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jpg" ContentType="image/jpg"/>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Default Extension="png" ContentType="image/png"/>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s>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2016-02-12 14:19:53</a:t>
            </a:r>
          </a:p>
          <a:p>
            <a:r>
              <a:t>--------------------------------------------</a:t>
            </a:r>
          </a:p>
          <a:p>
            <a:r>
              <a:t>The micrometer screw has a pitch  of 0.5 mm, while the thimble has  a scale of 50 divisions round its  circumference. </a:t>
            </a:r>
          </a:p>
          <a:p>
            <a:r>
              <a:t>Thus, on making or rotating through  one complete turn, the scale  moves forward or backward by  one thread pitch of 0.5 mm, and  one division of its scale is,  therefore, equivalent to a  longitudinal movement of 0.5 ×  1/50 mm = 0.01 mm. It is the  value of one division on the  thimble, which is the least that  can be correctly read with the  help of</a:t>
            </a:r>
          </a:p>
          <a:p>
            <a:r>
              <a:t>a micrometer and is known as the  least count.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2016-02-12 14:20:01</a:t>
            </a:r>
          </a:p>
          <a:p>
            <a:r>
              <a:t>--------------------------------------------</a:t>
            </a:r>
          </a:p>
          <a:p>
            <a:r>
              <a:t>Wringing and Enforced Ad- hesion. The term ‘wringing’ refers to the conditions of intimate and complete contact and of permanent adhesion between measuring faces which is brought about by wringing together the surfaces in question without application of pressure, assuming that the surfaces have been thoroughly cleaned and exhibit a good standard of flat- ness and smoothness. The wrung gauge can be handled as a unit, without the need for clamping all the pieces together. It is believed that the phenomenon of wringing is due to molecular adhesion between a liquid film and the mating surfaces of the flat surfaces. In fact, the success of precision measurement by slip gauges depends on the phenomenon of wringing. It has been found that the gap between two wrung flat pieces is of the order of 0.00635 microns from which it would be very clear that the film thickness in two wrung flat pieces contributes no effect. It should be remembered that slip gauges are wrung together by hand through a combined blinding and twisting motion. First the gauge is oscillated slightly with very light pressure over other gauge so as to detect presence of any foreign particles between the sur- faces. One gauge is then placed perpendicular to other using standard gauging pressure and rotary motion is then applied until the blocks are lined up. In this way air is expelled from between the gauge faces causing the two blocks to adhere. This adherence is caused partly by molecular attraction and partly by atmospehric pressure (Refer Fig. 2.162). Similarly for separating two wrung slip gauges, combined sliding and twisting motion should be used and no at- tempt should be made to separate them by direct pull because considerable load would have to be applied which may damage the slip gauges. The overall thickness of the wrung gauges, for most practical purposes, is the sum of the individual sizes in combination. If during wringing, there is slightest feeling of roughness the process should be stopped and the surfaces examined for contamination. Wringing is thus defined as the property of measuring faces of a gauge block of adhering, by sliding or pressing the gauge against the measuring faces of other gauge blocks or the reference faces of datum surfaces, without the use of any extraneous means. The ‘enforced adhesion’ refers to the condition of contact over the entire surface and of permanent adhesion, which, owing to the lack of flatness or smoothness, can only be brought about by the application of pressure. It may be noted that the use of any extraneous agent to promote adhesion is not correct and it is sometimes specified that surfaces which are to be wrung together should be absolutely dry. On the other hand, a truly clean surface, though difficult to attain may not wring satisfactorily. The usual practice is to use silicone or filtered kerosene as lubricant, apply a thin coat of same and wipe it as thin as possible. There is as much danger from too little lubricant as from too much. http://what-when-how.com/metrology/slip-gauges-metrology/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2016-02-12 14:19:36</a:t>
            </a:r>
          </a:p>
          <a:p>
            <a:r>
              <a:t>--------------------------------------------</a:t>
            </a:r>
          </a:p>
          <a:p>
            <a:r>
              <a:t>mp1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83738" y="289052"/>
            <a:ext cx="3776522" cy="680719"/>
          </a:xfrm>
          <a:prstGeom prst="rect">
            <a:avLst/>
          </a:prstGeom>
        </p:spPr>
        <p:txBody>
          <a:bodyPr wrap="square" lIns="0" tIns="0" rIns="0" bIns="0">
            <a:spAutoFit/>
          </a:bodyPr>
          <a:lstStyle>
            <a:lvl1pPr>
              <a:defRPr sz="4300" b="1" i="0">
                <a:solidFill>
                  <a:srgbClr val="11488B"/>
                </a:solidFill>
                <a:latin typeface="Times New Roman"/>
                <a:cs typeface="Times New Roman"/>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11488B"/>
                </a:solidFill>
                <a:latin typeface="Times New Roman"/>
                <a:cs typeface="Times New Roman"/>
              </a:defRPr>
            </a:lvl1pPr>
          </a:lstStyle>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11488B"/>
                </a:solidFill>
                <a:latin typeface="Times New Roman"/>
                <a:cs typeface="Times New Roman"/>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11488B"/>
                </a:solidFill>
                <a:latin typeface="Times New Roman"/>
                <a:cs typeface="Times New Roman"/>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8312033" cy="6857999"/>
          </a:xfrm>
          <a:prstGeom prst="rect">
            <a:avLst/>
          </a:prstGeom>
          <a:blipFill>
            <a:blip r:embed="rId7" cstate="print"/>
            <a:stretch>
              <a:fillRect/>
            </a:stretch>
          </a:blipFill>
        </p:spPr>
        <p:txBody>
          <a:bodyPr wrap="square" lIns="0" tIns="0" rIns="0" bIns="0" rtlCol="0"/>
          <a:lstStyle/>
          <a:p/>
        </p:txBody>
      </p:sp>
      <p:sp>
        <p:nvSpPr>
          <p:cNvPr id="2" name="Holder 2"/>
          <p:cNvSpPr>
            <a:spLocks noGrp="1"/>
          </p:cNvSpPr>
          <p:nvPr>
            <p:ph type="title"/>
          </p:nvPr>
        </p:nvSpPr>
        <p:spPr>
          <a:xfrm>
            <a:off x="3125723" y="487489"/>
            <a:ext cx="2892552" cy="680719"/>
          </a:xfrm>
          <a:prstGeom prst="rect">
            <a:avLst/>
          </a:prstGeom>
        </p:spPr>
        <p:txBody>
          <a:bodyPr wrap="square" lIns="0" tIns="0" rIns="0" bIns="0">
            <a:spAutoFit/>
          </a:bodyPr>
          <a:lstStyle>
            <a:lvl1pPr>
              <a:defRPr sz="4300" b="0" i="0">
                <a:solidFill>
                  <a:srgbClr val="11488B"/>
                </a:solidFill>
                <a:latin typeface="Times New Roman"/>
                <a:cs typeface="Times New Roman"/>
              </a:defRPr>
            </a:lvl1pPr>
          </a:lstStyle>
          <a:p/>
        </p:txBody>
      </p:sp>
      <p:sp>
        <p:nvSpPr>
          <p:cNvPr id="3" name="Holder 3"/>
          <p:cNvSpPr>
            <a:spLocks noGrp="1"/>
          </p:cNvSpPr>
          <p:nvPr>
            <p:ph type="body" idx="1"/>
          </p:nvPr>
        </p:nvSpPr>
        <p:spPr>
          <a:xfrm>
            <a:off x="261103" y="1535095"/>
            <a:ext cx="8621792" cy="4208145"/>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p:txBody>
      </p:sp>
      <p:sp>
        <p:nvSpPr>
          <p:cNvPr id="4" name="Holder 4"/>
          <p:cNvSpPr>
            <a:spLocks noGrp="1"/>
          </p:cNvSpPr>
          <p:nvPr>
            <p:ph type="ftr" idx="5" sz="quarter"/>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notesSlide" Target="../notesSlides/notesSlide1.xml"/><Relationship Id="rId7" Type="http://schemas.openxmlformats.org/officeDocument/2006/relationships/slide" Target="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 Id="rId4" Type="http://schemas.openxmlformats.org/officeDocument/2006/relationships/notesSlide" Target="../notesSlides/notesSlide10.xml"/><Relationship Id="rId5" Type="http://schemas.openxmlformats.org/officeDocument/2006/relationships/slide" Target="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 Id="rId3" Type="http://schemas.openxmlformats.org/officeDocument/2006/relationships/image" Target="../media/image19.jpg"/><Relationship Id="rId4" Type="http://schemas.openxmlformats.org/officeDocument/2006/relationships/notesSlide" Target="../notesSlides/notesSlide11.xml"/><Relationship Id="rId5" Type="http://schemas.openxmlformats.org/officeDocument/2006/relationships/slide" Target="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notesSlide" Target="../notesSlides/notesSlide12.xml"/><Relationship Id="rId7" Type="http://schemas.openxmlformats.org/officeDocument/2006/relationships/slide" Target="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7.jpg"/><Relationship Id="rId6" Type="http://schemas.openxmlformats.org/officeDocument/2006/relationships/notesSlide" Target="../notesSlides/notesSlide13.xml"/><Relationship Id="rId7" Type="http://schemas.openxmlformats.org/officeDocument/2006/relationships/slide" Target="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7.jpg"/><Relationship Id="rId8" Type="http://schemas.openxmlformats.org/officeDocument/2006/relationships/notesSlide" Target="../notesSlides/notesSlide14.xml"/><Relationship Id="rId9" Type="http://schemas.openxmlformats.org/officeDocument/2006/relationships/slide" Target="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g"/><Relationship Id="rId3" Type="http://schemas.openxmlformats.org/officeDocument/2006/relationships/notesSlide" Target="../notesSlides/notesSlide15.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slide" Target="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notesSlide" Target="../notesSlides/notesSlide18.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jpg"/><Relationship Id="rId4" Type="http://schemas.openxmlformats.org/officeDocument/2006/relationships/notesSlide" Target="../notesSlides/notesSlide19.xml"/><Relationship Id="rId5" Type="http://schemas.openxmlformats.org/officeDocument/2006/relationships/slide" Target="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7.jpg"/><Relationship Id="rId5" Type="http://schemas.openxmlformats.org/officeDocument/2006/relationships/notesSlide" Target="../notesSlides/notesSlide20.xml"/><Relationship Id="rId6" Type="http://schemas.openxmlformats.org/officeDocument/2006/relationships/slide" Target="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g"/><Relationship Id="rId3" Type="http://schemas.openxmlformats.org/officeDocument/2006/relationships/notesSlide" Target="../notesSlides/notesSlide21.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 Id="rId3" Type="http://schemas.openxmlformats.org/officeDocument/2006/relationships/image" Target="../media/image38.jpg"/><Relationship Id="rId4" Type="http://schemas.openxmlformats.org/officeDocument/2006/relationships/image" Target="../media/image35.png"/><Relationship Id="rId5" Type="http://schemas.openxmlformats.org/officeDocument/2006/relationships/notesSlide" Target="../notesSlides/notesSlide22.xml"/><Relationship Id="rId6" Type="http://schemas.openxmlformats.org/officeDocument/2006/relationships/slide" Target="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g"/><Relationship Id="rId3" Type="http://schemas.openxmlformats.org/officeDocument/2006/relationships/image" Target="../media/image40.png"/><Relationship Id="rId4" Type="http://schemas.openxmlformats.org/officeDocument/2006/relationships/image" Target="../media/image41.jpg"/><Relationship Id="rId5" Type="http://schemas.openxmlformats.org/officeDocument/2006/relationships/image" Target="../media/image7.jpg"/><Relationship Id="rId6" Type="http://schemas.openxmlformats.org/officeDocument/2006/relationships/notesSlide" Target="../notesSlides/notesSlide23.xml"/><Relationship Id="rId7" Type="http://schemas.openxmlformats.org/officeDocument/2006/relationships/slide" Target="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7.jpg"/><Relationship Id="rId5" Type="http://schemas.openxmlformats.org/officeDocument/2006/relationships/notesSlide" Target="../notesSlides/notesSlide24.xml"/><Relationship Id="rId6" Type="http://schemas.openxmlformats.org/officeDocument/2006/relationships/slide" Target="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 Id="rId3" Type="http://schemas.openxmlformats.org/officeDocument/2006/relationships/image" Target="../media/image44.jpg"/><Relationship Id="rId4" Type="http://schemas.openxmlformats.org/officeDocument/2006/relationships/image" Target="../media/image45.png"/><Relationship Id="rId5" Type="http://schemas.openxmlformats.org/officeDocument/2006/relationships/image" Target="../media/image46.jpg"/><Relationship Id="rId6" Type="http://schemas.openxmlformats.org/officeDocument/2006/relationships/image" Target="../media/image7.jpg"/><Relationship Id="rId7" Type="http://schemas.openxmlformats.org/officeDocument/2006/relationships/image" Target="../media/image47.png"/><Relationship Id="rId8" Type="http://schemas.openxmlformats.org/officeDocument/2006/relationships/notesSlide" Target="../notesSlides/notesSlide25.xml"/><Relationship Id="rId9" Type="http://schemas.openxmlformats.org/officeDocument/2006/relationships/slide" Target="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8.jpg"/><Relationship Id="rId3" Type="http://schemas.openxmlformats.org/officeDocument/2006/relationships/notesSlide" Target="../notesSlides/notesSlide26.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jpg"/><Relationship Id="rId3" Type="http://schemas.openxmlformats.org/officeDocument/2006/relationships/notesSlide" Target="../notesSlides/notesSlide27.xml"/><Relationship Id="rId4" Type="http://schemas.openxmlformats.org/officeDocument/2006/relationships/slide" Target="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notesSlide" Target="../notesSlides/notesSlide28.xml"/><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notesSlide" Target="../notesSlides/notesSlide29.xml"/><Relationship Id="rId6" Type="http://schemas.openxmlformats.org/officeDocument/2006/relationships/slide" Target="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7.jpg"/><Relationship Id="rId6" Type="http://schemas.openxmlformats.org/officeDocument/2006/relationships/notesSlide" Target="../notesSlides/notesSlide30.xml"/><Relationship Id="rId7" Type="http://schemas.openxmlformats.org/officeDocument/2006/relationships/slide" Target="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7.jpg"/><Relationship Id="rId8" Type="http://schemas.openxmlformats.org/officeDocument/2006/relationships/notesSlide" Target="../notesSlides/notesSlide31.xml"/><Relationship Id="rId9" Type="http://schemas.openxmlformats.org/officeDocument/2006/relationships/slide" Target="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60.jpg"/><Relationship Id="rId5" Type="http://schemas.openxmlformats.org/officeDocument/2006/relationships/notesSlide" Target="../notesSlides/notesSlide32.xml"/><Relationship Id="rId6" Type="http://schemas.openxmlformats.org/officeDocument/2006/relationships/slide" Target="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png"/><Relationship Id="rId3" Type="http://schemas.openxmlformats.org/officeDocument/2006/relationships/image" Target="../media/image62.jpg"/><Relationship Id="rId4" Type="http://schemas.openxmlformats.org/officeDocument/2006/relationships/notesSlide" Target="../notesSlides/notesSlide33.xml"/><Relationship Id="rId5" Type="http://schemas.openxmlformats.org/officeDocument/2006/relationships/slide" Target="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notesSlide" Target="../notesSlides/notesSlide34.xml"/><Relationship Id="rId5" Type="http://schemas.openxmlformats.org/officeDocument/2006/relationships/slide" Target="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5.jpg"/><Relationship Id="rId3" Type="http://schemas.openxmlformats.org/officeDocument/2006/relationships/notesSlide" Target="../notesSlides/notesSlide35.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6.png"/><Relationship Id="rId3" Type="http://schemas.openxmlformats.org/officeDocument/2006/relationships/image" Target="../media/image67.jpg"/><Relationship Id="rId4" Type="http://schemas.openxmlformats.org/officeDocument/2006/relationships/image" Target="../media/image68.png"/><Relationship Id="rId5" Type="http://schemas.openxmlformats.org/officeDocument/2006/relationships/notesSlide" Target="../notesSlides/notesSlide36.xml"/><Relationship Id="rId6" Type="http://schemas.openxmlformats.org/officeDocument/2006/relationships/slide" Target="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9.png"/><Relationship Id="rId4" Type="http://schemas.openxmlformats.org/officeDocument/2006/relationships/image" Target="../media/image5.jpg"/><Relationship Id="rId5" Type="http://schemas.openxmlformats.org/officeDocument/2006/relationships/notesSlide" Target="../notesSlides/notesSlide37.xml"/><Relationship Id="rId6" Type="http://schemas.openxmlformats.org/officeDocument/2006/relationships/slide" Target="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70.png"/><Relationship Id="rId4" Type="http://schemas.openxmlformats.org/officeDocument/2006/relationships/notesSlide" Target="../notesSlides/notesSlide38.xml"/><Relationship Id="rId5" Type="http://schemas.openxmlformats.org/officeDocument/2006/relationships/slide" Target="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slide" Target="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notesSlide" Target="../notesSlides/notesSlide40.xml"/><Relationship Id="rId4" Type="http://schemas.openxmlformats.org/officeDocument/2006/relationships/slide" Target="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notesSlide" Target="../notesSlides/notesSlide41.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notesSlide" Target="../notesSlides/notesSlide42.xml"/><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3.jpg"/><Relationship Id="rId4" Type="http://schemas.openxmlformats.org/officeDocument/2006/relationships/notesSlide" Target="../notesSlides/notesSlide43.xml"/><Relationship Id="rId5" Type="http://schemas.openxmlformats.org/officeDocument/2006/relationships/slide" Target="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3.jpg"/><Relationship Id="rId4" Type="http://schemas.openxmlformats.org/officeDocument/2006/relationships/notesSlide" Target="../notesSlides/notesSlide44.xml"/><Relationship Id="rId5" Type="http://schemas.openxmlformats.org/officeDocument/2006/relationships/slide" Target="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notesSlide" Target="../notesSlides/notesSlide45.xml"/><Relationship Id="rId4" Type="http://schemas.openxmlformats.org/officeDocument/2006/relationships/slide" Target="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notesSlide" Target="../notesSlides/notesSlide46.xml"/><Relationship Id="rId4" Type="http://schemas.openxmlformats.org/officeDocument/2006/relationships/slide" Target="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5.jpg"/><Relationship Id="rId3" Type="http://schemas.openxmlformats.org/officeDocument/2006/relationships/image" Target="../media/image76.png"/><Relationship Id="rId4" Type="http://schemas.openxmlformats.org/officeDocument/2006/relationships/notesSlide" Target="../notesSlides/notesSlide47.xml"/><Relationship Id="rId5" Type="http://schemas.openxmlformats.org/officeDocument/2006/relationships/slide" Target="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 Id="rId3" Type="http://schemas.openxmlformats.org/officeDocument/2006/relationships/image" Target="../media/image77.jpg"/><Relationship Id="rId4" Type="http://schemas.openxmlformats.org/officeDocument/2006/relationships/notesSlide" Target="../notesSlides/notesSlide48.xml"/><Relationship Id="rId5" Type="http://schemas.openxmlformats.org/officeDocument/2006/relationships/slide" Target="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 Id="rId3" Type="http://schemas.openxmlformats.org/officeDocument/2006/relationships/image" Target="../media/image78.jpg"/><Relationship Id="rId4" Type="http://schemas.openxmlformats.org/officeDocument/2006/relationships/notesSlide" Target="../notesSlides/notesSlide49.xml"/><Relationship Id="rId5" Type="http://schemas.openxmlformats.org/officeDocument/2006/relationships/slide" Target="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notesSlide" Target="../notesSlides/notesSlide5.xml"/><Relationship Id="rId5" Type="http://schemas.openxmlformats.org/officeDocument/2006/relationships/slide" Target="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 Id="rId3" Type="http://schemas.openxmlformats.org/officeDocument/2006/relationships/image" Target="../media/image79.jpg"/><Relationship Id="rId4" Type="http://schemas.openxmlformats.org/officeDocument/2006/relationships/notesSlide" Target="../notesSlides/notesSlide50.xml"/><Relationship Id="rId5" Type="http://schemas.openxmlformats.org/officeDocument/2006/relationships/slide" Target="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0.png"/><Relationship Id="rId3" Type="http://schemas.openxmlformats.org/officeDocument/2006/relationships/image" Target="../media/image81.jpg"/><Relationship Id="rId4" Type="http://schemas.openxmlformats.org/officeDocument/2006/relationships/image" Target="../media/image7.jpg"/><Relationship Id="rId5" Type="http://schemas.openxmlformats.org/officeDocument/2006/relationships/notesSlide" Target="../notesSlides/notesSlide51.xml"/><Relationship Id="rId6" Type="http://schemas.openxmlformats.org/officeDocument/2006/relationships/slide" Target="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 Id="rId3" Type="http://schemas.openxmlformats.org/officeDocument/2006/relationships/image" Target="../media/image82.png"/><Relationship Id="rId4" Type="http://schemas.openxmlformats.org/officeDocument/2006/relationships/notesSlide" Target="../notesSlides/notesSlide52.xml"/><Relationship Id="rId5" Type="http://schemas.openxmlformats.org/officeDocument/2006/relationships/slide" Target="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slide" Target="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notesSlide" Target="../notesSlides/notesSlide54.xml"/><Relationship Id="rId5" Type="http://schemas.openxmlformats.org/officeDocument/2006/relationships/slide" Target="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notesSlide" Target="../notesSlides/notesSlide6.xml"/><Relationship Id="rId7"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notesSlide" Target="../notesSlides/notesSlide8.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notesSlide" Target="../notesSlides/notesSlide9.xml"/><Relationship Id="rId6"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81650" y="1219212"/>
            <a:ext cx="1352550" cy="3390887"/>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196339" y="185420"/>
            <a:ext cx="4666615" cy="1367790"/>
          </a:xfrm>
          <a:prstGeom prst="rect"/>
        </p:spPr>
        <p:txBody>
          <a:bodyPr wrap="square" lIns="0" tIns="12700" rIns="0" bIns="0" rtlCol="0" vert="horz">
            <a:spAutoFit/>
          </a:bodyPr>
          <a:lstStyle/>
          <a:p>
            <a:pPr marL="12700">
              <a:lnSpc>
                <a:spcPct val="100000"/>
              </a:lnSpc>
              <a:spcBef>
                <a:spcPts val="100"/>
              </a:spcBef>
            </a:pPr>
            <a:r>
              <a:rPr dirty="0" sz="4400">
                <a:solidFill>
                  <a:srgbClr val="604A7B"/>
                </a:solidFill>
              </a:rPr>
              <a:t>CHAPTER</a:t>
            </a:r>
            <a:endParaRPr sz="4400"/>
          </a:p>
          <a:p>
            <a:pPr marL="12700">
              <a:lnSpc>
                <a:spcPct val="100000"/>
              </a:lnSpc>
              <a:spcBef>
                <a:spcPts val="5"/>
              </a:spcBef>
            </a:pPr>
            <a:r>
              <a:rPr dirty="0" sz="4400">
                <a:solidFill>
                  <a:srgbClr val="604A7B"/>
                </a:solidFill>
              </a:rPr>
              <a:t>Linear</a:t>
            </a:r>
            <a:r>
              <a:rPr dirty="0" sz="4400" spc="-100">
                <a:solidFill>
                  <a:srgbClr val="604A7B"/>
                </a:solidFill>
              </a:rPr>
              <a:t> </a:t>
            </a:r>
            <a:r>
              <a:rPr dirty="0" sz="4400">
                <a:solidFill>
                  <a:srgbClr val="604A7B"/>
                </a:solidFill>
              </a:rPr>
              <a:t>Measurement</a:t>
            </a:r>
            <a:endParaRPr sz="4400"/>
          </a:p>
        </p:txBody>
      </p:sp>
      <p:sp>
        <p:nvSpPr>
          <p:cNvPr id="4" name="object 4"/>
          <p:cNvSpPr txBox="1"/>
          <p:nvPr/>
        </p:nvSpPr>
        <p:spPr>
          <a:xfrm>
            <a:off x="1221739" y="4992757"/>
            <a:ext cx="3764279" cy="1488440"/>
          </a:xfrm>
          <a:prstGeom prst="rect">
            <a:avLst/>
          </a:prstGeom>
        </p:spPr>
        <p:txBody>
          <a:bodyPr wrap="square" lIns="0" tIns="12065" rIns="0" bIns="0" rtlCol="0" vert="horz">
            <a:spAutoFit/>
          </a:bodyPr>
          <a:lstStyle/>
          <a:p>
            <a:pPr marL="12700" marR="1206500">
              <a:lnSpc>
                <a:spcPct val="120000"/>
              </a:lnSpc>
              <a:spcBef>
                <a:spcPts val="95"/>
              </a:spcBef>
            </a:pPr>
            <a:r>
              <a:rPr dirty="0" sz="2000" spc="-5">
                <a:solidFill>
                  <a:srgbClr val="8A8A8A"/>
                </a:solidFill>
                <a:latin typeface="Times New Roman"/>
                <a:cs typeface="Times New Roman"/>
              </a:rPr>
              <a:t>Presentation </a:t>
            </a:r>
            <a:r>
              <a:rPr dirty="0" sz="2000">
                <a:solidFill>
                  <a:srgbClr val="8A8A8A"/>
                </a:solidFill>
                <a:latin typeface="Times New Roman"/>
                <a:cs typeface="Times New Roman"/>
              </a:rPr>
              <a:t>Prepared</a:t>
            </a:r>
            <a:r>
              <a:rPr dirty="0" sz="2000" spc="-105">
                <a:solidFill>
                  <a:srgbClr val="8A8A8A"/>
                </a:solidFill>
                <a:latin typeface="Times New Roman"/>
                <a:cs typeface="Times New Roman"/>
              </a:rPr>
              <a:t> </a:t>
            </a:r>
            <a:r>
              <a:rPr dirty="0" sz="2000">
                <a:solidFill>
                  <a:srgbClr val="8A8A8A"/>
                </a:solidFill>
                <a:latin typeface="Times New Roman"/>
                <a:cs typeface="Times New Roman"/>
              </a:rPr>
              <a:t>by  Prof. </a:t>
            </a:r>
            <a:r>
              <a:rPr dirty="0" sz="2000" spc="-5">
                <a:solidFill>
                  <a:srgbClr val="8A8A8A"/>
                </a:solidFill>
                <a:latin typeface="Times New Roman"/>
                <a:cs typeface="Times New Roman"/>
              </a:rPr>
              <a:t>Naman M.</a:t>
            </a:r>
            <a:r>
              <a:rPr dirty="0" sz="2000" spc="-50">
                <a:solidFill>
                  <a:srgbClr val="8A8A8A"/>
                </a:solidFill>
                <a:latin typeface="Times New Roman"/>
                <a:cs typeface="Times New Roman"/>
              </a:rPr>
              <a:t> </a:t>
            </a:r>
            <a:r>
              <a:rPr dirty="0" sz="2000">
                <a:solidFill>
                  <a:srgbClr val="8A8A8A"/>
                </a:solidFill>
                <a:latin typeface="Times New Roman"/>
                <a:cs typeface="Times New Roman"/>
              </a:rPr>
              <a:t>Dave</a:t>
            </a:r>
            <a:endParaRPr sz="2000">
              <a:latin typeface="Times New Roman"/>
              <a:cs typeface="Times New Roman"/>
            </a:endParaRPr>
          </a:p>
          <a:p>
            <a:pPr marL="12700" marR="5080">
              <a:lnSpc>
                <a:spcPct val="120000"/>
              </a:lnSpc>
            </a:pPr>
            <a:r>
              <a:rPr dirty="0" sz="2000">
                <a:solidFill>
                  <a:srgbClr val="8A8A8A"/>
                </a:solidFill>
                <a:latin typeface="Times New Roman"/>
                <a:cs typeface="Times New Roman"/>
              </a:rPr>
              <a:t>Assistant Prof. </a:t>
            </a:r>
            <a:r>
              <a:rPr dirty="0" sz="2000" spc="-5">
                <a:solidFill>
                  <a:srgbClr val="8A8A8A"/>
                </a:solidFill>
                <a:latin typeface="Times New Roman"/>
                <a:cs typeface="Times New Roman"/>
              </a:rPr>
              <a:t>(Mechanical </a:t>
            </a:r>
            <a:r>
              <a:rPr dirty="0" sz="2000">
                <a:solidFill>
                  <a:srgbClr val="8A8A8A"/>
                </a:solidFill>
                <a:latin typeface="Times New Roman"/>
                <a:cs typeface="Times New Roman"/>
              </a:rPr>
              <a:t>Dept.)  Gandhinagar Institute of</a:t>
            </a:r>
            <a:r>
              <a:rPr dirty="0" sz="2000" spc="-170">
                <a:solidFill>
                  <a:srgbClr val="8A8A8A"/>
                </a:solidFill>
                <a:latin typeface="Times New Roman"/>
                <a:cs typeface="Times New Roman"/>
              </a:rPr>
              <a:t> </a:t>
            </a:r>
            <a:r>
              <a:rPr dirty="0" sz="2000" spc="-15">
                <a:solidFill>
                  <a:srgbClr val="8A8A8A"/>
                </a:solidFill>
                <a:latin typeface="Times New Roman"/>
                <a:cs typeface="Times New Roman"/>
              </a:rPr>
              <a:t>Technology</a:t>
            </a:r>
            <a:endParaRPr sz="2000">
              <a:latin typeface="Times New Roman"/>
              <a:cs typeface="Times New Roman"/>
            </a:endParaRPr>
          </a:p>
        </p:txBody>
      </p:sp>
      <p:sp>
        <p:nvSpPr>
          <p:cNvPr id="5" name="object 5"/>
          <p:cNvSpPr/>
          <p:nvPr/>
        </p:nvSpPr>
        <p:spPr>
          <a:xfrm>
            <a:off x="1371600" y="2057400"/>
            <a:ext cx="3371850" cy="2433637"/>
          </a:xfrm>
          <a:prstGeom prst="rect">
            <a:avLst/>
          </a:prstGeom>
          <a:blipFill>
            <a:blip r:embed="rId3" cstate="print"/>
            <a:stretch>
              <a:fillRect/>
            </a:stretch>
          </a:blipFill>
        </p:spPr>
        <p:txBody>
          <a:bodyPr wrap="square" lIns="0" tIns="0" rIns="0" bIns="0" rtlCol="0"/>
          <a:lstStyle/>
          <a:p/>
        </p:txBody>
      </p:sp>
      <p:grpSp>
        <p:nvGrpSpPr>
          <p:cNvPr id="6" name="object 6"/>
          <p:cNvGrpSpPr/>
          <p:nvPr/>
        </p:nvGrpSpPr>
        <p:grpSpPr>
          <a:xfrm>
            <a:off x="6665353" y="152400"/>
            <a:ext cx="2345690" cy="6253480"/>
            <a:chOff x="6665353" y="152400"/>
            <a:chExt cx="2345690" cy="6253480"/>
          </a:xfrm>
        </p:grpSpPr>
        <p:sp>
          <p:nvSpPr>
            <p:cNvPr id="7" name="object 7"/>
            <p:cNvSpPr/>
            <p:nvPr/>
          </p:nvSpPr>
          <p:spPr>
            <a:xfrm>
              <a:off x="6934199" y="152400"/>
              <a:ext cx="2076437" cy="3810000"/>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665353" y="4491037"/>
              <a:ext cx="2295525" cy="1914525"/>
            </a:xfrm>
            <a:prstGeom prst="rect">
              <a:avLst/>
            </a:prstGeom>
            <a:blipFill>
              <a:blip r:embed="rId5" cstate="print"/>
              <a:stretch>
                <a:fillRect/>
              </a:stretch>
            </a:blipFill>
          </p:spPr>
          <p:txBody>
            <a:bodyPr wrap="square" lIns="0" tIns="0" rIns="0" bIns="0" rtlCol="0"/>
            <a:lstStyle/>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9" y="203707"/>
            <a:ext cx="2961005" cy="696595"/>
          </a:xfrm>
          <a:prstGeom prst="rect"/>
        </p:spPr>
        <p:txBody>
          <a:bodyPr wrap="square" lIns="0" tIns="12700" rIns="0" bIns="0" rtlCol="0" vert="horz">
            <a:spAutoFit/>
          </a:bodyPr>
          <a:lstStyle/>
          <a:p>
            <a:pPr marL="12700">
              <a:lnSpc>
                <a:spcPct val="100000"/>
              </a:lnSpc>
              <a:spcBef>
                <a:spcPts val="100"/>
              </a:spcBef>
            </a:pPr>
            <a:r>
              <a:rPr dirty="0" sz="4400" b="1">
                <a:solidFill>
                  <a:srgbClr val="000000"/>
                </a:solidFill>
                <a:latin typeface="Times New Roman"/>
                <a:cs typeface="Times New Roman"/>
              </a:rPr>
              <a:t>Least</a:t>
            </a:r>
            <a:r>
              <a:rPr dirty="0" sz="4400" spc="-95" b="1">
                <a:solidFill>
                  <a:srgbClr val="000000"/>
                </a:solidFill>
                <a:latin typeface="Times New Roman"/>
                <a:cs typeface="Times New Roman"/>
              </a:rPr>
              <a:t> </a:t>
            </a:r>
            <a:r>
              <a:rPr dirty="0" sz="4400" b="1">
                <a:solidFill>
                  <a:srgbClr val="000000"/>
                </a:solidFill>
                <a:latin typeface="Times New Roman"/>
                <a:cs typeface="Times New Roman"/>
              </a:rPr>
              <a:t>Count</a:t>
            </a:r>
            <a:endParaRPr sz="4400">
              <a:latin typeface="Times New Roman"/>
              <a:cs typeface="Times New Roman"/>
            </a:endParaRPr>
          </a:p>
        </p:txBody>
      </p:sp>
      <p:sp>
        <p:nvSpPr>
          <p:cNvPr id="3" name="object 3"/>
          <p:cNvSpPr txBox="1"/>
          <p:nvPr/>
        </p:nvSpPr>
        <p:spPr>
          <a:xfrm>
            <a:off x="1151636" y="1011427"/>
            <a:ext cx="7294245" cy="3505200"/>
          </a:xfrm>
          <a:prstGeom prst="rect">
            <a:avLst/>
          </a:prstGeom>
        </p:spPr>
        <p:txBody>
          <a:bodyPr wrap="square" lIns="0" tIns="13335" rIns="0" bIns="0" rtlCol="0" vert="horz">
            <a:spAutoFit/>
          </a:bodyPr>
          <a:lstStyle/>
          <a:p>
            <a:pPr marL="425450" marR="349885" indent="-342900">
              <a:lnSpc>
                <a:spcPct val="100000"/>
              </a:lnSpc>
              <a:spcBef>
                <a:spcPts val="105"/>
              </a:spcBef>
              <a:buFont typeface="Arial"/>
              <a:buChar char="•"/>
              <a:tabLst>
                <a:tab pos="425450" algn="l"/>
                <a:tab pos="426084" algn="l"/>
              </a:tabLst>
            </a:pPr>
            <a:r>
              <a:rPr dirty="0" sz="2600" spc="-5">
                <a:latin typeface="Times New Roman"/>
                <a:cs typeface="Times New Roman"/>
              </a:rPr>
              <a:t>Capability </a:t>
            </a:r>
            <a:r>
              <a:rPr dirty="0" sz="2600">
                <a:latin typeface="Times New Roman"/>
                <a:cs typeface="Times New Roman"/>
              </a:rPr>
              <a:t>of </a:t>
            </a:r>
            <a:r>
              <a:rPr dirty="0" sz="2600" spc="-5">
                <a:latin typeface="Times New Roman"/>
                <a:cs typeface="Times New Roman"/>
              </a:rPr>
              <a:t>an instrument to measure minimum  distance</a:t>
            </a:r>
            <a:r>
              <a:rPr dirty="0" sz="2600" spc="-15">
                <a:latin typeface="Times New Roman"/>
                <a:cs typeface="Times New Roman"/>
              </a:rPr>
              <a:t> </a:t>
            </a:r>
            <a:r>
              <a:rPr dirty="0" sz="2600" spc="-20">
                <a:latin typeface="Times New Roman"/>
                <a:cs typeface="Times New Roman"/>
              </a:rPr>
              <a:t>accurately.</a:t>
            </a:r>
            <a:endParaRPr sz="2600">
              <a:latin typeface="Times New Roman"/>
              <a:cs typeface="Times New Roman"/>
            </a:endParaRPr>
          </a:p>
          <a:p>
            <a:pPr marL="425450" indent="-343535">
              <a:lnSpc>
                <a:spcPct val="100000"/>
              </a:lnSpc>
              <a:spcBef>
                <a:spcPts val="620"/>
              </a:spcBef>
              <a:buFont typeface="Arial"/>
              <a:buChar char="•"/>
              <a:tabLst>
                <a:tab pos="425450" algn="l"/>
                <a:tab pos="426084" algn="l"/>
              </a:tabLst>
            </a:pPr>
            <a:r>
              <a:rPr dirty="0" sz="2600" spc="-5">
                <a:latin typeface="Times New Roman"/>
                <a:cs typeface="Times New Roman"/>
              </a:rPr>
              <a:t>It </a:t>
            </a:r>
            <a:r>
              <a:rPr dirty="0" sz="2600" spc="-5">
                <a:solidFill>
                  <a:srgbClr val="7030A0"/>
                </a:solidFill>
                <a:latin typeface="Times New Roman"/>
                <a:cs typeface="Times New Roman"/>
              </a:rPr>
              <a:t>represent </a:t>
            </a:r>
            <a:r>
              <a:rPr dirty="0" sz="2600">
                <a:solidFill>
                  <a:srgbClr val="7030A0"/>
                </a:solidFill>
                <a:latin typeface="Times New Roman"/>
                <a:cs typeface="Times New Roman"/>
              </a:rPr>
              <a:t>the </a:t>
            </a:r>
            <a:r>
              <a:rPr dirty="0" sz="2600" spc="-5">
                <a:solidFill>
                  <a:srgbClr val="7030A0"/>
                </a:solidFill>
                <a:latin typeface="Times New Roman"/>
                <a:cs typeface="Times New Roman"/>
              </a:rPr>
              <a:t>accuracy </a:t>
            </a:r>
            <a:r>
              <a:rPr dirty="0" sz="2600">
                <a:latin typeface="Times New Roman"/>
                <a:cs typeface="Times New Roman"/>
              </a:rPr>
              <a:t>of</a:t>
            </a:r>
            <a:r>
              <a:rPr dirty="0" sz="2600" spc="-60">
                <a:latin typeface="Times New Roman"/>
                <a:cs typeface="Times New Roman"/>
              </a:rPr>
              <a:t> </a:t>
            </a:r>
            <a:r>
              <a:rPr dirty="0" sz="2600" spc="-5">
                <a:latin typeface="Times New Roman"/>
                <a:cs typeface="Times New Roman"/>
              </a:rPr>
              <a:t>measurement</a:t>
            </a:r>
            <a:endParaRPr sz="2600">
              <a:latin typeface="Times New Roman"/>
              <a:cs typeface="Times New Roman"/>
            </a:endParaRPr>
          </a:p>
          <a:p>
            <a:pPr marL="424815" marR="5080" indent="-342900">
              <a:lnSpc>
                <a:spcPct val="100000"/>
              </a:lnSpc>
              <a:spcBef>
                <a:spcPts val="625"/>
              </a:spcBef>
              <a:buFont typeface="Arial"/>
              <a:buChar char="•"/>
              <a:tabLst>
                <a:tab pos="425450" algn="l"/>
                <a:tab pos="426084" algn="l"/>
              </a:tabLst>
            </a:pPr>
            <a:r>
              <a:rPr dirty="0" sz="2600" spc="-10">
                <a:latin typeface="Times New Roman"/>
                <a:cs typeface="Times New Roman"/>
              </a:rPr>
              <a:t>Difference </a:t>
            </a:r>
            <a:r>
              <a:rPr dirty="0" sz="2600" spc="-5">
                <a:latin typeface="Times New Roman"/>
                <a:cs typeface="Times New Roman"/>
              </a:rPr>
              <a:t>between </a:t>
            </a:r>
            <a:r>
              <a:rPr dirty="0" sz="2600">
                <a:latin typeface="Times New Roman"/>
                <a:cs typeface="Times New Roman"/>
              </a:rPr>
              <a:t>the value of </a:t>
            </a:r>
            <a:r>
              <a:rPr dirty="0" sz="2600" spc="-5">
                <a:solidFill>
                  <a:srgbClr val="7030A0"/>
                </a:solidFill>
                <a:latin typeface="Times New Roman"/>
                <a:cs typeface="Times New Roman"/>
              </a:rPr>
              <a:t>main scale </a:t>
            </a:r>
            <a:r>
              <a:rPr dirty="0" sz="2600">
                <a:latin typeface="Times New Roman"/>
                <a:cs typeface="Times New Roman"/>
              </a:rPr>
              <a:t>division  and </a:t>
            </a:r>
            <a:r>
              <a:rPr dirty="0" sz="2600" spc="-5">
                <a:solidFill>
                  <a:srgbClr val="7030A0"/>
                </a:solidFill>
                <a:latin typeface="Times New Roman"/>
                <a:cs typeface="Times New Roman"/>
              </a:rPr>
              <a:t>auxiliary scale</a:t>
            </a:r>
            <a:r>
              <a:rPr dirty="0" sz="2600" spc="-25">
                <a:solidFill>
                  <a:srgbClr val="7030A0"/>
                </a:solidFill>
                <a:latin typeface="Times New Roman"/>
                <a:cs typeface="Times New Roman"/>
              </a:rPr>
              <a:t> </a:t>
            </a:r>
            <a:r>
              <a:rPr dirty="0" sz="2600">
                <a:latin typeface="Times New Roman"/>
                <a:cs typeface="Times New Roman"/>
              </a:rPr>
              <a:t>division.</a:t>
            </a:r>
            <a:endParaRPr sz="2600">
              <a:latin typeface="Times New Roman"/>
              <a:cs typeface="Times New Roman"/>
            </a:endParaRPr>
          </a:p>
          <a:p>
            <a:pPr marL="94615">
              <a:lnSpc>
                <a:spcPct val="100000"/>
              </a:lnSpc>
              <a:spcBef>
                <a:spcPts val="1225"/>
              </a:spcBef>
            </a:pPr>
            <a:r>
              <a:rPr dirty="0" sz="2800" spc="-5" b="1">
                <a:solidFill>
                  <a:srgbClr val="FF0000"/>
                </a:solidFill>
                <a:latin typeface="Times New Roman"/>
                <a:cs typeface="Times New Roman"/>
              </a:rPr>
              <a:t>Least count </a:t>
            </a:r>
            <a:r>
              <a:rPr dirty="0" sz="2800" b="1">
                <a:solidFill>
                  <a:srgbClr val="FF0000"/>
                </a:solidFill>
                <a:latin typeface="Times New Roman"/>
                <a:cs typeface="Times New Roman"/>
              </a:rPr>
              <a:t>of </a:t>
            </a:r>
            <a:r>
              <a:rPr dirty="0" sz="2800" spc="-5" b="1">
                <a:solidFill>
                  <a:srgbClr val="FF0000"/>
                </a:solidFill>
                <a:latin typeface="Times New Roman"/>
                <a:cs typeface="Times New Roman"/>
              </a:rPr>
              <a:t>vernier</a:t>
            </a:r>
            <a:r>
              <a:rPr dirty="0" sz="2800" spc="-45" b="1">
                <a:solidFill>
                  <a:srgbClr val="FF0000"/>
                </a:solidFill>
                <a:latin typeface="Times New Roman"/>
                <a:cs typeface="Times New Roman"/>
              </a:rPr>
              <a:t> </a:t>
            </a:r>
            <a:r>
              <a:rPr dirty="0" sz="2800" spc="-5" b="1">
                <a:solidFill>
                  <a:srgbClr val="FF0000"/>
                </a:solidFill>
                <a:latin typeface="Times New Roman"/>
                <a:cs typeface="Times New Roman"/>
              </a:rPr>
              <a:t>instruments</a:t>
            </a:r>
            <a:endParaRPr sz="2800">
              <a:latin typeface="Times New Roman"/>
              <a:cs typeface="Times New Roman"/>
            </a:endParaRPr>
          </a:p>
          <a:p>
            <a:pPr marL="295910" marR="2253615" indent="-283845">
              <a:lnSpc>
                <a:spcPts val="2590"/>
              </a:lnSpc>
              <a:spcBef>
                <a:spcPts val="815"/>
              </a:spcBef>
              <a:tabLst>
                <a:tab pos="295910" algn="l"/>
              </a:tabLst>
            </a:pPr>
            <a:r>
              <a:rPr dirty="0" sz="1900" spc="-484">
                <a:solidFill>
                  <a:srgbClr val="4F81BD"/>
                </a:solidFill>
                <a:latin typeface="Arial"/>
                <a:cs typeface="Arial"/>
              </a:rPr>
              <a:t>	</a:t>
            </a:r>
            <a:r>
              <a:rPr dirty="0" sz="2400" spc="-5">
                <a:latin typeface="Times New Roman"/>
                <a:cs typeface="Times New Roman"/>
              </a:rPr>
              <a:t>L.C. </a:t>
            </a:r>
            <a:r>
              <a:rPr dirty="0" sz="2400">
                <a:latin typeface="Times New Roman"/>
                <a:cs typeface="Times New Roman"/>
              </a:rPr>
              <a:t>of vernier </a:t>
            </a:r>
            <a:r>
              <a:rPr dirty="0" sz="2400" spc="-5">
                <a:latin typeface="Times New Roman"/>
                <a:cs typeface="Times New Roman"/>
              </a:rPr>
              <a:t>instruments </a:t>
            </a:r>
            <a:r>
              <a:rPr dirty="0" sz="2400">
                <a:latin typeface="Times New Roman"/>
                <a:cs typeface="Times New Roman"/>
              </a:rPr>
              <a:t>also can</a:t>
            </a:r>
            <a:r>
              <a:rPr dirty="0" sz="2400" spc="-105">
                <a:latin typeface="Times New Roman"/>
                <a:cs typeface="Times New Roman"/>
              </a:rPr>
              <a:t> </a:t>
            </a:r>
            <a:r>
              <a:rPr dirty="0" sz="2400">
                <a:latin typeface="Times New Roman"/>
                <a:cs typeface="Times New Roman"/>
              </a:rPr>
              <a:t>be  </a:t>
            </a:r>
            <a:r>
              <a:rPr dirty="0" sz="2400" spc="-5">
                <a:latin typeface="Times New Roman"/>
                <a:cs typeface="Times New Roman"/>
              </a:rPr>
              <a:t>calculated</a:t>
            </a:r>
            <a:r>
              <a:rPr dirty="0" sz="2400" spc="-45">
                <a:latin typeface="Times New Roman"/>
                <a:cs typeface="Times New Roman"/>
              </a:rPr>
              <a:t> </a:t>
            </a:r>
            <a:r>
              <a:rPr dirty="0" sz="2400" spc="-5">
                <a:latin typeface="Times New Roman"/>
                <a:cs typeface="Times New Roman"/>
              </a:rPr>
              <a:t>as</a:t>
            </a:r>
            <a:endParaRPr sz="2400">
              <a:latin typeface="Times New Roman"/>
              <a:cs typeface="Times New Roman"/>
            </a:endParaRPr>
          </a:p>
        </p:txBody>
      </p:sp>
      <p:grpSp>
        <p:nvGrpSpPr>
          <p:cNvPr id="4" name="object 4"/>
          <p:cNvGrpSpPr/>
          <p:nvPr/>
        </p:nvGrpSpPr>
        <p:grpSpPr>
          <a:xfrm>
            <a:off x="1155193" y="4191000"/>
            <a:ext cx="7912100" cy="2592705"/>
            <a:chOff x="1155193" y="4191000"/>
            <a:chExt cx="7912100" cy="2592705"/>
          </a:xfrm>
        </p:grpSpPr>
        <p:sp>
          <p:nvSpPr>
            <p:cNvPr id="5" name="object 5"/>
            <p:cNvSpPr/>
            <p:nvPr/>
          </p:nvSpPr>
          <p:spPr>
            <a:xfrm>
              <a:off x="1155193" y="4953000"/>
              <a:ext cx="4636006" cy="790575"/>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791199" y="4191000"/>
              <a:ext cx="3275977" cy="2592526"/>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9" y="203707"/>
            <a:ext cx="2961005" cy="696595"/>
          </a:xfrm>
          <a:prstGeom prst="rect"/>
        </p:spPr>
        <p:txBody>
          <a:bodyPr wrap="square" lIns="0" tIns="12700" rIns="0" bIns="0" rtlCol="0" vert="horz">
            <a:spAutoFit/>
          </a:bodyPr>
          <a:lstStyle/>
          <a:p>
            <a:pPr marL="12700">
              <a:lnSpc>
                <a:spcPct val="100000"/>
              </a:lnSpc>
              <a:spcBef>
                <a:spcPts val="100"/>
              </a:spcBef>
            </a:pPr>
            <a:r>
              <a:rPr dirty="0" sz="4400" b="1">
                <a:solidFill>
                  <a:srgbClr val="000000"/>
                </a:solidFill>
                <a:latin typeface="Times New Roman"/>
                <a:cs typeface="Times New Roman"/>
              </a:rPr>
              <a:t>Least</a:t>
            </a:r>
            <a:r>
              <a:rPr dirty="0" sz="4400" spc="-95" b="1">
                <a:solidFill>
                  <a:srgbClr val="000000"/>
                </a:solidFill>
                <a:latin typeface="Times New Roman"/>
                <a:cs typeface="Times New Roman"/>
              </a:rPr>
              <a:t> </a:t>
            </a:r>
            <a:r>
              <a:rPr dirty="0" sz="4400" b="1">
                <a:solidFill>
                  <a:srgbClr val="000000"/>
                </a:solidFill>
                <a:latin typeface="Times New Roman"/>
                <a:cs typeface="Times New Roman"/>
              </a:rPr>
              <a:t>Count</a:t>
            </a:r>
            <a:endParaRPr sz="4400">
              <a:latin typeface="Times New Roman"/>
              <a:cs typeface="Times New Roman"/>
            </a:endParaRPr>
          </a:p>
        </p:txBody>
      </p:sp>
      <p:grpSp>
        <p:nvGrpSpPr>
          <p:cNvPr id="3" name="object 3"/>
          <p:cNvGrpSpPr/>
          <p:nvPr/>
        </p:nvGrpSpPr>
        <p:grpSpPr>
          <a:xfrm>
            <a:off x="990600" y="0"/>
            <a:ext cx="8153400" cy="6854825"/>
            <a:chOff x="990600" y="0"/>
            <a:chExt cx="8153400" cy="6854825"/>
          </a:xfrm>
        </p:grpSpPr>
        <p:sp>
          <p:nvSpPr>
            <p:cNvPr id="4" name="object 4"/>
            <p:cNvSpPr/>
            <p:nvPr/>
          </p:nvSpPr>
          <p:spPr>
            <a:xfrm>
              <a:off x="4800600" y="0"/>
              <a:ext cx="4343400" cy="1547926"/>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990600" y="1547926"/>
              <a:ext cx="7924800" cy="5306872"/>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339" y="203707"/>
            <a:ext cx="2961005" cy="696595"/>
          </a:xfrm>
          <a:prstGeom prst="rect">
            <a:avLst/>
          </a:prstGeom>
        </p:spPr>
        <p:txBody>
          <a:bodyPr wrap="square" lIns="0" tIns="12700" rIns="0" bIns="0" rtlCol="0" vert="horz">
            <a:spAutoFit/>
          </a:bodyPr>
          <a:lstStyle/>
          <a:p>
            <a:pPr marL="12700">
              <a:lnSpc>
                <a:spcPct val="100000"/>
              </a:lnSpc>
              <a:spcBef>
                <a:spcPts val="100"/>
              </a:spcBef>
            </a:pPr>
            <a:r>
              <a:rPr dirty="0" sz="4400" b="1">
                <a:latin typeface="Times New Roman"/>
                <a:cs typeface="Times New Roman"/>
              </a:rPr>
              <a:t>Least</a:t>
            </a:r>
            <a:r>
              <a:rPr dirty="0" sz="4400" spc="-95" b="1">
                <a:latin typeface="Times New Roman"/>
                <a:cs typeface="Times New Roman"/>
              </a:rPr>
              <a:t> </a:t>
            </a:r>
            <a:r>
              <a:rPr dirty="0" sz="4400" b="1">
                <a:latin typeface="Times New Roman"/>
                <a:cs typeface="Times New Roman"/>
              </a:rPr>
              <a:t>Count</a:t>
            </a:r>
            <a:endParaRPr sz="4400">
              <a:latin typeface="Times New Roman"/>
              <a:cs typeface="Times New Roman"/>
            </a:endParaRPr>
          </a:p>
        </p:txBody>
      </p:sp>
      <p:sp>
        <p:nvSpPr>
          <p:cNvPr id="3" name="object 3"/>
          <p:cNvSpPr/>
          <p:nvPr/>
        </p:nvSpPr>
        <p:spPr>
          <a:xfrm>
            <a:off x="1066800" y="4724400"/>
            <a:ext cx="5314950" cy="914400"/>
          </a:xfrm>
          <a:prstGeom prst="rect">
            <a:avLst/>
          </a:prstGeom>
          <a:blipFill>
            <a:blip r:embed="rId2" cstate="print"/>
            <a:stretch>
              <a:fillRect/>
            </a:stretch>
          </a:blipFill>
        </p:spPr>
        <p:txBody>
          <a:bodyPr wrap="square" lIns="0" tIns="0" rIns="0" bIns="0" rtlCol="0"/>
          <a:lstStyle/>
          <a:p/>
        </p:txBody>
      </p:sp>
      <p:grpSp>
        <p:nvGrpSpPr>
          <p:cNvPr id="4" name="object 4"/>
          <p:cNvGrpSpPr/>
          <p:nvPr/>
        </p:nvGrpSpPr>
        <p:grpSpPr>
          <a:xfrm>
            <a:off x="3724275" y="0"/>
            <a:ext cx="5413375" cy="4561205"/>
            <a:chOff x="3724275" y="0"/>
            <a:chExt cx="5413375" cy="4561205"/>
          </a:xfrm>
        </p:grpSpPr>
        <p:sp>
          <p:nvSpPr>
            <p:cNvPr id="5" name="object 5"/>
            <p:cNvSpPr/>
            <p:nvPr/>
          </p:nvSpPr>
          <p:spPr>
            <a:xfrm>
              <a:off x="3724275" y="2438400"/>
              <a:ext cx="5412867" cy="2122462"/>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191000" y="0"/>
              <a:ext cx="4927600" cy="2438400"/>
            </a:xfrm>
            <a:prstGeom prst="rect">
              <a:avLst/>
            </a:prstGeom>
            <a:blipFill>
              <a:blip r:embed="rId4" cstate="print"/>
              <a:stretch>
                <a:fillRect/>
              </a:stretch>
            </a:blipFill>
          </p:spPr>
          <p:txBody>
            <a:bodyPr wrap="square" lIns="0" tIns="0" rIns="0" bIns="0" rtlCol="0"/>
            <a:lstStyle/>
            <a:p/>
          </p:txBody>
        </p:sp>
      </p:grpSp>
      <p:sp>
        <p:nvSpPr>
          <p:cNvPr id="7" name="object 7"/>
          <p:cNvSpPr/>
          <p:nvPr/>
        </p:nvSpPr>
        <p:spPr>
          <a:xfrm>
            <a:off x="2209800" y="5715000"/>
            <a:ext cx="3276600" cy="762000"/>
          </a:xfrm>
          <a:prstGeom prst="rect">
            <a:avLst/>
          </a:prstGeom>
          <a:blipFill>
            <a:blip r:embed="rId5" cstate="print"/>
            <a:stretch>
              <a:fillRect/>
            </a:stretch>
          </a:blipFill>
        </p:spPr>
        <p:txBody>
          <a:bodyPr wrap="square" lIns="0" tIns="0" rIns="0" bIns="0" rtlCol="0"/>
          <a:lstStyle/>
          <a:p/>
        </p:txBody>
      </p:sp>
      <p:sp>
        <p:nvSpPr>
          <p:cNvPr id="8" name="object 8"/>
          <p:cNvSpPr txBox="1"/>
          <p:nvPr/>
        </p:nvSpPr>
        <p:spPr>
          <a:xfrm>
            <a:off x="1069339" y="1783613"/>
            <a:ext cx="4036060" cy="452120"/>
          </a:xfrm>
          <a:prstGeom prst="rect">
            <a:avLst/>
          </a:prstGeom>
        </p:spPr>
        <p:txBody>
          <a:bodyPr wrap="square" lIns="0" tIns="12065" rIns="0" bIns="0" rtlCol="0" vert="horz">
            <a:spAutoFit/>
          </a:bodyPr>
          <a:lstStyle/>
          <a:p>
            <a:pPr marL="12700">
              <a:lnSpc>
                <a:spcPct val="100000"/>
              </a:lnSpc>
              <a:spcBef>
                <a:spcPts val="95"/>
              </a:spcBef>
            </a:pPr>
            <a:r>
              <a:rPr dirty="0" sz="2800" spc="-5" b="1">
                <a:solidFill>
                  <a:srgbClr val="FF0000"/>
                </a:solidFill>
                <a:latin typeface="Times New Roman"/>
                <a:cs typeface="Times New Roman"/>
              </a:rPr>
              <a:t>Least count </a:t>
            </a:r>
            <a:r>
              <a:rPr dirty="0" sz="2800" b="1">
                <a:solidFill>
                  <a:srgbClr val="FF0000"/>
                </a:solidFill>
                <a:latin typeface="Times New Roman"/>
                <a:cs typeface="Times New Roman"/>
              </a:rPr>
              <a:t>of</a:t>
            </a:r>
            <a:r>
              <a:rPr dirty="0" sz="2800" spc="-5" b="1">
                <a:solidFill>
                  <a:srgbClr val="FF0000"/>
                </a:solidFill>
                <a:latin typeface="Times New Roman"/>
                <a:cs typeface="Times New Roman"/>
              </a:rPr>
              <a:t> </a:t>
            </a:r>
            <a:r>
              <a:rPr dirty="0" sz="2800" spc="-15" b="1">
                <a:solidFill>
                  <a:srgbClr val="FF0000"/>
                </a:solidFill>
                <a:latin typeface="Times New Roman"/>
                <a:cs typeface="Times New Roman"/>
              </a:rPr>
              <a:t>micrometer</a:t>
            </a:r>
            <a:endParaRPr sz="2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4391" y="1241653"/>
            <a:ext cx="7503795" cy="1910714"/>
          </a:xfrm>
          <a:prstGeom prst="rect">
            <a:avLst/>
          </a:prstGeom>
        </p:spPr>
        <p:txBody>
          <a:bodyPr wrap="square" lIns="0" tIns="12700" rIns="0" bIns="0" rtlCol="0" vert="horz">
            <a:spAutoFit/>
          </a:bodyPr>
          <a:lstStyle/>
          <a:p>
            <a:pPr algn="just" marL="294640" marR="5080" indent="-281940">
              <a:lnSpc>
                <a:spcPct val="100000"/>
              </a:lnSpc>
              <a:spcBef>
                <a:spcPts val="100"/>
              </a:spcBef>
            </a:pPr>
            <a:r>
              <a:rPr dirty="0" sz="2400" spc="-35" b="1">
                <a:solidFill>
                  <a:srgbClr val="FF0000"/>
                </a:solidFill>
                <a:latin typeface="Times New Roman"/>
                <a:cs typeface="Times New Roman"/>
              </a:rPr>
              <a:t>Vernier </a:t>
            </a:r>
            <a:r>
              <a:rPr dirty="0" sz="2400" spc="-5" b="1">
                <a:solidFill>
                  <a:srgbClr val="FF0000"/>
                </a:solidFill>
                <a:latin typeface="Times New Roman"/>
                <a:cs typeface="Times New Roman"/>
              </a:rPr>
              <a:t>principle </a:t>
            </a:r>
            <a:r>
              <a:rPr dirty="0" sz="2400">
                <a:latin typeface="Times New Roman"/>
                <a:cs typeface="Times New Roman"/>
              </a:rPr>
              <a:t>: </a:t>
            </a:r>
            <a:r>
              <a:rPr dirty="0" sz="2400" spc="-5">
                <a:latin typeface="Times New Roman"/>
                <a:cs typeface="Times New Roman"/>
              </a:rPr>
              <a:t>When two scales (main </a:t>
            </a:r>
            <a:r>
              <a:rPr dirty="0" sz="2400">
                <a:latin typeface="Times New Roman"/>
                <a:cs typeface="Times New Roman"/>
              </a:rPr>
              <a:t>and </a:t>
            </a:r>
            <a:r>
              <a:rPr dirty="0" sz="2400" spc="-10">
                <a:latin typeface="Times New Roman"/>
                <a:cs typeface="Times New Roman"/>
              </a:rPr>
              <a:t>auxiliary  </a:t>
            </a:r>
            <a:r>
              <a:rPr dirty="0" sz="2400" spc="-5">
                <a:latin typeface="Times New Roman"/>
                <a:cs typeface="Times New Roman"/>
              </a:rPr>
              <a:t>scales) </a:t>
            </a:r>
            <a:r>
              <a:rPr dirty="0" sz="2400">
                <a:latin typeface="Times New Roman"/>
                <a:cs typeface="Times New Roman"/>
              </a:rPr>
              <a:t>or </a:t>
            </a:r>
            <a:r>
              <a:rPr dirty="0" sz="2400" spc="-5">
                <a:latin typeface="Times New Roman"/>
                <a:cs typeface="Times New Roman"/>
              </a:rPr>
              <a:t>division slightly </a:t>
            </a:r>
            <a:r>
              <a:rPr dirty="0" sz="2400" spc="-10">
                <a:latin typeface="Times New Roman"/>
                <a:cs typeface="Times New Roman"/>
              </a:rPr>
              <a:t>different </a:t>
            </a:r>
            <a:r>
              <a:rPr dirty="0" sz="2400">
                <a:latin typeface="Times New Roman"/>
                <a:cs typeface="Times New Roman"/>
              </a:rPr>
              <a:t>in </a:t>
            </a:r>
            <a:r>
              <a:rPr dirty="0" sz="2400" spc="-5">
                <a:latin typeface="Times New Roman"/>
                <a:cs typeface="Times New Roman"/>
              </a:rPr>
              <a:t>size are used, </a:t>
            </a:r>
            <a:r>
              <a:rPr dirty="0" sz="2400">
                <a:latin typeface="Times New Roman"/>
                <a:cs typeface="Times New Roman"/>
              </a:rPr>
              <a:t>the  </a:t>
            </a:r>
            <a:r>
              <a:rPr dirty="0" sz="2400" spc="-10">
                <a:latin typeface="Times New Roman"/>
                <a:cs typeface="Times New Roman"/>
              </a:rPr>
              <a:t>difference </a:t>
            </a:r>
            <a:r>
              <a:rPr dirty="0" sz="2400" spc="-5">
                <a:latin typeface="Times New Roman"/>
                <a:cs typeface="Times New Roman"/>
              </a:rPr>
              <a:t>between them </a:t>
            </a:r>
            <a:r>
              <a:rPr dirty="0" sz="2400">
                <a:latin typeface="Times New Roman"/>
                <a:cs typeface="Times New Roman"/>
              </a:rPr>
              <a:t>can be </a:t>
            </a:r>
            <a:r>
              <a:rPr dirty="0" sz="2400" spc="-5">
                <a:latin typeface="Times New Roman"/>
                <a:cs typeface="Times New Roman"/>
              </a:rPr>
              <a:t>utilized </a:t>
            </a:r>
            <a:r>
              <a:rPr dirty="0" sz="2400">
                <a:latin typeface="Times New Roman"/>
                <a:cs typeface="Times New Roman"/>
              </a:rPr>
              <a:t>to </a:t>
            </a:r>
            <a:r>
              <a:rPr dirty="0" sz="2400" spc="-5">
                <a:latin typeface="Times New Roman"/>
                <a:cs typeface="Times New Roman"/>
              </a:rPr>
              <a:t>enhance </a:t>
            </a:r>
            <a:r>
              <a:rPr dirty="0" sz="2400" spc="-10">
                <a:latin typeface="Times New Roman"/>
                <a:cs typeface="Times New Roman"/>
              </a:rPr>
              <a:t>the  </a:t>
            </a:r>
            <a:r>
              <a:rPr dirty="0" sz="2400">
                <a:latin typeface="Times New Roman"/>
                <a:cs typeface="Times New Roman"/>
              </a:rPr>
              <a:t>accuracy of</a:t>
            </a:r>
            <a:r>
              <a:rPr dirty="0" sz="2400" spc="-45">
                <a:latin typeface="Times New Roman"/>
                <a:cs typeface="Times New Roman"/>
              </a:rPr>
              <a:t> </a:t>
            </a:r>
            <a:r>
              <a:rPr dirty="0" sz="2400" spc="-5">
                <a:latin typeface="Times New Roman"/>
                <a:cs typeface="Times New Roman"/>
              </a:rPr>
              <a:t>measurement.</a:t>
            </a:r>
            <a:endParaRPr sz="2400">
              <a:latin typeface="Times New Roman"/>
              <a:cs typeface="Times New Roman"/>
            </a:endParaRPr>
          </a:p>
          <a:p>
            <a:pPr algn="just" marL="53340">
              <a:lnSpc>
                <a:spcPct val="100000"/>
              </a:lnSpc>
              <a:spcBef>
                <a:spcPts val="440"/>
              </a:spcBef>
            </a:pPr>
            <a:r>
              <a:rPr dirty="0" sz="2400" spc="-5" b="1">
                <a:solidFill>
                  <a:srgbClr val="FF0000"/>
                </a:solidFill>
                <a:latin typeface="Times New Roman"/>
                <a:cs typeface="Times New Roman"/>
              </a:rPr>
              <a:t>Construction</a:t>
            </a:r>
            <a:r>
              <a:rPr dirty="0" sz="2400" spc="-10" b="1">
                <a:solidFill>
                  <a:srgbClr val="FF0000"/>
                </a:solidFill>
                <a:latin typeface="Times New Roman"/>
                <a:cs typeface="Times New Roman"/>
              </a:rPr>
              <a:t> </a:t>
            </a:r>
            <a:r>
              <a:rPr dirty="0" sz="2400" b="1">
                <a:latin typeface="Times New Roman"/>
                <a:cs typeface="Times New Roman"/>
              </a:rPr>
              <a:t>:</a:t>
            </a:r>
            <a:endParaRPr sz="2400">
              <a:latin typeface="Times New Roman"/>
              <a:cs typeface="Times New Roman"/>
            </a:endParaRPr>
          </a:p>
        </p:txBody>
      </p:sp>
      <p:grpSp>
        <p:nvGrpSpPr>
          <p:cNvPr id="3" name="object 3"/>
          <p:cNvGrpSpPr/>
          <p:nvPr/>
        </p:nvGrpSpPr>
        <p:grpSpPr>
          <a:xfrm>
            <a:off x="1162811" y="65531"/>
            <a:ext cx="4109085" cy="1219200"/>
            <a:chOff x="1162811" y="65531"/>
            <a:chExt cx="4109085" cy="1219200"/>
          </a:xfrm>
        </p:grpSpPr>
        <p:sp>
          <p:nvSpPr>
            <p:cNvPr id="4" name="object 4"/>
            <p:cNvSpPr/>
            <p:nvPr/>
          </p:nvSpPr>
          <p:spPr>
            <a:xfrm>
              <a:off x="1162811" y="65531"/>
              <a:ext cx="2333243" cy="1219199"/>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909316" y="65531"/>
              <a:ext cx="2362200" cy="1219199"/>
            </a:xfrm>
            <a:prstGeom prst="rect">
              <a:avLst/>
            </a:prstGeom>
            <a:blipFill>
              <a:blip r:embed="rId3" cstate="print"/>
              <a:stretch>
                <a:fillRect/>
              </a:stretch>
            </a:blipFill>
          </p:spPr>
          <p:txBody>
            <a:bodyPr wrap="square" lIns="0" tIns="0" rIns="0" bIns="0" rtlCol="0"/>
            <a:lstStyle/>
            <a:p/>
          </p:txBody>
        </p:sp>
      </p:grpSp>
      <p:sp>
        <p:nvSpPr>
          <p:cNvPr id="6" name="object 6"/>
          <p:cNvSpPr txBox="1">
            <a:spLocks noGrp="1"/>
          </p:cNvSpPr>
          <p:nvPr>
            <p:ph type="title"/>
          </p:nvPr>
        </p:nvSpPr>
        <p:spPr>
          <a:xfrm>
            <a:off x="1514347" y="212852"/>
            <a:ext cx="3405504" cy="680720"/>
          </a:xfrm>
          <a:prstGeom prst="rect"/>
        </p:spPr>
        <p:txBody>
          <a:bodyPr wrap="square" lIns="0" tIns="12065" rIns="0" bIns="0" rtlCol="0" vert="horz">
            <a:spAutoFit/>
          </a:bodyPr>
          <a:lstStyle/>
          <a:p>
            <a:pPr marL="12700">
              <a:lnSpc>
                <a:spcPct val="100000"/>
              </a:lnSpc>
              <a:spcBef>
                <a:spcPts val="95"/>
              </a:spcBef>
            </a:pPr>
            <a:r>
              <a:rPr dirty="0" spc="-75"/>
              <a:t>Vernier</a:t>
            </a:r>
            <a:r>
              <a:rPr dirty="0"/>
              <a:t> </a:t>
            </a:r>
            <a:r>
              <a:rPr dirty="0" spc="-10"/>
              <a:t>calliper</a:t>
            </a:r>
          </a:p>
        </p:txBody>
      </p:sp>
      <p:grpSp>
        <p:nvGrpSpPr>
          <p:cNvPr id="7" name="object 7"/>
          <p:cNvGrpSpPr/>
          <p:nvPr/>
        </p:nvGrpSpPr>
        <p:grpSpPr>
          <a:xfrm>
            <a:off x="1143000" y="3124200"/>
            <a:ext cx="7772400" cy="3705225"/>
            <a:chOff x="1143000" y="3124200"/>
            <a:chExt cx="7772400" cy="3705225"/>
          </a:xfrm>
        </p:grpSpPr>
        <p:sp>
          <p:nvSpPr>
            <p:cNvPr id="8" name="object 8"/>
            <p:cNvSpPr/>
            <p:nvPr/>
          </p:nvSpPr>
          <p:spPr>
            <a:xfrm>
              <a:off x="1143000" y="3124200"/>
              <a:ext cx="7772400" cy="365760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705475" y="6324600"/>
              <a:ext cx="2676512" cy="504825"/>
            </a:xfrm>
            <a:prstGeom prst="rect">
              <a:avLst/>
            </a:prstGeom>
            <a:blipFill>
              <a:blip r:embed="rId5" cstate="print"/>
              <a:stretch>
                <a:fillRect/>
              </a:stretch>
            </a:blipFill>
          </p:spPr>
          <p:txBody>
            <a:bodyPr wrap="square" lIns="0" tIns="0" rIns="0" bIns="0" rtlCol="0"/>
            <a:lstStyle/>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62811" y="65531"/>
            <a:ext cx="4109085" cy="1219200"/>
            <a:chOff x="1162811" y="65531"/>
            <a:chExt cx="4109085" cy="1219200"/>
          </a:xfrm>
        </p:grpSpPr>
        <p:sp>
          <p:nvSpPr>
            <p:cNvPr id="3" name="object 3"/>
            <p:cNvSpPr/>
            <p:nvPr/>
          </p:nvSpPr>
          <p:spPr>
            <a:xfrm>
              <a:off x="1162811" y="65531"/>
              <a:ext cx="2333243" cy="121919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909316" y="65531"/>
              <a:ext cx="2362200" cy="1219199"/>
            </a:xfrm>
            <a:prstGeom prst="rect">
              <a:avLst/>
            </a:prstGeom>
            <a:blipFill>
              <a:blip r:embed="rId3" cstate="print"/>
              <a:stretch>
                <a:fillRect/>
              </a:stretch>
            </a:blipFill>
          </p:spPr>
          <p:txBody>
            <a:bodyPr wrap="square" lIns="0" tIns="0" rIns="0" bIns="0" rtlCol="0"/>
            <a:lstStyle/>
            <a:p/>
          </p:txBody>
        </p:sp>
      </p:grpSp>
      <p:sp>
        <p:nvSpPr>
          <p:cNvPr id="5" name="object 5"/>
          <p:cNvSpPr txBox="1"/>
          <p:nvPr/>
        </p:nvSpPr>
        <p:spPr>
          <a:xfrm>
            <a:off x="1514347" y="212852"/>
            <a:ext cx="3405504" cy="680720"/>
          </a:xfrm>
          <a:prstGeom prst="rect">
            <a:avLst/>
          </a:prstGeom>
        </p:spPr>
        <p:txBody>
          <a:bodyPr wrap="square" lIns="0" tIns="12065" rIns="0" bIns="0" rtlCol="0" vert="horz">
            <a:spAutoFit/>
          </a:bodyPr>
          <a:lstStyle/>
          <a:p>
            <a:pPr marL="12700">
              <a:lnSpc>
                <a:spcPct val="100000"/>
              </a:lnSpc>
              <a:spcBef>
                <a:spcPts val="95"/>
              </a:spcBef>
            </a:pPr>
            <a:r>
              <a:rPr dirty="0" sz="4300" spc="-75">
                <a:solidFill>
                  <a:srgbClr val="11488B"/>
                </a:solidFill>
                <a:latin typeface="Times New Roman"/>
                <a:cs typeface="Times New Roman"/>
              </a:rPr>
              <a:t>Vernier</a:t>
            </a:r>
            <a:r>
              <a:rPr dirty="0" sz="4300">
                <a:solidFill>
                  <a:srgbClr val="11488B"/>
                </a:solidFill>
                <a:latin typeface="Times New Roman"/>
                <a:cs typeface="Times New Roman"/>
              </a:rPr>
              <a:t> </a:t>
            </a:r>
            <a:r>
              <a:rPr dirty="0" sz="4300" spc="-10">
                <a:solidFill>
                  <a:srgbClr val="11488B"/>
                </a:solidFill>
                <a:latin typeface="Times New Roman"/>
                <a:cs typeface="Times New Roman"/>
              </a:rPr>
              <a:t>calliper</a:t>
            </a:r>
            <a:endParaRPr sz="4300">
              <a:latin typeface="Times New Roman"/>
              <a:cs typeface="Times New Roman"/>
            </a:endParaRPr>
          </a:p>
        </p:txBody>
      </p:sp>
      <p:sp>
        <p:nvSpPr>
          <p:cNvPr id="6" name="object 6"/>
          <p:cNvSpPr txBox="1">
            <a:spLocks noGrp="1"/>
          </p:cNvSpPr>
          <p:nvPr>
            <p:ph type="title"/>
          </p:nvPr>
        </p:nvSpPr>
        <p:spPr>
          <a:xfrm>
            <a:off x="7686675" y="195681"/>
            <a:ext cx="1179195" cy="391160"/>
          </a:xfrm>
          <a:prstGeom prst="rect"/>
        </p:spPr>
        <p:txBody>
          <a:bodyPr wrap="square" lIns="0" tIns="12700" rIns="0" bIns="0" rtlCol="0" vert="horz">
            <a:spAutoFit/>
          </a:bodyPr>
          <a:lstStyle/>
          <a:p>
            <a:pPr marL="12700">
              <a:lnSpc>
                <a:spcPct val="100000"/>
              </a:lnSpc>
              <a:spcBef>
                <a:spcPts val="100"/>
              </a:spcBef>
            </a:pPr>
            <a:r>
              <a:rPr dirty="0" sz="2400" spc="-135" b="1">
                <a:solidFill>
                  <a:srgbClr val="FF0000"/>
                </a:solidFill>
                <a:latin typeface="Times New Roman"/>
                <a:cs typeface="Times New Roman"/>
              </a:rPr>
              <a:t>W</a:t>
            </a:r>
            <a:r>
              <a:rPr dirty="0" sz="2400" b="1">
                <a:solidFill>
                  <a:srgbClr val="FF0000"/>
                </a:solidFill>
                <a:latin typeface="Times New Roman"/>
                <a:cs typeface="Times New Roman"/>
              </a:rPr>
              <a:t>or</a:t>
            </a:r>
            <a:r>
              <a:rPr dirty="0" sz="2400" b="1">
                <a:solidFill>
                  <a:srgbClr val="FF0000"/>
                </a:solidFill>
                <a:latin typeface="Times New Roman"/>
                <a:cs typeface="Times New Roman"/>
              </a:rPr>
              <a:t>k</a:t>
            </a:r>
            <a:r>
              <a:rPr dirty="0" sz="2400" spc="5" b="1">
                <a:solidFill>
                  <a:srgbClr val="FF0000"/>
                </a:solidFill>
                <a:latin typeface="Times New Roman"/>
                <a:cs typeface="Times New Roman"/>
              </a:rPr>
              <a:t>i</a:t>
            </a:r>
            <a:r>
              <a:rPr dirty="0" sz="2400" spc="-10" b="1">
                <a:solidFill>
                  <a:srgbClr val="FF0000"/>
                </a:solidFill>
                <a:latin typeface="Times New Roman"/>
                <a:cs typeface="Times New Roman"/>
              </a:rPr>
              <a:t>n</a:t>
            </a:r>
            <a:r>
              <a:rPr dirty="0" sz="2400" b="1">
                <a:solidFill>
                  <a:srgbClr val="FF0000"/>
                </a:solidFill>
                <a:latin typeface="Times New Roman"/>
                <a:cs typeface="Times New Roman"/>
              </a:rPr>
              <a:t>g</a:t>
            </a:r>
            <a:endParaRPr sz="2400">
              <a:latin typeface="Times New Roman"/>
              <a:cs typeface="Times New Roman"/>
            </a:endParaRPr>
          </a:p>
        </p:txBody>
      </p:sp>
      <p:grpSp>
        <p:nvGrpSpPr>
          <p:cNvPr id="7" name="object 7"/>
          <p:cNvGrpSpPr/>
          <p:nvPr/>
        </p:nvGrpSpPr>
        <p:grpSpPr>
          <a:xfrm>
            <a:off x="1066800" y="850900"/>
            <a:ext cx="8077200" cy="6007100"/>
            <a:chOff x="1066800" y="850900"/>
            <a:chExt cx="8077200" cy="6007100"/>
          </a:xfrm>
        </p:grpSpPr>
        <p:sp>
          <p:nvSpPr>
            <p:cNvPr id="8" name="object 8"/>
            <p:cNvSpPr/>
            <p:nvPr/>
          </p:nvSpPr>
          <p:spPr>
            <a:xfrm>
              <a:off x="1066800" y="1066800"/>
              <a:ext cx="4265129" cy="205740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588008" y="3352800"/>
              <a:ext cx="6717792" cy="3505199"/>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5384317" y="850900"/>
              <a:ext cx="3759682" cy="2501900"/>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4572000" y="2667000"/>
              <a:ext cx="612775" cy="304800"/>
            </a:xfrm>
            <a:custGeom>
              <a:avLst/>
              <a:gdLst/>
              <a:ahLst/>
              <a:cxnLst/>
              <a:rect l="l" t="t" r="r" b="b"/>
              <a:pathLst>
                <a:path w="612775" h="304800">
                  <a:moveTo>
                    <a:pt x="460248" y="0"/>
                  </a:moveTo>
                  <a:lnTo>
                    <a:pt x="460248" y="76200"/>
                  </a:lnTo>
                  <a:lnTo>
                    <a:pt x="0" y="76200"/>
                  </a:lnTo>
                  <a:lnTo>
                    <a:pt x="0" y="228600"/>
                  </a:lnTo>
                  <a:lnTo>
                    <a:pt x="460248" y="228600"/>
                  </a:lnTo>
                  <a:lnTo>
                    <a:pt x="460248" y="304800"/>
                  </a:lnTo>
                  <a:lnTo>
                    <a:pt x="612648" y="152400"/>
                  </a:lnTo>
                  <a:lnTo>
                    <a:pt x="460248" y="0"/>
                  </a:lnTo>
                  <a:close/>
                </a:path>
              </a:pathLst>
            </a:custGeom>
            <a:solidFill>
              <a:srgbClr val="4F81BD"/>
            </a:solidFill>
          </p:spPr>
          <p:txBody>
            <a:bodyPr wrap="square" lIns="0" tIns="0" rIns="0" bIns="0" rtlCol="0"/>
            <a:lstStyle/>
            <a:p/>
          </p:txBody>
        </p:sp>
        <p:sp>
          <p:nvSpPr>
            <p:cNvPr id="12" name="object 12"/>
            <p:cNvSpPr/>
            <p:nvPr/>
          </p:nvSpPr>
          <p:spPr>
            <a:xfrm>
              <a:off x="4572000" y="2667000"/>
              <a:ext cx="612775" cy="304800"/>
            </a:xfrm>
            <a:custGeom>
              <a:avLst/>
              <a:gdLst/>
              <a:ahLst/>
              <a:cxnLst/>
              <a:rect l="l" t="t" r="r" b="b"/>
              <a:pathLst>
                <a:path w="612775" h="304800">
                  <a:moveTo>
                    <a:pt x="0" y="76200"/>
                  </a:moveTo>
                  <a:lnTo>
                    <a:pt x="460248" y="76200"/>
                  </a:lnTo>
                  <a:lnTo>
                    <a:pt x="460248" y="0"/>
                  </a:lnTo>
                  <a:lnTo>
                    <a:pt x="612648" y="152400"/>
                  </a:lnTo>
                  <a:lnTo>
                    <a:pt x="460248" y="304800"/>
                  </a:lnTo>
                  <a:lnTo>
                    <a:pt x="460248" y="228600"/>
                  </a:lnTo>
                  <a:lnTo>
                    <a:pt x="0" y="228600"/>
                  </a:lnTo>
                  <a:lnTo>
                    <a:pt x="0" y="76200"/>
                  </a:lnTo>
                  <a:close/>
                </a:path>
              </a:pathLst>
            </a:custGeom>
            <a:ln w="25400">
              <a:solidFill>
                <a:srgbClr val="385D8A"/>
              </a:solidFill>
            </a:ln>
          </p:spPr>
          <p:txBody>
            <a:bodyPr wrap="square" lIns="0" tIns="0" rIns="0" bIns="0" rtlCol="0"/>
            <a:lstStyle/>
            <a:p/>
          </p:txBody>
        </p:sp>
        <p:sp>
          <p:nvSpPr>
            <p:cNvPr id="13" name="object 13"/>
            <p:cNvSpPr/>
            <p:nvPr/>
          </p:nvSpPr>
          <p:spPr>
            <a:xfrm>
              <a:off x="8458200" y="3352800"/>
              <a:ext cx="475615" cy="990600"/>
            </a:xfrm>
            <a:custGeom>
              <a:avLst/>
              <a:gdLst/>
              <a:ahLst/>
              <a:cxnLst/>
              <a:rect l="l" t="t" r="r" b="b"/>
              <a:pathLst>
                <a:path w="475615" h="990600">
                  <a:moveTo>
                    <a:pt x="475488" y="0"/>
                  </a:moveTo>
                  <a:lnTo>
                    <a:pt x="318223" y="0"/>
                  </a:lnTo>
                  <a:lnTo>
                    <a:pt x="318223" y="504964"/>
                  </a:lnTo>
                  <a:lnTo>
                    <a:pt x="312958" y="550673"/>
                  </a:lnTo>
                  <a:lnTo>
                    <a:pt x="297961" y="592633"/>
                  </a:lnTo>
                  <a:lnTo>
                    <a:pt x="274427" y="629648"/>
                  </a:lnTo>
                  <a:lnTo>
                    <a:pt x="243555" y="660520"/>
                  </a:lnTo>
                  <a:lnTo>
                    <a:pt x="206540" y="684053"/>
                  </a:lnTo>
                  <a:lnTo>
                    <a:pt x="164580" y="699051"/>
                  </a:lnTo>
                  <a:lnTo>
                    <a:pt x="118872" y="704316"/>
                  </a:lnTo>
                  <a:lnTo>
                    <a:pt x="118872" y="575297"/>
                  </a:lnTo>
                  <a:lnTo>
                    <a:pt x="0" y="782955"/>
                  </a:lnTo>
                  <a:lnTo>
                    <a:pt x="118872" y="990600"/>
                  </a:lnTo>
                  <a:lnTo>
                    <a:pt x="118872" y="861580"/>
                  </a:lnTo>
                  <a:lnTo>
                    <a:pt x="167262" y="858325"/>
                  </a:lnTo>
                  <a:lnTo>
                    <a:pt x="213673" y="848841"/>
                  </a:lnTo>
                  <a:lnTo>
                    <a:pt x="257682" y="833555"/>
                  </a:lnTo>
                  <a:lnTo>
                    <a:pt x="298862" y="812891"/>
                  </a:lnTo>
                  <a:lnTo>
                    <a:pt x="336788" y="787274"/>
                  </a:lnTo>
                  <a:lnTo>
                    <a:pt x="371036" y="757129"/>
                  </a:lnTo>
                  <a:lnTo>
                    <a:pt x="401181" y="722881"/>
                  </a:lnTo>
                  <a:lnTo>
                    <a:pt x="426799" y="684954"/>
                  </a:lnTo>
                  <a:lnTo>
                    <a:pt x="447463" y="643774"/>
                  </a:lnTo>
                  <a:lnTo>
                    <a:pt x="462749" y="599766"/>
                  </a:lnTo>
                  <a:lnTo>
                    <a:pt x="472232" y="553354"/>
                  </a:lnTo>
                  <a:lnTo>
                    <a:pt x="475488" y="504964"/>
                  </a:lnTo>
                  <a:lnTo>
                    <a:pt x="475488" y="0"/>
                  </a:lnTo>
                  <a:close/>
                </a:path>
              </a:pathLst>
            </a:custGeom>
            <a:solidFill>
              <a:srgbClr val="4F81BD"/>
            </a:solidFill>
          </p:spPr>
          <p:txBody>
            <a:bodyPr wrap="square" lIns="0" tIns="0" rIns="0" bIns="0" rtlCol="0"/>
            <a:lstStyle/>
            <a:p/>
          </p:txBody>
        </p:sp>
        <p:sp>
          <p:nvSpPr>
            <p:cNvPr id="14" name="object 14"/>
            <p:cNvSpPr/>
            <p:nvPr/>
          </p:nvSpPr>
          <p:spPr>
            <a:xfrm>
              <a:off x="8458200" y="3352800"/>
              <a:ext cx="475615" cy="990600"/>
            </a:xfrm>
            <a:custGeom>
              <a:avLst/>
              <a:gdLst/>
              <a:ahLst/>
              <a:cxnLst/>
              <a:rect l="l" t="t" r="r" b="b"/>
              <a:pathLst>
                <a:path w="475615" h="990600">
                  <a:moveTo>
                    <a:pt x="475488" y="0"/>
                  </a:moveTo>
                  <a:lnTo>
                    <a:pt x="475488" y="504964"/>
                  </a:lnTo>
                  <a:lnTo>
                    <a:pt x="472232" y="553354"/>
                  </a:lnTo>
                  <a:lnTo>
                    <a:pt x="462749" y="599766"/>
                  </a:lnTo>
                  <a:lnTo>
                    <a:pt x="447463" y="643774"/>
                  </a:lnTo>
                  <a:lnTo>
                    <a:pt x="426799" y="684954"/>
                  </a:lnTo>
                  <a:lnTo>
                    <a:pt x="401181" y="722881"/>
                  </a:lnTo>
                  <a:lnTo>
                    <a:pt x="371036" y="757129"/>
                  </a:lnTo>
                  <a:lnTo>
                    <a:pt x="336788" y="787274"/>
                  </a:lnTo>
                  <a:lnTo>
                    <a:pt x="298862" y="812891"/>
                  </a:lnTo>
                  <a:lnTo>
                    <a:pt x="257682" y="833555"/>
                  </a:lnTo>
                  <a:lnTo>
                    <a:pt x="213673" y="848841"/>
                  </a:lnTo>
                  <a:lnTo>
                    <a:pt x="167262" y="858325"/>
                  </a:lnTo>
                  <a:lnTo>
                    <a:pt x="118872" y="861580"/>
                  </a:lnTo>
                  <a:lnTo>
                    <a:pt x="118872" y="990600"/>
                  </a:lnTo>
                  <a:lnTo>
                    <a:pt x="0" y="782955"/>
                  </a:lnTo>
                  <a:lnTo>
                    <a:pt x="118872" y="575297"/>
                  </a:lnTo>
                  <a:lnTo>
                    <a:pt x="118872" y="704316"/>
                  </a:lnTo>
                  <a:lnTo>
                    <a:pt x="164580" y="699051"/>
                  </a:lnTo>
                  <a:lnTo>
                    <a:pt x="206540" y="684053"/>
                  </a:lnTo>
                  <a:lnTo>
                    <a:pt x="243555" y="660520"/>
                  </a:lnTo>
                  <a:lnTo>
                    <a:pt x="274427" y="629648"/>
                  </a:lnTo>
                  <a:lnTo>
                    <a:pt x="297961" y="592633"/>
                  </a:lnTo>
                  <a:lnTo>
                    <a:pt x="312958" y="550673"/>
                  </a:lnTo>
                  <a:lnTo>
                    <a:pt x="318223" y="504964"/>
                  </a:lnTo>
                  <a:lnTo>
                    <a:pt x="318223" y="0"/>
                  </a:lnTo>
                  <a:lnTo>
                    <a:pt x="475488" y="0"/>
                  </a:lnTo>
                  <a:close/>
                </a:path>
              </a:pathLst>
            </a:custGeom>
            <a:ln w="25400">
              <a:solidFill>
                <a:srgbClr val="385D8A"/>
              </a:solidFill>
            </a:ln>
          </p:spPr>
          <p:txBody>
            <a:bodyPr wrap="square" lIns="0" tIns="0" rIns="0" bIns="0" rtlCol="0"/>
            <a:lstStyle/>
            <a:p/>
          </p:txBody>
        </p:sp>
        <p:sp>
          <p:nvSpPr>
            <p:cNvPr id="15" name="object 15"/>
            <p:cNvSpPr/>
            <p:nvPr/>
          </p:nvSpPr>
          <p:spPr>
            <a:xfrm>
              <a:off x="5705475" y="6324600"/>
              <a:ext cx="2676512" cy="504825"/>
            </a:xfrm>
            <a:prstGeom prst="rect">
              <a:avLst/>
            </a:prstGeom>
            <a:blipFill>
              <a:blip r:embed="rId7" cstate="print"/>
              <a:stretch>
                <a:fillRect/>
              </a:stretch>
            </a:blipFill>
          </p:spPr>
          <p:txBody>
            <a:bodyPr wrap="square" lIns="0" tIns="0" rIns="0" bIns="0" rtlCol="0"/>
            <a:lstStyl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2371" y="533400"/>
            <a:ext cx="8115300" cy="54102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9" y="626706"/>
            <a:ext cx="4634865" cy="513715"/>
          </a:xfrm>
          <a:prstGeom prst="rect"/>
        </p:spPr>
        <p:txBody>
          <a:bodyPr wrap="square" lIns="0" tIns="13335" rIns="0" bIns="0" rtlCol="0" vert="horz">
            <a:spAutoFit/>
          </a:bodyPr>
          <a:lstStyle/>
          <a:p>
            <a:pPr marL="12700">
              <a:lnSpc>
                <a:spcPct val="100000"/>
              </a:lnSpc>
              <a:spcBef>
                <a:spcPts val="105"/>
              </a:spcBef>
            </a:pPr>
            <a:r>
              <a:rPr dirty="0" sz="3200" spc="-10" b="1">
                <a:solidFill>
                  <a:srgbClr val="FF0000"/>
                </a:solidFill>
                <a:latin typeface="Times New Roman"/>
                <a:cs typeface="Times New Roman"/>
              </a:rPr>
              <a:t>Errors </a:t>
            </a:r>
            <a:r>
              <a:rPr dirty="0" sz="3200" spc="-5" b="1">
                <a:solidFill>
                  <a:srgbClr val="FF0000"/>
                </a:solidFill>
                <a:latin typeface="Times New Roman"/>
                <a:cs typeface="Times New Roman"/>
              </a:rPr>
              <a:t>in </a:t>
            </a:r>
            <a:r>
              <a:rPr dirty="0" sz="3200" b="1">
                <a:solidFill>
                  <a:srgbClr val="FF0000"/>
                </a:solidFill>
                <a:latin typeface="Times New Roman"/>
                <a:cs typeface="Times New Roman"/>
              </a:rPr>
              <a:t>vernier calliper</a:t>
            </a:r>
            <a:r>
              <a:rPr dirty="0" sz="3200" spc="-200" b="1">
                <a:solidFill>
                  <a:srgbClr val="FF0000"/>
                </a:solidFill>
                <a:latin typeface="Times New Roman"/>
                <a:cs typeface="Times New Roman"/>
              </a:rPr>
              <a:t> </a:t>
            </a:r>
            <a:r>
              <a:rPr dirty="0" sz="3200" b="1">
                <a:solidFill>
                  <a:srgbClr val="FF0000"/>
                </a:solidFill>
                <a:latin typeface="Times New Roman"/>
                <a:cs typeface="Times New Roman"/>
              </a:rPr>
              <a:t>:</a:t>
            </a:r>
            <a:endParaRPr sz="3200">
              <a:latin typeface="Times New Roman"/>
              <a:cs typeface="Times New Roman"/>
            </a:endParaRPr>
          </a:p>
        </p:txBody>
      </p:sp>
      <p:sp>
        <p:nvSpPr>
          <p:cNvPr id="3" name="object 3"/>
          <p:cNvSpPr txBox="1"/>
          <p:nvPr/>
        </p:nvSpPr>
        <p:spPr>
          <a:xfrm>
            <a:off x="1069304" y="1603590"/>
            <a:ext cx="7538084" cy="3865879"/>
          </a:xfrm>
          <a:prstGeom prst="rect">
            <a:avLst/>
          </a:prstGeom>
        </p:spPr>
        <p:txBody>
          <a:bodyPr wrap="square" lIns="0" tIns="12065" rIns="0" bIns="0" rtlCol="0" vert="horz">
            <a:spAutoFit/>
          </a:bodyPr>
          <a:lstStyle/>
          <a:p>
            <a:pPr algn="just" marL="467995" marR="6985" indent="-455930">
              <a:lnSpc>
                <a:spcPct val="100000"/>
              </a:lnSpc>
              <a:spcBef>
                <a:spcPts val="95"/>
              </a:spcBef>
              <a:buAutoNum type="arabicPeriod"/>
              <a:tabLst>
                <a:tab pos="470534" algn="l"/>
              </a:tabLst>
            </a:pPr>
            <a:r>
              <a:rPr dirty="0" sz="2800">
                <a:latin typeface="Times New Roman"/>
                <a:cs typeface="Times New Roman"/>
              </a:rPr>
              <a:t>Errors due </a:t>
            </a:r>
            <a:r>
              <a:rPr dirty="0" sz="2800" spc="-5">
                <a:latin typeface="Times New Roman"/>
                <a:cs typeface="Times New Roman"/>
              </a:rPr>
              <a:t>to </a:t>
            </a:r>
            <a:r>
              <a:rPr dirty="0" sz="2800" spc="-5">
                <a:solidFill>
                  <a:srgbClr val="7030A0"/>
                </a:solidFill>
                <a:latin typeface="Times New Roman"/>
                <a:cs typeface="Times New Roman"/>
              </a:rPr>
              <a:t>play </a:t>
            </a:r>
            <a:r>
              <a:rPr dirty="0" sz="2800" spc="-10">
                <a:latin typeface="Times New Roman"/>
                <a:cs typeface="Times New Roman"/>
              </a:rPr>
              <a:t>between </a:t>
            </a:r>
            <a:r>
              <a:rPr dirty="0" sz="2800">
                <a:latin typeface="Times New Roman"/>
                <a:cs typeface="Times New Roman"/>
              </a:rPr>
              <a:t>the </a:t>
            </a:r>
            <a:r>
              <a:rPr dirty="0" sz="2800" spc="-5">
                <a:latin typeface="Times New Roman"/>
                <a:cs typeface="Times New Roman"/>
              </a:rPr>
              <a:t>sliding </a:t>
            </a:r>
            <a:r>
              <a:rPr dirty="0" sz="2800" spc="-10">
                <a:latin typeface="Times New Roman"/>
                <a:cs typeface="Times New Roman"/>
              </a:rPr>
              <a:t>jaw </a:t>
            </a:r>
            <a:r>
              <a:rPr dirty="0" sz="2800" spc="-5">
                <a:latin typeface="Times New Roman"/>
                <a:cs typeface="Times New Roman"/>
              </a:rPr>
              <a:t>and  fixed </a:t>
            </a:r>
            <a:r>
              <a:rPr dirty="0" sz="2800" spc="-10">
                <a:latin typeface="Times New Roman"/>
                <a:cs typeface="Times New Roman"/>
              </a:rPr>
              <a:t>scale</a:t>
            </a:r>
            <a:r>
              <a:rPr dirty="0" sz="2800" spc="-20">
                <a:latin typeface="Times New Roman"/>
                <a:cs typeface="Times New Roman"/>
              </a:rPr>
              <a:t> </a:t>
            </a:r>
            <a:r>
              <a:rPr dirty="0" sz="2800" spc="-45">
                <a:latin typeface="Times New Roman"/>
                <a:cs typeface="Times New Roman"/>
              </a:rPr>
              <a:t>bar.</a:t>
            </a:r>
            <a:endParaRPr sz="2800">
              <a:latin typeface="Times New Roman"/>
              <a:cs typeface="Times New Roman"/>
            </a:endParaRPr>
          </a:p>
          <a:p>
            <a:pPr algn="just" marL="469900" indent="-457834">
              <a:lnSpc>
                <a:spcPct val="100000"/>
              </a:lnSpc>
              <a:buAutoNum type="arabicPeriod"/>
              <a:tabLst>
                <a:tab pos="470534" algn="l"/>
              </a:tabLst>
            </a:pPr>
            <a:r>
              <a:rPr dirty="0" sz="2800">
                <a:latin typeface="Times New Roman"/>
                <a:cs typeface="Times New Roman"/>
              </a:rPr>
              <a:t>Error due </a:t>
            </a:r>
            <a:r>
              <a:rPr dirty="0" sz="2800" spc="-5">
                <a:latin typeface="Times New Roman"/>
                <a:cs typeface="Times New Roman"/>
              </a:rPr>
              <a:t>to </a:t>
            </a:r>
            <a:r>
              <a:rPr dirty="0" sz="2800" spc="-10">
                <a:solidFill>
                  <a:srgbClr val="7030A0"/>
                </a:solidFill>
                <a:latin typeface="Times New Roman"/>
                <a:cs typeface="Times New Roman"/>
              </a:rPr>
              <a:t>wear </a:t>
            </a:r>
            <a:r>
              <a:rPr dirty="0" sz="2800" spc="-5">
                <a:solidFill>
                  <a:srgbClr val="7030A0"/>
                </a:solidFill>
                <a:latin typeface="Times New Roman"/>
                <a:cs typeface="Times New Roman"/>
              </a:rPr>
              <a:t>and wrapping </a:t>
            </a:r>
            <a:r>
              <a:rPr dirty="0" sz="2800">
                <a:latin typeface="Times New Roman"/>
                <a:cs typeface="Times New Roman"/>
              </a:rPr>
              <a:t>of</a:t>
            </a:r>
            <a:r>
              <a:rPr dirty="0" sz="2800" spc="15">
                <a:latin typeface="Times New Roman"/>
                <a:cs typeface="Times New Roman"/>
              </a:rPr>
              <a:t> </a:t>
            </a:r>
            <a:r>
              <a:rPr dirty="0" sz="2800" spc="-5">
                <a:latin typeface="Times New Roman"/>
                <a:cs typeface="Times New Roman"/>
              </a:rPr>
              <a:t>jaws.</a:t>
            </a:r>
            <a:endParaRPr sz="2800">
              <a:latin typeface="Times New Roman"/>
              <a:cs typeface="Times New Roman"/>
            </a:endParaRPr>
          </a:p>
          <a:p>
            <a:pPr algn="just" marL="469900" marR="5080" indent="-457200">
              <a:lnSpc>
                <a:spcPct val="100000"/>
              </a:lnSpc>
              <a:buAutoNum type="arabicPeriod"/>
              <a:tabLst>
                <a:tab pos="470534" algn="l"/>
              </a:tabLst>
            </a:pPr>
            <a:r>
              <a:rPr dirty="0" sz="2800">
                <a:latin typeface="Times New Roman"/>
                <a:cs typeface="Times New Roman"/>
              </a:rPr>
              <a:t>Errors due </a:t>
            </a:r>
            <a:r>
              <a:rPr dirty="0" sz="2800" spc="-5">
                <a:latin typeface="Times New Roman"/>
                <a:cs typeface="Times New Roman"/>
              </a:rPr>
              <a:t>to </a:t>
            </a:r>
            <a:r>
              <a:rPr dirty="0" sz="2800" spc="-5">
                <a:solidFill>
                  <a:srgbClr val="7030A0"/>
                </a:solidFill>
                <a:latin typeface="Times New Roman"/>
                <a:cs typeface="Times New Roman"/>
              </a:rPr>
              <a:t>incorrect observation </a:t>
            </a:r>
            <a:r>
              <a:rPr dirty="0" sz="2800">
                <a:latin typeface="Times New Roman"/>
                <a:cs typeface="Times New Roman"/>
              </a:rPr>
              <a:t>of </a:t>
            </a:r>
            <a:r>
              <a:rPr dirty="0" sz="2800" spc="-10">
                <a:latin typeface="Times New Roman"/>
                <a:cs typeface="Times New Roman"/>
              </a:rPr>
              <a:t>scale  </a:t>
            </a:r>
            <a:r>
              <a:rPr dirty="0" sz="2800" spc="-5">
                <a:latin typeface="Times New Roman"/>
                <a:cs typeface="Times New Roman"/>
              </a:rPr>
              <a:t>readings</a:t>
            </a:r>
            <a:endParaRPr sz="2800">
              <a:latin typeface="Times New Roman"/>
              <a:cs typeface="Times New Roman"/>
            </a:endParaRPr>
          </a:p>
          <a:p>
            <a:pPr algn="just" marL="469900" indent="-457834">
              <a:lnSpc>
                <a:spcPct val="100000"/>
              </a:lnSpc>
              <a:buAutoNum type="arabicPeriod"/>
              <a:tabLst>
                <a:tab pos="470534" algn="l"/>
              </a:tabLst>
            </a:pPr>
            <a:r>
              <a:rPr dirty="0" sz="2800">
                <a:latin typeface="Times New Roman"/>
                <a:cs typeface="Times New Roman"/>
              </a:rPr>
              <a:t>Errors due </a:t>
            </a:r>
            <a:r>
              <a:rPr dirty="0" sz="2800" spc="-5">
                <a:latin typeface="Times New Roman"/>
                <a:cs typeface="Times New Roman"/>
              </a:rPr>
              <a:t>to </a:t>
            </a:r>
            <a:r>
              <a:rPr dirty="0" sz="2800" spc="-5">
                <a:solidFill>
                  <a:srgbClr val="7030A0"/>
                </a:solidFill>
                <a:latin typeface="Times New Roman"/>
                <a:cs typeface="Times New Roman"/>
              </a:rPr>
              <a:t>excessive force </a:t>
            </a:r>
            <a:r>
              <a:rPr dirty="0" sz="2800">
                <a:latin typeface="Times New Roman"/>
                <a:cs typeface="Times New Roman"/>
              </a:rPr>
              <a:t>on </a:t>
            </a:r>
            <a:r>
              <a:rPr dirty="0" sz="2800" spc="-5">
                <a:latin typeface="Times New Roman"/>
                <a:cs typeface="Times New Roman"/>
              </a:rPr>
              <a:t>moving</a:t>
            </a:r>
            <a:r>
              <a:rPr dirty="0" sz="2800" spc="-45">
                <a:latin typeface="Times New Roman"/>
                <a:cs typeface="Times New Roman"/>
              </a:rPr>
              <a:t> </a:t>
            </a:r>
            <a:r>
              <a:rPr dirty="0" sz="2800" spc="-55">
                <a:latin typeface="Times New Roman"/>
                <a:cs typeface="Times New Roman"/>
              </a:rPr>
              <a:t>jaw.</a:t>
            </a:r>
            <a:endParaRPr sz="2800">
              <a:latin typeface="Times New Roman"/>
              <a:cs typeface="Times New Roman"/>
            </a:endParaRPr>
          </a:p>
          <a:p>
            <a:pPr algn="just" marL="468630" marR="5080" indent="-456565">
              <a:lnSpc>
                <a:spcPct val="100000"/>
              </a:lnSpc>
              <a:buAutoNum type="arabicPeriod"/>
              <a:tabLst>
                <a:tab pos="469900" algn="l"/>
              </a:tabLst>
            </a:pPr>
            <a:r>
              <a:rPr dirty="0" sz="2800">
                <a:latin typeface="Times New Roman"/>
                <a:cs typeface="Times New Roman"/>
              </a:rPr>
              <a:t>Error </a:t>
            </a:r>
            <a:r>
              <a:rPr dirty="0" sz="2800" spc="-5">
                <a:latin typeface="Times New Roman"/>
                <a:cs typeface="Times New Roman"/>
              </a:rPr>
              <a:t>is also introduced if </a:t>
            </a:r>
            <a:r>
              <a:rPr dirty="0" sz="2800">
                <a:latin typeface="Times New Roman"/>
                <a:cs typeface="Times New Roman"/>
              </a:rPr>
              <a:t>the </a:t>
            </a:r>
            <a:r>
              <a:rPr dirty="0" sz="2800" spc="-5">
                <a:solidFill>
                  <a:srgbClr val="7030A0"/>
                </a:solidFill>
                <a:latin typeface="Times New Roman"/>
                <a:cs typeface="Times New Roman"/>
              </a:rPr>
              <a:t>line </a:t>
            </a:r>
            <a:r>
              <a:rPr dirty="0" sz="2800">
                <a:solidFill>
                  <a:srgbClr val="7030A0"/>
                </a:solidFill>
                <a:latin typeface="Times New Roman"/>
                <a:cs typeface="Times New Roman"/>
              </a:rPr>
              <a:t>of  </a:t>
            </a:r>
            <a:r>
              <a:rPr dirty="0" sz="2800" spc="-10">
                <a:solidFill>
                  <a:srgbClr val="7030A0"/>
                </a:solidFill>
                <a:latin typeface="Times New Roman"/>
                <a:cs typeface="Times New Roman"/>
              </a:rPr>
              <a:t>measurement </a:t>
            </a:r>
            <a:r>
              <a:rPr dirty="0" sz="2800" spc="-5">
                <a:solidFill>
                  <a:srgbClr val="7030A0"/>
                </a:solidFill>
                <a:latin typeface="Times New Roman"/>
                <a:cs typeface="Times New Roman"/>
              </a:rPr>
              <a:t>does not </a:t>
            </a:r>
            <a:r>
              <a:rPr dirty="0" sz="2800" spc="-10">
                <a:solidFill>
                  <a:srgbClr val="7030A0"/>
                </a:solidFill>
                <a:latin typeface="Times New Roman"/>
                <a:cs typeface="Times New Roman"/>
              </a:rPr>
              <a:t>coincide </a:t>
            </a:r>
            <a:r>
              <a:rPr dirty="0" sz="2800" spc="-5">
                <a:solidFill>
                  <a:srgbClr val="7030A0"/>
                </a:solidFill>
                <a:latin typeface="Times New Roman"/>
                <a:cs typeface="Times New Roman"/>
              </a:rPr>
              <a:t>with </a:t>
            </a:r>
            <a:r>
              <a:rPr dirty="0" sz="2800">
                <a:solidFill>
                  <a:srgbClr val="7030A0"/>
                </a:solidFill>
                <a:latin typeface="Times New Roman"/>
                <a:cs typeface="Times New Roman"/>
              </a:rPr>
              <a:t>the </a:t>
            </a:r>
            <a:r>
              <a:rPr dirty="0" sz="2800" spc="-5">
                <a:solidFill>
                  <a:srgbClr val="7030A0"/>
                </a:solidFill>
                <a:latin typeface="Times New Roman"/>
                <a:cs typeface="Times New Roman"/>
              </a:rPr>
              <a:t>line </a:t>
            </a:r>
            <a:r>
              <a:rPr dirty="0" sz="2800">
                <a:solidFill>
                  <a:srgbClr val="7030A0"/>
                </a:solidFill>
                <a:latin typeface="Times New Roman"/>
                <a:cs typeface="Times New Roman"/>
              </a:rPr>
              <a:t>of  the</a:t>
            </a:r>
            <a:r>
              <a:rPr dirty="0" sz="2800" spc="-15">
                <a:solidFill>
                  <a:srgbClr val="7030A0"/>
                </a:solidFill>
                <a:latin typeface="Times New Roman"/>
                <a:cs typeface="Times New Roman"/>
              </a:rPr>
              <a:t> </a:t>
            </a:r>
            <a:r>
              <a:rPr dirty="0" sz="2800" spc="-10">
                <a:solidFill>
                  <a:srgbClr val="7030A0"/>
                </a:solidFill>
                <a:latin typeface="Times New Roman"/>
                <a:cs typeface="Times New Roman"/>
              </a:rPr>
              <a:t>scale</a:t>
            </a:r>
            <a:endParaRPr sz="28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8705" y="636206"/>
            <a:ext cx="7820659" cy="5740400"/>
          </a:xfrm>
          <a:prstGeom prst="rect">
            <a:avLst/>
          </a:prstGeom>
        </p:spPr>
        <p:txBody>
          <a:bodyPr wrap="square" lIns="0" tIns="12065" rIns="0" bIns="0" rtlCol="0" vert="horz">
            <a:spAutoFit/>
          </a:bodyPr>
          <a:lstStyle/>
          <a:p>
            <a:pPr algn="just" marL="12700">
              <a:lnSpc>
                <a:spcPct val="100000"/>
              </a:lnSpc>
              <a:spcBef>
                <a:spcPts val="95"/>
              </a:spcBef>
            </a:pPr>
            <a:r>
              <a:rPr dirty="0" sz="2500" spc="-10" b="1">
                <a:solidFill>
                  <a:srgbClr val="FF0000"/>
                </a:solidFill>
                <a:latin typeface="Times New Roman"/>
                <a:cs typeface="Times New Roman"/>
              </a:rPr>
              <a:t>Precautions </a:t>
            </a:r>
            <a:r>
              <a:rPr dirty="0" sz="2500" spc="-5" b="1">
                <a:solidFill>
                  <a:srgbClr val="FF0000"/>
                </a:solidFill>
                <a:latin typeface="Times New Roman"/>
                <a:cs typeface="Times New Roman"/>
              </a:rPr>
              <a:t>to be taken in use of vernier calliper</a:t>
            </a:r>
            <a:r>
              <a:rPr dirty="0" sz="2500" spc="60" b="1">
                <a:solidFill>
                  <a:srgbClr val="FF0000"/>
                </a:solidFill>
                <a:latin typeface="Times New Roman"/>
                <a:cs typeface="Times New Roman"/>
              </a:rPr>
              <a:t> </a:t>
            </a:r>
            <a:r>
              <a:rPr dirty="0" sz="2500" spc="-5" b="1">
                <a:solidFill>
                  <a:srgbClr val="FF0000"/>
                </a:solidFill>
                <a:latin typeface="Times New Roman"/>
                <a:cs typeface="Times New Roman"/>
              </a:rPr>
              <a:t>:</a:t>
            </a:r>
            <a:endParaRPr sz="2500">
              <a:latin typeface="Times New Roman"/>
              <a:cs typeface="Times New Roman"/>
            </a:endParaRPr>
          </a:p>
          <a:p>
            <a:pPr>
              <a:lnSpc>
                <a:spcPct val="100000"/>
              </a:lnSpc>
              <a:spcBef>
                <a:spcPts val="10"/>
              </a:spcBef>
            </a:pPr>
            <a:endParaRPr sz="2600">
              <a:latin typeface="Times New Roman"/>
              <a:cs typeface="Times New Roman"/>
            </a:endParaRPr>
          </a:p>
          <a:p>
            <a:pPr algn="just" marL="358140" marR="5080" indent="-346075">
              <a:lnSpc>
                <a:spcPct val="100000"/>
              </a:lnSpc>
              <a:buClr>
                <a:srgbClr val="000000"/>
              </a:buClr>
              <a:buSzPct val="96000"/>
              <a:buAutoNum type="arabicParenBoth"/>
              <a:tabLst>
                <a:tab pos="383540" algn="l"/>
              </a:tabLst>
            </a:pPr>
            <a:r>
              <a:rPr dirty="0" sz="2500" spc="-10">
                <a:solidFill>
                  <a:srgbClr val="7030A0"/>
                </a:solidFill>
                <a:latin typeface="Times New Roman"/>
                <a:cs typeface="Times New Roman"/>
              </a:rPr>
              <a:t>No </a:t>
            </a:r>
            <a:r>
              <a:rPr dirty="0" sz="2500" spc="-5">
                <a:solidFill>
                  <a:srgbClr val="7030A0"/>
                </a:solidFill>
                <a:latin typeface="Times New Roman"/>
                <a:cs typeface="Times New Roman"/>
              </a:rPr>
              <a:t>play </a:t>
            </a:r>
            <a:r>
              <a:rPr dirty="0" sz="2500" spc="-5">
                <a:latin typeface="Times New Roman"/>
                <a:cs typeface="Times New Roman"/>
              </a:rPr>
              <a:t>should be there between sliding and fixed jaws. If  play exists then the </a:t>
            </a:r>
            <a:r>
              <a:rPr dirty="0" sz="2500" spc="-10">
                <a:latin typeface="Times New Roman"/>
                <a:cs typeface="Times New Roman"/>
              </a:rPr>
              <a:t>accuracy </a:t>
            </a:r>
            <a:r>
              <a:rPr dirty="0" sz="2500" spc="-5">
                <a:latin typeface="Times New Roman"/>
                <a:cs typeface="Times New Roman"/>
              </a:rPr>
              <a:t>of the vernier calliper will be  lost.</a:t>
            </a:r>
            <a:endParaRPr sz="2500">
              <a:latin typeface="Times New Roman"/>
              <a:cs typeface="Times New Roman"/>
            </a:endParaRPr>
          </a:p>
          <a:p>
            <a:pPr algn="just" marL="12700" marR="789305">
              <a:lnSpc>
                <a:spcPct val="100000"/>
              </a:lnSpc>
              <a:buSzPct val="96000"/>
              <a:buAutoNum type="arabicParenBoth"/>
              <a:tabLst>
                <a:tab pos="382905" algn="l"/>
              </a:tabLst>
            </a:pPr>
            <a:r>
              <a:rPr dirty="0" sz="2500" spc="-5">
                <a:latin typeface="Times New Roman"/>
                <a:cs typeface="Times New Roman"/>
              </a:rPr>
              <a:t>The tips of </a:t>
            </a:r>
            <a:r>
              <a:rPr dirty="0" sz="2500" spc="-10">
                <a:latin typeface="Times New Roman"/>
                <a:cs typeface="Times New Roman"/>
              </a:rPr>
              <a:t>measuring </a:t>
            </a:r>
            <a:r>
              <a:rPr dirty="0" sz="2500" spc="-5">
                <a:latin typeface="Times New Roman"/>
                <a:cs typeface="Times New Roman"/>
              </a:rPr>
              <a:t>jaws should not be </a:t>
            </a:r>
            <a:r>
              <a:rPr dirty="0" sz="2500" spc="-5">
                <a:solidFill>
                  <a:srgbClr val="7030A0"/>
                </a:solidFill>
                <a:latin typeface="Times New Roman"/>
                <a:cs typeface="Times New Roman"/>
              </a:rPr>
              <a:t>worn </a:t>
            </a:r>
            <a:r>
              <a:rPr dirty="0" sz="2500" spc="-5">
                <a:latin typeface="Times New Roman"/>
                <a:cs typeface="Times New Roman"/>
              </a:rPr>
              <a:t>.  (3)Use the </a:t>
            </a:r>
            <a:r>
              <a:rPr dirty="0" sz="2500" spc="-5">
                <a:solidFill>
                  <a:srgbClr val="7030A0"/>
                </a:solidFill>
                <a:latin typeface="Times New Roman"/>
                <a:cs typeface="Times New Roman"/>
              </a:rPr>
              <a:t>stationary jaw on reference point </a:t>
            </a:r>
            <a:r>
              <a:rPr dirty="0" sz="2500" spc="-5">
                <a:latin typeface="Times New Roman"/>
                <a:cs typeface="Times New Roman"/>
              </a:rPr>
              <a:t>and</a:t>
            </a:r>
            <a:r>
              <a:rPr dirty="0" sz="2500" spc="180">
                <a:latin typeface="Times New Roman"/>
                <a:cs typeface="Times New Roman"/>
              </a:rPr>
              <a:t> </a:t>
            </a:r>
            <a:r>
              <a:rPr dirty="0" sz="2500" spc="-5">
                <a:latin typeface="Times New Roman"/>
                <a:cs typeface="Times New Roman"/>
              </a:rPr>
              <a:t>obtain</a:t>
            </a:r>
            <a:endParaRPr sz="2500">
              <a:latin typeface="Times New Roman"/>
              <a:cs typeface="Times New Roman"/>
            </a:endParaRPr>
          </a:p>
          <a:p>
            <a:pPr algn="just" marL="358775">
              <a:lnSpc>
                <a:spcPct val="100000"/>
              </a:lnSpc>
            </a:pPr>
            <a:r>
              <a:rPr dirty="0" sz="2500" spc="-10">
                <a:latin typeface="Times New Roman"/>
                <a:cs typeface="Times New Roman"/>
              </a:rPr>
              <a:t>measured </a:t>
            </a:r>
            <a:r>
              <a:rPr dirty="0" sz="2500" spc="-5">
                <a:latin typeface="Times New Roman"/>
                <a:cs typeface="Times New Roman"/>
              </a:rPr>
              <a:t>point by sliding the </a:t>
            </a:r>
            <a:r>
              <a:rPr dirty="0" sz="2500" spc="-10">
                <a:latin typeface="Times New Roman"/>
                <a:cs typeface="Times New Roman"/>
              </a:rPr>
              <a:t>movable</a:t>
            </a:r>
            <a:r>
              <a:rPr dirty="0" sz="2500" spc="180">
                <a:latin typeface="Times New Roman"/>
                <a:cs typeface="Times New Roman"/>
              </a:rPr>
              <a:t> </a:t>
            </a:r>
            <a:r>
              <a:rPr dirty="0" sz="2500" spc="-5">
                <a:latin typeface="Times New Roman"/>
                <a:cs typeface="Times New Roman"/>
              </a:rPr>
              <a:t>jaws.</a:t>
            </a:r>
            <a:endParaRPr sz="2500">
              <a:latin typeface="Times New Roman"/>
              <a:cs typeface="Times New Roman"/>
            </a:endParaRPr>
          </a:p>
          <a:p>
            <a:pPr marL="358775" marR="186055" indent="-346075">
              <a:lnSpc>
                <a:spcPct val="100000"/>
              </a:lnSpc>
              <a:buSzPct val="96000"/>
              <a:buAutoNum type="arabicParenBoth" startAt="4"/>
              <a:tabLst>
                <a:tab pos="383540" algn="l"/>
                <a:tab pos="4625340" algn="l"/>
              </a:tabLst>
            </a:pPr>
            <a:r>
              <a:rPr dirty="0" sz="2500" spc="-5">
                <a:latin typeface="Times New Roman"/>
                <a:cs typeface="Times New Roman"/>
              </a:rPr>
              <a:t>The vernier calliper </a:t>
            </a:r>
            <a:r>
              <a:rPr dirty="0" sz="2500" spc="-10">
                <a:latin typeface="Times New Roman"/>
                <a:cs typeface="Times New Roman"/>
              </a:rPr>
              <a:t>must </a:t>
            </a:r>
            <a:r>
              <a:rPr dirty="0" sz="2500" spc="-5">
                <a:latin typeface="Times New Roman"/>
                <a:cs typeface="Times New Roman"/>
              </a:rPr>
              <a:t>always be </a:t>
            </a:r>
            <a:r>
              <a:rPr dirty="0" sz="2500" spc="-5">
                <a:solidFill>
                  <a:srgbClr val="7030A0"/>
                </a:solidFill>
                <a:latin typeface="Times New Roman"/>
                <a:cs typeface="Times New Roman"/>
              </a:rPr>
              <a:t>properly balanced in  hand </a:t>
            </a:r>
            <a:r>
              <a:rPr dirty="0" sz="2500" spc="-5">
                <a:latin typeface="Times New Roman"/>
                <a:cs typeface="Times New Roman"/>
              </a:rPr>
              <a:t>and held lightly</a:t>
            </a:r>
            <a:r>
              <a:rPr dirty="0" sz="2500" spc="125">
                <a:latin typeface="Times New Roman"/>
                <a:cs typeface="Times New Roman"/>
              </a:rPr>
              <a:t> </a:t>
            </a:r>
            <a:r>
              <a:rPr dirty="0" sz="2500" spc="-5">
                <a:latin typeface="Times New Roman"/>
                <a:cs typeface="Times New Roman"/>
              </a:rPr>
              <a:t>the</a:t>
            </a:r>
            <a:r>
              <a:rPr dirty="0" sz="2500" spc="20">
                <a:latin typeface="Times New Roman"/>
                <a:cs typeface="Times New Roman"/>
              </a:rPr>
              <a:t> </a:t>
            </a:r>
            <a:r>
              <a:rPr dirty="0" sz="2500" spc="-5">
                <a:latin typeface="Times New Roman"/>
                <a:cs typeface="Times New Roman"/>
              </a:rPr>
              <a:t>sliding	jaw through adjusting  </a:t>
            </a:r>
            <a:r>
              <a:rPr dirty="0" sz="2500" spc="-35">
                <a:latin typeface="Times New Roman"/>
                <a:cs typeface="Times New Roman"/>
              </a:rPr>
              <a:t>screw. </a:t>
            </a:r>
            <a:r>
              <a:rPr dirty="0" sz="2500" spc="-10">
                <a:solidFill>
                  <a:srgbClr val="7030A0"/>
                </a:solidFill>
                <a:latin typeface="Times New Roman"/>
                <a:cs typeface="Times New Roman"/>
              </a:rPr>
              <a:t>Do </a:t>
            </a:r>
            <a:r>
              <a:rPr dirty="0" sz="2500" spc="-5">
                <a:solidFill>
                  <a:srgbClr val="7030A0"/>
                </a:solidFill>
                <a:latin typeface="Times New Roman"/>
                <a:cs typeface="Times New Roman"/>
              </a:rPr>
              <a:t>not push the </a:t>
            </a:r>
            <a:r>
              <a:rPr dirty="0" sz="2500" spc="-10">
                <a:solidFill>
                  <a:srgbClr val="7030A0"/>
                </a:solidFill>
                <a:latin typeface="Times New Roman"/>
                <a:cs typeface="Times New Roman"/>
              </a:rPr>
              <a:t>moving </a:t>
            </a:r>
            <a:r>
              <a:rPr dirty="0" sz="2500" spc="-50">
                <a:solidFill>
                  <a:srgbClr val="7030A0"/>
                </a:solidFill>
                <a:latin typeface="Times New Roman"/>
                <a:cs typeface="Times New Roman"/>
              </a:rPr>
              <a:t>jaw</a:t>
            </a:r>
            <a:r>
              <a:rPr dirty="0" sz="2500" spc="-50">
                <a:latin typeface="Times New Roman"/>
                <a:cs typeface="Times New Roman"/>
              </a:rPr>
              <a:t>, </a:t>
            </a:r>
            <a:r>
              <a:rPr dirty="0" sz="2500" spc="-5">
                <a:latin typeface="Times New Roman"/>
                <a:cs typeface="Times New Roman"/>
              </a:rPr>
              <a:t>under pressure, use  adjusting screw for fine</a:t>
            </a:r>
            <a:r>
              <a:rPr dirty="0" sz="2500" spc="90">
                <a:latin typeface="Times New Roman"/>
                <a:cs typeface="Times New Roman"/>
              </a:rPr>
              <a:t> </a:t>
            </a:r>
            <a:r>
              <a:rPr dirty="0" sz="2500" spc="-5">
                <a:latin typeface="Times New Roman"/>
                <a:cs typeface="Times New Roman"/>
              </a:rPr>
              <a:t>adjustment.</a:t>
            </a:r>
            <a:endParaRPr sz="2500">
              <a:latin typeface="Times New Roman"/>
              <a:cs typeface="Times New Roman"/>
            </a:endParaRPr>
          </a:p>
          <a:p>
            <a:pPr marL="358140" marR="136525" indent="-346075">
              <a:lnSpc>
                <a:spcPct val="100000"/>
              </a:lnSpc>
              <a:buSzPct val="96000"/>
              <a:buAutoNum type="arabicParenBoth" startAt="4"/>
              <a:tabLst>
                <a:tab pos="382905" algn="l"/>
              </a:tabLst>
            </a:pPr>
            <a:r>
              <a:rPr dirty="0" sz="2500" spc="-5">
                <a:latin typeface="Times New Roman"/>
                <a:cs typeface="Times New Roman"/>
              </a:rPr>
              <a:t>In case of </a:t>
            </a:r>
            <a:r>
              <a:rPr dirty="0" sz="2500" spc="-10">
                <a:latin typeface="Times New Roman"/>
                <a:cs typeface="Times New Roman"/>
              </a:rPr>
              <a:t>measuring </a:t>
            </a:r>
            <a:r>
              <a:rPr dirty="0" sz="2500" spc="-5">
                <a:latin typeface="Times New Roman"/>
                <a:cs typeface="Times New Roman"/>
              </a:rPr>
              <a:t>an outside </a:t>
            </a:r>
            <a:r>
              <a:rPr dirty="0" sz="2500" spc="-20">
                <a:latin typeface="Times New Roman"/>
                <a:cs typeface="Times New Roman"/>
              </a:rPr>
              <a:t>diameter, </a:t>
            </a:r>
            <a:r>
              <a:rPr dirty="0" sz="2500" spc="-5">
                <a:latin typeface="Times New Roman"/>
                <a:cs typeface="Times New Roman"/>
              </a:rPr>
              <a:t>be sure that  calliper bar and the plane of Calliper jaws are truly </a:t>
            </a:r>
            <a:r>
              <a:rPr dirty="0" sz="2500" spc="-5">
                <a:solidFill>
                  <a:srgbClr val="7030A0"/>
                </a:solidFill>
                <a:latin typeface="Times New Roman"/>
                <a:cs typeface="Times New Roman"/>
              </a:rPr>
              <a:t> perpendicular to the work </a:t>
            </a:r>
            <a:r>
              <a:rPr dirty="0" sz="2500" spc="-10">
                <a:solidFill>
                  <a:srgbClr val="7030A0"/>
                </a:solidFill>
                <a:latin typeface="Times New Roman"/>
                <a:cs typeface="Times New Roman"/>
              </a:rPr>
              <a:t>piece's </a:t>
            </a:r>
            <a:r>
              <a:rPr dirty="0" sz="2500" spc="-5">
                <a:solidFill>
                  <a:srgbClr val="7030A0"/>
                </a:solidFill>
                <a:latin typeface="Times New Roman"/>
                <a:cs typeface="Times New Roman"/>
              </a:rPr>
              <a:t>longitudinal centre</a:t>
            </a:r>
            <a:r>
              <a:rPr dirty="0" sz="2500" spc="265">
                <a:solidFill>
                  <a:srgbClr val="7030A0"/>
                </a:solidFill>
                <a:latin typeface="Times New Roman"/>
                <a:cs typeface="Times New Roman"/>
              </a:rPr>
              <a:t> </a:t>
            </a:r>
            <a:r>
              <a:rPr dirty="0" sz="2500" spc="-5">
                <a:solidFill>
                  <a:srgbClr val="7030A0"/>
                </a:solidFill>
                <a:latin typeface="Times New Roman"/>
                <a:cs typeface="Times New Roman"/>
              </a:rPr>
              <a:t>line.</a:t>
            </a:r>
            <a:endParaRPr sz="25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38600" y="0"/>
            <a:ext cx="5105400" cy="5273675"/>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1069339" y="1371625"/>
            <a:ext cx="3949065" cy="2219960"/>
          </a:xfrm>
          <a:prstGeom prst="rect">
            <a:avLst/>
          </a:prstGeom>
        </p:spPr>
        <p:txBody>
          <a:bodyPr wrap="square" lIns="0" tIns="12700" rIns="0" bIns="0" rtlCol="0" vert="horz">
            <a:spAutoFit/>
          </a:bodyPr>
          <a:lstStyle/>
          <a:p>
            <a:pPr marL="12700" marR="5080">
              <a:lnSpc>
                <a:spcPct val="100000"/>
              </a:lnSpc>
              <a:spcBef>
                <a:spcPts val="100"/>
              </a:spcBef>
            </a:pPr>
            <a:r>
              <a:rPr dirty="0" sz="2400" spc="-5">
                <a:latin typeface="Times New Roman"/>
                <a:cs typeface="Times New Roman"/>
              </a:rPr>
              <a:t>Similar </a:t>
            </a:r>
            <a:r>
              <a:rPr dirty="0" sz="2400">
                <a:latin typeface="Times New Roman"/>
                <a:cs typeface="Times New Roman"/>
              </a:rPr>
              <a:t>to a vernier calliper  </a:t>
            </a:r>
            <a:r>
              <a:rPr dirty="0" sz="2400">
                <a:solidFill>
                  <a:srgbClr val="0070C0"/>
                </a:solidFill>
                <a:latin typeface="Times New Roman"/>
                <a:cs typeface="Times New Roman"/>
              </a:rPr>
              <a:t>except </a:t>
            </a:r>
            <a:r>
              <a:rPr dirty="0" sz="2400">
                <a:latin typeface="Times New Roman"/>
                <a:cs typeface="Times New Roman"/>
              </a:rPr>
              <a:t>that the </a:t>
            </a:r>
            <a:r>
              <a:rPr dirty="0" sz="2400" spc="-5">
                <a:latin typeface="Times New Roman"/>
                <a:cs typeface="Times New Roman"/>
              </a:rPr>
              <a:t>fixed </a:t>
            </a:r>
            <a:r>
              <a:rPr dirty="0" sz="2400">
                <a:latin typeface="Times New Roman"/>
                <a:cs typeface="Times New Roman"/>
              </a:rPr>
              <a:t>jaw in this  </a:t>
            </a:r>
            <a:r>
              <a:rPr dirty="0" sz="2400" spc="-5">
                <a:latin typeface="Times New Roman"/>
                <a:cs typeface="Times New Roman"/>
              </a:rPr>
              <a:t>case </a:t>
            </a:r>
            <a:r>
              <a:rPr dirty="0" sz="2400">
                <a:latin typeface="Times New Roman"/>
                <a:cs typeface="Times New Roman"/>
              </a:rPr>
              <a:t>is replaced by a </a:t>
            </a:r>
            <a:r>
              <a:rPr dirty="0" sz="2400" spc="-5">
                <a:latin typeface="Times New Roman"/>
                <a:cs typeface="Times New Roman"/>
              </a:rPr>
              <a:t>fixed base  which </a:t>
            </a:r>
            <a:r>
              <a:rPr dirty="0" sz="2400">
                <a:latin typeface="Times New Roman"/>
                <a:cs typeface="Times New Roman"/>
              </a:rPr>
              <a:t>rests on a </a:t>
            </a:r>
            <a:r>
              <a:rPr dirty="0" sz="2400" spc="-5">
                <a:latin typeface="Times New Roman"/>
                <a:cs typeface="Times New Roman"/>
              </a:rPr>
              <a:t>surface </a:t>
            </a:r>
            <a:r>
              <a:rPr dirty="0" sz="2400">
                <a:latin typeface="Times New Roman"/>
                <a:cs typeface="Times New Roman"/>
              </a:rPr>
              <a:t>plate</a:t>
            </a:r>
            <a:r>
              <a:rPr dirty="0" sz="2400" spc="-105">
                <a:latin typeface="Times New Roman"/>
                <a:cs typeface="Times New Roman"/>
              </a:rPr>
              <a:t> </a:t>
            </a:r>
            <a:r>
              <a:rPr dirty="0" sz="2400">
                <a:latin typeface="Times New Roman"/>
                <a:cs typeface="Times New Roman"/>
              </a:rPr>
              <a:t>or  table </a:t>
            </a:r>
            <a:r>
              <a:rPr dirty="0" sz="2400" spc="-5">
                <a:latin typeface="Times New Roman"/>
                <a:cs typeface="Times New Roman"/>
              </a:rPr>
              <a:t>when </a:t>
            </a:r>
            <a:r>
              <a:rPr dirty="0" sz="2400">
                <a:latin typeface="Times New Roman"/>
                <a:cs typeface="Times New Roman"/>
              </a:rPr>
              <a:t>taking  </a:t>
            </a:r>
            <a:r>
              <a:rPr dirty="0" sz="2400" spc="-5">
                <a:latin typeface="Times New Roman"/>
                <a:cs typeface="Times New Roman"/>
              </a:rPr>
              <a:t>measurements.</a:t>
            </a:r>
            <a:endParaRPr sz="2400">
              <a:latin typeface="Times New Roman"/>
              <a:cs typeface="Times New Roman"/>
            </a:endParaRPr>
          </a:p>
        </p:txBody>
      </p:sp>
      <p:sp>
        <p:nvSpPr>
          <p:cNvPr id="4" name="object 4"/>
          <p:cNvSpPr txBox="1">
            <a:spLocks noGrp="1"/>
          </p:cNvSpPr>
          <p:nvPr>
            <p:ph type="title"/>
          </p:nvPr>
        </p:nvSpPr>
        <p:spPr>
          <a:xfrm>
            <a:off x="1145539" y="488213"/>
            <a:ext cx="3187700" cy="452120"/>
          </a:xfrm>
          <a:prstGeom prst="rect"/>
        </p:spPr>
        <p:txBody>
          <a:bodyPr wrap="square" lIns="0" tIns="12065" rIns="0" bIns="0" rtlCol="0" vert="horz">
            <a:spAutoFit/>
          </a:bodyPr>
          <a:lstStyle/>
          <a:p>
            <a:pPr marL="12700">
              <a:lnSpc>
                <a:spcPct val="100000"/>
              </a:lnSpc>
              <a:spcBef>
                <a:spcPts val="95"/>
              </a:spcBef>
            </a:pPr>
            <a:r>
              <a:rPr dirty="0" sz="2800" spc="-45" b="1">
                <a:solidFill>
                  <a:srgbClr val="FF0000"/>
                </a:solidFill>
                <a:latin typeface="Times New Roman"/>
                <a:cs typeface="Times New Roman"/>
              </a:rPr>
              <a:t>Vernier </a:t>
            </a:r>
            <a:r>
              <a:rPr dirty="0" sz="2800" spc="-5" b="1">
                <a:solidFill>
                  <a:srgbClr val="FF0000"/>
                </a:solidFill>
                <a:latin typeface="Times New Roman"/>
                <a:cs typeface="Times New Roman"/>
              </a:rPr>
              <a:t>height</a:t>
            </a:r>
            <a:r>
              <a:rPr dirty="0" sz="2800" spc="-40" b="1">
                <a:solidFill>
                  <a:srgbClr val="FF0000"/>
                </a:solidFill>
                <a:latin typeface="Times New Roman"/>
                <a:cs typeface="Times New Roman"/>
              </a:rPr>
              <a:t> </a:t>
            </a:r>
            <a:r>
              <a:rPr dirty="0" sz="2800" b="1">
                <a:solidFill>
                  <a:srgbClr val="FF0000"/>
                </a:solidFill>
                <a:latin typeface="Times New Roman"/>
                <a:cs typeface="Times New Roman"/>
              </a:rPr>
              <a:t>guage</a:t>
            </a:r>
            <a:endParaRPr sz="2800">
              <a:latin typeface="Times New Roman"/>
              <a:cs typeface="Times New Roman"/>
            </a:endParaRPr>
          </a:p>
        </p:txBody>
      </p:sp>
      <p:sp>
        <p:nvSpPr>
          <p:cNvPr id="5" name="object 5"/>
          <p:cNvSpPr txBox="1"/>
          <p:nvPr/>
        </p:nvSpPr>
        <p:spPr>
          <a:xfrm>
            <a:off x="1145539" y="5203952"/>
            <a:ext cx="7766684" cy="1488440"/>
          </a:xfrm>
          <a:prstGeom prst="rect">
            <a:avLst/>
          </a:prstGeom>
        </p:spPr>
        <p:txBody>
          <a:bodyPr wrap="square" lIns="0" tIns="12700" rIns="0" bIns="0" rtlCol="0" vert="horz">
            <a:spAutoFit/>
          </a:bodyPr>
          <a:lstStyle/>
          <a:p>
            <a:pPr marL="12700">
              <a:lnSpc>
                <a:spcPct val="100000"/>
              </a:lnSpc>
              <a:spcBef>
                <a:spcPts val="100"/>
              </a:spcBef>
            </a:pPr>
            <a:r>
              <a:rPr dirty="0" sz="2400" spc="-10" b="1">
                <a:solidFill>
                  <a:srgbClr val="FF0000"/>
                </a:solidFill>
                <a:latin typeface="Times New Roman"/>
                <a:cs typeface="Times New Roman"/>
              </a:rPr>
              <a:t>Precautions </a:t>
            </a:r>
            <a:r>
              <a:rPr dirty="0" sz="2400" b="1">
                <a:solidFill>
                  <a:srgbClr val="FF0000"/>
                </a:solidFill>
                <a:latin typeface="Times New Roman"/>
                <a:cs typeface="Times New Roman"/>
              </a:rPr>
              <a:t>to </a:t>
            </a:r>
            <a:r>
              <a:rPr dirty="0" sz="2400" spc="-5" b="1">
                <a:solidFill>
                  <a:srgbClr val="FF0000"/>
                </a:solidFill>
                <a:latin typeface="Times New Roman"/>
                <a:cs typeface="Times New Roman"/>
              </a:rPr>
              <a:t>be </a:t>
            </a:r>
            <a:r>
              <a:rPr dirty="0" sz="2400" b="1">
                <a:solidFill>
                  <a:srgbClr val="FF0000"/>
                </a:solidFill>
                <a:latin typeface="Times New Roman"/>
                <a:cs typeface="Times New Roman"/>
              </a:rPr>
              <a:t>taken in </a:t>
            </a:r>
            <a:r>
              <a:rPr dirty="0" sz="2400" spc="-5" b="1">
                <a:solidFill>
                  <a:srgbClr val="FF0000"/>
                </a:solidFill>
                <a:latin typeface="Times New Roman"/>
                <a:cs typeface="Times New Roman"/>
              </a:rPr>
              <a:t>use </a:t>
            </a:r>
            <a:r>
              <a:rPr dirty="0" sz="2400" b="1">
                <a:solidFill>
                  <a:srgbClr val="FF0000"/>
                </a:solidFill>
                <a:latin typeface="Times New Roman"/>
                <a:cs typeface="Times New Roman"/>
              </a:rPr>
              <a:t>of </a:t>
            </a:r>
            <a:r>
              <a:rPr dirty="0" sz="2400" spc="-5" b="1">
                <a:solidFill>
                  <a:srgbClr val="FF0000"/>
                </a:solidFill>
                <a:latin typeface="Times New Roman"/>
                <a:cs typeface="Times New Roman"/>
              </a:rPr>
              <a:t>vernier height</a:t>
            </a:r>
            <a:r>
              <a:rPr dirty="0" sz="2400" spc="-65" b="1">
                <a:solidFill>
                  <a:srgbClr val="FF0000"/>
                </a:solidFill>
                <a:latin typeface="Times New Roman"/>
                <a:cs typeface="Times New Roman"/>
              </a:rPr>
              <a:t> </a:t>
            </a:r>
            <a:r>
              <a:rPr dirty="0" sz="2400" spc="-5" b="1">
                <a:solidFill>
                  <a:srgbClr val="FF0000"/>
                </a:solidFill>
                <a:latin typeface="Times New Roman"/>
                <a:cs typeface="Times New Roman"/>
              </a:rPr>
              <a:t>gauge</a:t>
            </a:r>
            <a:endParaRPr sz="2400">
              <a:latin typeface="Times New Roman"/>
              <a:cs typeface="Times New Roman"/>
            </a:endParaRPr>
          </a:p>
          <a:p>
            <a:pPr marL="12700" marR="5080">
              <a:lnSpc>
                <a:spcPct val="100000"/>
              </a:lnSpc>
            </a:pPr>
            <a:r>
              <a:rPr dirty="0" sz="2400">
                <a:latin typeface="Times New Roman"/>
                <a:cs typeface="Times New Roman"/>
              </a:rPr>
              <a:t>It </a:t>
            </a:r>
            <a:r>
              <a:rPr dirty="0" sz="2400" spc="-5">
                <a:latin typeface="Times New Roman"/>
                <a:cs typeface="Times New Roman"/>
              </a:rPr>
              <a:t>should </a:t>
            </a:r>
            <a:r>
              <a:rPr dirty="0" sz="2400" spc="-10">
                <a:latin typeface="Times New Roman"/>
                <a:cs typeface="Times New Roman"/>
              </a:rPr>
              <a:t>be </a:t>
            </a:r>
            <a:r>
              <a:rPr dirty="0" sz="2400" spc="-5">
                <a:latin typeface="Times New Roman"/>
                <a:cs typeface="Times New Roman"/>
              </a:rPr>
              <a:t>tested for </a:t>
            </a:r>
            <a:r>
              <a:rPr dirty="0" sz="2400" spc="-5">
                <a:solidFill>
                  <a:srgbClr val="7030A0"/>
                </a:solidFill>
                <a:latin typeface="Times New Roman"/>
                <a:cs typeface="Times New Roman"/>
              </a:rPr>
              <a:t>straightness, squareness, and parallelism  </a:t>
            </a:r>
            <a:r>
              <a:rPr dirty="0" sz="2400">
                <a:latin typeface="Times New Roman"/>
                <a:cs typeface="Times New Roman"/>
              </a:rPr>
              <a:t>of </a:t>
            </a:r>
            <a:r>
              <a:rPr dirty="0" sz="2400" spc="-5">
                <a:solidFill>
                  <a:srgbClr val="0070C0"/>
                </a:solidFill>
                <a:latin typeface="Times New Roman"/>
                <a:cs typeface="Times New Roman"/>
              </a:rPr>
              <a:t>working beam, measuring </a:t>
            </a:r>
            <a:r>
              <a:rPr dirty="0" sz="2400">
                <a:solidFill>
                  <a:srgbClr val="0070C0"/>
                </a:solidFill>
                <a:latin typeface="Times New Roman"/>
                <a:cs typeface="Times New Roman"/>
              </a:rPr>
              <a:t>jaw and</a:t>
            </a:r>
            <a:r>
              <a:rPr dirty="0" sz="2400" spc="-30">
                <a:solidFill>
                  <a:srgbClr val="0070C0"/>
                </a:solidFill>
                <a:latin typeface="Times New Roman"/>
                <a:cs typeface="Times New Roman"/>
              </a:rPr>
              <a:t> </a:t>
            </a:r>
            <a:r>
              <a:rPr dirty="0" sz="2400" spc="-20">
                <a:solidFill>
                  <a:srgbClr val="0070C0"/>
                </a:solidFill>
                <a:latin typeface="Times New Roman"/>
                <a:cs typeface="Times New Roman"/>
              </a:rPr>
              <a:t>scriber</a:t>
            </a:r>
            <a:r>
              <a:rPr dirty="0" sz="2400" spc="-20">
                <a:latin typeface="Times New Roman"/>
                <a:cs typeface="Times New Roman"/>
              </a:rPr>
              <a:t>.</a:t>
            </a:r>
            <a:endParaRPr sz="2400">
              <a:latin typeface="Times New Roman"/>
              <a:cs typeface="Times New Roman"/>
            </a:endParaRPr>
          </a:p>
          <a:p>
            <a:pPr marL="12700">
              <a:lnSpc>
                <a:spcPct val="100000"/>
              </a:lnSpc>
            </a:pPr>
            <a:r>
              <a:rPr dirty="0" sz="2400" spc="-5">
                <a:latin typeface="Times New Roman"/>
                <a:cs typeface="Times New Roman"/>
              </a:rPr>
              <a:t>base </a:t>
            </a:r>
            <a:r>
              <a:rPr dirty="0" sz="2400">
                <a:latin typeface="Times New Roman"/>
                <a:cs typeface="Times New Roman"/>
              </a:rPr>
              <a:t>is clean and </a:t>
            </a:r>
            <a:r>
              <a:rPr dirty="0" sz="2400" spc="-5">
                <a:latin typeface="Times New Roman"/>
                <a:cs typeface="Times New Roman"/>
              </a:rPr>
              <a:t>free from</a:t>
            </a:r>
            <a:r>
              <a:rPr dirty="0" sz="2400" spc="-50">
                <a:latin typeface="Times New Roman"/>
                <a:cs typeface="Times New Roman"/>
              </a:rPr>
              <a:t> </a:t>
            </a:r>
            <a:r>
              <a:rPr dirty="0" sz="2400" spc="-5">
                <a:latin typeface="Times New Roman"/>
                <a:cs typeface="Times New Roman"/>
              </a:rPr>
              <a:t>burrs.</a:t>
            </a:r>
            <a:endParaRPr sz="2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6800" y="1066800"/>
            <a:ext cx="8077200" cy="5181600"/>
            <a:chOff x="1066800" y="1066800"/>
            <a:chExt cx="8077200" cy="5181600"/>
          </a:xfrm>
        </p:grpSpPr>
        <p:sp>
          <p:nvSpPr>
            <p:cNvPr id="3" name="object 3"/>
            <p:cNvSpPr/>
            <p:nvPr/>
          </p:nvSpPr>
          <p:spPr>
            <a:xfrm>
              <a:off x="1066800" y="1143000"/>
              <a:ext cx="4724400" cy="51054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181600" y="1066800"/>
              <a:ext cx="3962387" cy="5181587"/>
            </a:xfrm>
            <a:prstGeom prst="rect">
              <a:avLst/>
            </a:prstGeom>
            <a:blipFill>
              <a:blip r:embed="rId3" cstate="print"/>
              <a:stretch>
                <a:fillRect/>
              </a:stretch>
            </a:blipFill>
          </p:spPr>
          <p:txBody>
            <a:bodyPr wrap="square" lIns="0" tIns="0" rIns="0" bIns="0" rtlCol="0"/>
            <a:lstStyle/>
            <a:p/>
          </p:txBody>
        </p:sp>
      </p:grpSp>
      <p:sp>
        <p:nvSpPr>
          <p:cNvPr id="5" name="object 5"/>
          <p:cNvSpPr txBox="1">
            <a:spLocks noGrp="1"/>
          </p:cNvSpPr>
          <p:nvPr>
            <p:ph type="title"/>
          </p:nvPr>
        </p:nvSpPr>
        <p:spPr>
          <a:xfrm>
            <a:off x="1145539" y="488213"/>
            <a:ext cx="3110230" cy="452120"/>
          </a:xfrm>
          <a:prstGeom prst="rect"/>
        </p:spPr>
        <p:txBody>
          <a:bodyPr wrap="square" lIns="0" tIns="12065" rIns="0" bIns="0" rtlCol="0" vert="horz">
            <a:spAutoFit/>
          </a:bodyPr>
          <a:lstStyle/>
          <a:p>
            <a:pPr marL="12700">
              <a:lnSpc>
                <a:spcPct val="100000"/>
              </a:lnSpc>
              <a:spcBef>
                <a:spcPts val="95"/>
              </a:spcBef>
            </a:pPr>
            <a:r>
              <a:rPr dirty="0" sz="2800" spc="-45" b="1">
                <a:solidFill>
                  <a:srgbClr val="FF0000"/>
                </a:solidFill>
                <a:latin typeface="Times New Roman"/>
                <a:cs typeface="Times New Roman"/>
              </a:rPr>
              <a:t>Vernier </a:t>
            </a:r>
            <a:r>
              <a:rPr dirty="0" sz="2800" spc="-5" b="1">
                <a:solidFill>
                  <a:srgbClr val="FF0000"/>
                </a:solidFill>
                <a:latin typeface="Times New Roman"/>
                <a:cs typeface="Times New Roman"/>
              </a:rPr>
              <a:t>depth</a:t>
            </a:r>
            <a:r>
              <a:rPr dirty="0" sz="2800" spc="-35" b="1">
                <a:solidFill>
                  <a:srgbClr val="FF0000"/>
                </a:solidFill>
                <a:latin typeface="Times New Roman"/>
                <a:cs typeface="Times New Roman"/>
              </a:rPr>
              <a:t> </a:t>
            </a:r>
            <a:r>
              <a:rPr dirty="0" sz="2800" b="1">
                <a:solidFill>
                  <a:srgbClr val="FF0000"/>
                </a:solidFill>
                <a:latin typeface="Times New Roman"/>
                <a:cs typeface="Times New Roman"/>
              </a:rPr>
              <a:t>gauge</a:t>
            </a:r>
            <a:endParaRPr sz="2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5139" y="1607312"/>
            <a:ext cx="6224270" cy="1976755"/>
          </a:xfrm>
          <a:prstGeom prst="rect"/>
        </p:spPr>
        <p:txBody>
          <a:bodyPr wrap="square" lIns="0" tIns="13335" rIns="0" bIns="0" rtlCol="0" vert="horz">
            <a:spAutoFit/>
          </a:bodyPr>
          <a:lstStyle/>
          <a:p>
            <a:pPr marL="12700" marR="5080">
              <a:lnSpc>
                <a:spcPct val="100000"/>
              </a:lnSpc>
              <a:spcBef>
                <a:spcPts val="105"/>
              </a:spcBef>
            </a:pPr>
            <a:r>
              <a:rPr dirty="0" sz="3200" b="1">
                <a:solidFill>
                  <a:srgbClr val="000000"/>
                </a:solidFill>
                <a:latin typeface="Carlito"/>
                <a:cs typeface="Carlito"/>
              </a:rPr>
              <a:t>Please </a:t>
            </a:r>
            <a:r>
              <a:rPr dirty="0" sz="3200" spc="-30" b="1">
                <a:solidFill>
                  <a:srgbClr val="000000"/>
                </a:solidFill>
                <a:latin typeface="Carlito"/>
                <a:cs typeface="Carlito"/>
              </a:rPr>
              <a:t>refer </a:t>
            </a:r>
            <a:r>
              <a:rPr dirty="0" sz="3200" b="1">
                <a:solidFill>
                  <a:srgbClr val="000000"/>
                </a:solidFill>
                <a:latin typeface="Carlito"/>
                <a:cs typeface="Carlito"/>
              </a:rPr>
              <a:t>this file </a:t>
            </a:r>
            <a:r>
              <a:rPr dirty="0" sz="3200" spc="-10" b="1">
                <a:solidFill>
                  <a:srgbClr val="000000"/>
                </a:solidFill>
                <a:latin typeface="Carlito"/>
                <a:cs typeface="Carlito"/>
              </a:rPr>
              <a:t>just </a:t>
            </a:r>
            <a:r>
              <a:rPr dirty="0" sz="3200" b="1">
                <a:solidFill>
                  <a:srgbClr val="000000"/>
                </a:solidFill>
                <a:latin typeface="Carlito"/>
                <a:cs typeface="Carlito"/>
              </a:rPr>
              <a:t>as </a:t>
            </a:r>
            <a:r>
              <a:rPr dirty="0" sz="3200" spc="-20" b="1">
                <a:solidFill>
                  <a:srgbClr val="000000"/>
                </a:solidFill>
                <a:latin typeface="Carlito"/>
                <a:cs typeface="Carlito"/>
              </a:rPr>
              <a:t>reference  </a:t>
            </a:r>
            <a:r>
              <a:rPr dirty="0" sz="3200" spc="-5" b="1">
                <a:solidFill>
                  <a:srgbClr val="000000"/>
                </a:solidFill>
                <a:latin typeface="Carlito"/>
                <a:cs typeface="Carlito"/>
              </a:rPr>
              <a:t>material. </a:t>
            </a:r>
            <a:r>
              <a:rPr dirty="0" sz="3200" spc="-10" b="1">
                <a:solidFill>
                  <a:srgbClr val="000000"/>
                </a:solidFill>
                <a:latin typeface="Carlito"/>
                <a:cs typeface="Carlito"/>
              </a:rPr>
              <a:t>More concentration</a:t>
            </a:r>
            <a:r>
              <a:rPr dirty="0" sz="3200" spc="-130" b="1">
                <a:solidFill>
                  <a:srgbClr val="000000"/>
                </a:solidFill>
                <a:latin typeface="Carlito"/>
                <a:cs typeface="Carlito"/>
              </a:rPr>
              <a:t> </a:t>
            </a:r>
            <a:r>
              <a:rPr dirty="0" sz="3200" b="1">
                <a:solidFill>
                  <a:srgbClr val="000000"/>
                </a:solidFill>
                <a:latin typeface="Carlito"/>
                <a:cs typeface="Carlito"/>
              </a:rPr>
              <a:t>should  on class </a:t>
            </a:r>
            <a:r>
              <a:rPr dirty="0" sz="3200" spc="-5" b="1">
                <a:solidFill>
                  <a:srgbClr val="000000"/>
                </a:solidFill>
                <a:latin typeface="Carlito"/>
                <a:cs typeface="Carlito"/>
              </a:rPr>
              <a:t>room work </a:t>
            </a:r>
            <a:r>
              <a:rPr dirty="0" sz="3200" b="1">
                <a:solidFill>
                  <a:srgbClr val="000000"/>
                </a:solidFill>
                <a:latin typeface="Carlito"/>
                <a:cs typeface="Carlito"/>
              </a:rPr>
              <a:t>and </a:t>
            </a:r>
            <a:r>
              <a:rPr dirty="0" sz="3200" spc="-25" b="1">
                <a:solidFill>
                  <a:srgbClr val="000000"/>
                </a:solidFill>
                <a:latin typeface="Carlito"/>
                <a:cs typeface="Carlito"/>
              </a:rPr>
              <a:t>text </a:t>
            </a:r>
            <a:r>
              <a:rPr dirty="0" sz="3200" b="1">
                <a:solidFill>
                  <a:srgbClr val="000000"/>
                </a:solidFill>
                <a:latin typeface="Carlito"/>
                <a:cs typeface="Carlito"/>
              </a:rPr>
              <a:t>book  </a:t>
            </a:r>
            <a:r>
              <a:rPr dirty="0" sz="3200" spc="-20" b="1">
                <a:solidFill>
                  <a:srgbClr val="000000"/>
                </a:solidFill>
                <a:latin typeface="Carlito"/>
                <a:cs typeface="Carlito"/>
              </a:rPr>
              <a:t>methodology.</a:t>
            </a:r>
            <a:endParaRPr sz="32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4077928"/>
            <a:ext cx="6781800" cy="27432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093720" y="141731"/>
            <a:ext cx="3717035" cy="1219199"/>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3445916" y="289052"/>
            <a:ext cx="3014345" cy="680720"/>
          </a:xfrm>
          <a:prstGeom prst="rect"/>
        </p:spPr>
        <p:txBody>
          <a:bodyPr wrap="square" lIns="0" tIns="12065" rIns="0" bIns="0" rtlCol="0" vert="horz">
            <a:spAutoFit/>
          </a:bodyPr>
          <a:lstStyle/>
          <a:p>
            <a:pPr marL="12700">
              <a:lnSpc>
                <a:spcPct val="100000"/>
              </a:lnSpc>
              <a:spcBef>
                <a:spcPts val="95"/>
              </a:spcBef>
            </a:pPr>
            <a:r>
              <a:rPr dirty="0" spc="-15" b="1">
                <a:latin typeface="Times New Roman"/>
                <a:cs typeface="Times New Roman"/>
              </a:rPr>
              <a:t>Micrometers</a:t>
            </a:r>
          </a:p>
        </p:txBody>
      </p:sp>
      <p:sp>
        <p:nvSpPr>
          <p:cNvPr id="5" name="object 5"/>
          <p:cNvSpPr txBox="1"/>
          <p:nvPr/>
        </p:nvSpPr>
        <p:spPr>
          <a:xfrm>
            <a:off x="1145539" y="1244600"/>
            <a:ext cx="7767320" cy="3453765"/>
          </a:xfrm>
          <a:prstGeom prst="rect">
            <a:avLst/>
          </a:prstGeom>
        </p:spPr>
        <p:txBody>
          <a:bodyPr wrap="square" lIns="0" tIns="85725" rIns="0" bIns="0" rtlCol="0" vert="horz">
            <a:spAutoFit/>
          </a:bodyPr>
          <a:lstStyle/>
          <a:p>
            <a:pPr algn="just" marL="355600" indent="-342900">
              <a:lnSpc>
                <a:spcPct val="100000"/>
              </a:lnSpc>
              <a:spcBef>
                <a:spcPts val="675"/>
              </a:spcBef>
              <a:buFont typeface="Arial"/>
              <a:buChar char="•"/>
              <a:tabLst>
                <a:tab pos="355600" algn="l"/>
              </a:tabLst>
            </a:pPr>
            <a:r>
              <a:rPr dirty="0" sz="2400" spc="-5">
                <a:latin typeface="Times New Roman"/>
                <a:cs typeface="Times New Roman"/>
              </a:rPr>
              <a:t>Useful </a:t>
            </a:r>
            <a:r>
              <a:rPr dirty="0" sz="2400">
                <a:latin typeface="Times New Roman"/>
                <a:cs typeface="Times New Roman"/>
              </a:rPr>
              <a:t>device </a:t>
            </a:r>
            <a:r>
              <a:rPr dirty="0" sz="2400" spc="-5">
                <a:latin typeface="Times New Roman"/>
                <a:cs typeface="Times New Roman"/>
              </a:rPr>
              <a:t>for magnifying small</a:t>
            </a:r>
            <a:r>
              <a:rPr dirty="0" sz="2400" spc="-10">
                <a:latin typeface="Times New Roman"/>
                <a:cs typeface="Times New Roman"/>
              </a:rPr>
              <a:t> </a:t>
            </a:r>
            <a:r>
              <a:rPr dirty="0" sz="2400" spc="-5">
                <a:latin typeface="Times New Roman"/>
                <a:cs typeface="Times New Roman"/>
              </a:rPr>
              <a:t>measurement</a:t>
            </a:r>
            <a:endParaRPr sz="2400">
              <a:latin typeface="Times New Roman"/>
              <a:cs typeface="Times New Roman"/>
            </a:endParaRPr>
          </a:p>
          <a:p>
            <a:pPr algn="just" marL="355600" indent="-342900">
              <a:lnSpc>
                <a:spcPct val="100000"/>
              </a:lnSpc>
              <a:spcBef>
                <a:spcPts val="575"/>
              </a:spcBef>
              <a:buFont typeface="Arial"/>
              <a:buChar char="•"/>
              <a:tabLst>
                <a:tab pos="355600" algn="l"/>
              </a:tabLst>
            </a:pPr>
            <a:r>
              <a:rPr dirty="0" sz="2400">
                <a:latin typeface="Times New Roman"/>
                <a:cs typeface="Times New Roman"/>
              </a:rPr>
              <a:t>Accurate </a:t>
            </a:r>
            <a:r>
              <a:rPr dirty="0" sz="2400" spc="-5">
                <a:latin typeface="Times New Roman"/>
                <a:cs typeface="Times New Roman"/>
              </a:rPr>
              <a:t>screw </a:t>
            </a:r>
            <a:r>
              <a:rPr dirty="0" sz="2400">
                <a:latin typeface="Times New Roman"/>
                <a:cs typeface="Times New Roman"/>
              </a:rPr>
              <a:t>and nut are </a:t>
            </a:r>
            <a:r>
              <a:rPr dirty="0" sz="2400" spc="-5">
                <a:latin typeface="Times New Roman"/>
                <a:cs typeface="Times New Roman"/>
              </a:rPr>
              <a:t>used for</a:t>
            </a:r>
            <a:r>
              <a:rPr dirty="0" sz="2400" spc="-65">
                <a:latin typeface="Times New Roman"/>
                <a:cs typeface="Times New Roman"/>
              </a:rPr>
              <a:t> </a:t>
            </a:r>
            <a:r>
              <a:rPr dirty="0" sz="2400" spc="-5">
                <a:latin typeface="Times New Roman"/>
                <a:cs typeface="Times New Roman"/>
              </a:rPr>
              <a:t>measurement</a:t>
            </a:r>
            <a:endParaRPr sz="2400">
              <a:latin typeface="Times New Roman"/>
              <a:cs typeface="Times New Roman"/>
            </a:endParaRPr>
          </a:p>
          <a:p>
            <a:pPr algn="just" marL="355600" marR="5080" indent="-342900">
              <a:lnSpc>
                <a:spcPct val="100000"/>
              </a:lnSpc>
              <a:spcBef>
                <a:spcPts val="575"/>
              </a:spcBef>
              <a:buFont typeface="Arial"/>
              <a:buChar char="•"/>
              <a:tabLst>
                <a:tab pos="355600" algn="l"/>
              </a:tabLst>
            </a:pPr>
            <a:r>
              <a:rPr dirty="0" sz="2400" spc="-5">
                <a:latin typeface="Times New Roman"/>
                <a:cs typeface="Times New Roman"/>
              </a:rPr>
              <a:t>Micrometers works </a:t>
            </a:r>
            <a:r>
              <a:rPr dirty="0" sz="2400">
                <a:latin typeface="Times New Roman"/>
                <a:cs typeface="Times New Roman"/>
              </a:rPr>
              <a:t>on </a:t>
            </a:r>
            <a:r>
              <a:rPr dirty="0" sz="2400" spc="-5">
                <a:latin typeface="Times New Roman"/>
                <a:cs typeface="Times New Roman"/>
              </a:rPr>
              <a:t>the </a:t>
            </a:r>
            <a:r>
              <a:rPr dirty="0" sz="2400" spc="-5">
                <a:solidFill>
                  <a:srgbClr val="FF0000"/>
                </a:solidFill>
                <a:latin typeface="Times New Roman"/>
                <a:cs typeface="Times New Roman"/>
              </a:rPr>
              <a:t>principle </a:t>
            </a:r>
            <a:r>
              <a:rPr dirty="0" sz="2400">
                <a:latin typeface="Times New Roman"/>
                <a:cs typeface="Times New Roman"/>
              </a:rPr>
              <a:t>of </a:t>
            </a:r>
            <a:r>
              <a:rPr dirty="0" sz="2400" spc="-5">
                <a:solidFill>
                  <a:srgbClr val="7030A0"/>
                </a:solidFill>
                <a:latin typeface="Times New Roman"/>
                <a:cs typeface="Times New Roman"/>
              </a:rPr>
              <a:t>screw and </a:t>
            </a:r>
            <a:r>
              <a:rPr dirty="0" sz="2400">
                <a:solidFill>
                  <a:srgbClr val="7030A0"/>
                </a:solidFill>
                <a:latin typeface="Times New Roman"/>
                <a:cs typeface="Times New Roman"/>
              </a:rPr>
              <a:t>nut</a:t>
            </a:r>
            <a:r>
              <a:rPr dirty="0" sz="2400">
                <a:latin typeface="Times New Roman"/>
                <a:cs typeface="Times New Roman"/>
              </a:rPr>
              <a:t>. </a:t>
            </a:r>
            <a:r>
              <a:rPr dirty="0" sz="2400" spc="-5">
                <a:latin typeface="Times New Roman"/>
                <a:cs typeface="Times New Roman"/>
              </a:rPr>
              <a:t>The </a:t>
            </a:r>
            <a:r>
              <a:rPr dirty="0" sz="2400" spc="-5">
                <a:solidFill>
                  <a:srgbClr val="0070C0"/>
                </a:solidFill>
                <a:latin typeface="Times New Roman"/>
                <a:cs typeface="Times New Roman"/>
              </a:rPr>
              <a:t> screw </a:t>
            </a:r>
            <a:r>
              <a:rPr dirty="0" sz="2400">
                <a:solidFill>
                  <a:srgbClr val="0070C0"/>
                </a:solidFill>
                <a:latin typeface="Times New Roman"/>
                <a:cs typeface="Times New Roman"/>
              </a:rPr>
              <a:t>is </a:t>
            </a:r>
            <a:r>
              <a:rPr dirty="0" sz="2400" spc="-5">
                <a:solidFill>
                  <a:srgbClr val="0070C0"/>
                </a:solidFill>
                <a:latin typeface="Times New Roman"/>
                <a:cs typeface="Times New Roman"/>
              </a:rPr>
              <a:t>attached </a:t>
            </a:r>
            <a:r>
              <a:rPr dirty="0" sz="2400">
                <a:solidFill>
                  <a:srgbClr val="0070C0"/>
                </a:solidFill>
                <a:latin typeface="Times New Roman"/>
                <a:cs typeface="Times New Roman"/>
              </a:rPr>
              <a:t>to a </a:t>
            </a:r>
            <a:r>
              <a:rPr dirty="0" sz="2400" spc="-5">
                <a:solidFill>
                  <a:srgbClr val="0070C0"/>
                </a:solidFill>
                <a:latin typeface="Times New Roman"/>
                <a:cs typeface="Times New Roman"/>
              </a:rPr>
              <a:t>concentric cylinder </a:t>
            </a:r>
            <a:r>
              <a:rPr dirty="0" sz="2400">
                <a:solidFill>
                  <a:srgbClr val="0070C0"/>
                </a:solidFill>
                <a:latin typeface="Times New Roman"/>
                <a:cs typeface="Times New Roman"/>
              </a:rPr>
              <a:t>or </a:t>
            </a:r>
            <a:r>
              <a:rPr dirty="0" sz="2400" spc="-5">
                <a:solidFill>
                  <a:srgbClr val="0070C0"/>
                </a:solidFill>
                <a:latin typeface="Times New Roman"/>
                <a:cs typeface="Times New Roman"/>
              </a:rPr>
              <a:t>thimble </a:t>
            </a:r>
            <a:r>
              <a:rPr dirty="0" sz="2400" spc="-10">
                <a:latin typeface="Times New Roman"/>
                <a:cs typeface="Times New Roman"/>
              </a:rPr>
              <a:t>the </a:t>
            </a:r>
            <a:r>
              <a:rPr dirty="0" sz="2400" spc="-10">
                <a:solidFill>
                  <a:srgbClr val="7030A0"/>
                </a:solidFill>
                <a:latin typeface="Times New Roman"/>
                <a:cs typeface="Times New Roman"/>
              </a:rPr>
              <a:t> </a:t>
            </a:r>
            <a:r>
              <a:rPr dirty="0" sz="2400" spc="-5">
                <a:solidFill>
                  <a:srgbClr val="7030A0"/>
                </a:solidFill>
                <a:latin typeface="Times New Roman"/>
                <a:cs typeface="Times New Roman"/>
              </a:rPr>
              <a:t>circumference </a:t>
            </a:r>
            <a:r>
              <a:rPr dirty="0" sz="2400">
                <a:solidFill>
                  <a:srgbClr val="7030A0"/>
                </a:solidFill>
                <a:latin typeface="Times New Roman"/>
                <a:cs typeface="Times New Roman"/>
              </a:rPr>
              <a:t>of </a:t>
            </a:r>
            <a:r>
              <a:rPr dirty="0" sz="2400" spc="-5">
                <a:solidFill>
                  <a:srgbClr val="7030A0"/>
                </a:solidFill>
                <a:latin typeface="Times New Roman"/>
                <a:cs typeface="Times New Roman"/>
              </a:rPr>
              <a:t>which </a:t>
            </a:r>
            <a:r>
              <a:rPr dirty="0" sz="2400">
                <a:solidFill>
                  <a:srgbClr val="7030A0"/>
                </a:solidFill>
                <a:latin typeface="Times New Roman"/>
                <a:cs typeface="Times New Roman"/>
              </a:rPr>
              <a:t>is </a:t>
            </a:r>
            <a:r>
              <a:rPr dirty="0" sz="2400" spc="-5">
                <a:solidFill>
                  <a:srgbClr val="7030A0"/>
                </a:solidFill>
                <a:latin typeface="Times New Roman"/>
                <a:cs typeface="Times New Roman"/>
              </a:rPr>
              <a:t>divided into </a:t>
            </a:r>
            <a:r>
              <a:rPr dirty="0" sz="2400">
                <a:solidFill>
                  <a:srgbClr val="7030A0"/>
                </a:solidFill>
                <a:latin typeface="Times New Roman"/>
                <a:cs typeface="Times New Roman"/>
              </a:rPr>
              <a:t>a </a:t>
            </a:r>
            <a:r>
              <a:rPr dirty="0" sz="2400" spc="-5">
                <a:solidFill>
                  <a:srgbClr val="7030A0"/>
                </a:solidFill>
                <a:latin typeface="Times New Roman"/>
                <a:cs typeface="Times New Roman"/>
              </a:rPr>
              <a:t>number </a:t>
            </a:r>
            <a:r>
              <a:rPr dirty="0" sz="2400">
                <a:solidFill>
                  <a:srgbClr val="7030A0"/>
                </a:solidFill>
                <a:latin typeface="Times New Roman"/>
                <a:cs typeface="Times New Roman"/>
              </a:rPr>
              <a:t>of </a:t>
            </a:r>
            <a:r>
              <a:rPr dirty="0" sz="2400" spc="-5">
                <a:solidFill>
                  <a:srgbClr val="7030A0"/>
                </a:solidFill>
                <a:latin typeface="Times New Roman"/>
                <a:cs typeface="Times New Roman"/>
              </a:rPr>
              <a:t>equal  parts</a:t>
            </a:r>
            <a:r>
              <a:rPr dirty="0" sz="2400" spc="-5">
                <a:latin typeface="Times New Roman"/>
                <a:cs typeface="Times New Roman"/>
              </a:rPr>
              <a:t>. A screw </a:t>
            </a:r>
            <a:r>
              <a:rPr dirty="0" sz="2400">
                <a:latin typeface="Times New Roman"/>
                <a:cs typeface="Times New Roman"/>
              </a:rPr>
              <a:t>is </a:t>
            </a:r>
            <a:r>
              <a:rPr dirty="0" sz="2400" spc="-5">
                <a:latin typeface="Times New Roman"/>
                <a:cs typeface="Times New Roman"/>
              </a:rPr>
              <a:t>turned </a:t>
            </a:r>
            <a:r>
              <a:rPr dirty="0" sz="2400">
                <a:latin typeface="Times New Roman"/>
                <a:cs typeface="Times New Roman"/>
              </a:rPr>
              <a:t>through </a:t>
            </a:r>
            <a:r>
              <a:rPr dirty="0" sz="2400" spc="-5">
                <a:latin typeface="Times New Roman"/>
                <a:cs typeface="Times New Roman"/>
              </a:rPr>
              <a:t>nut </a:t>
            </a:r>
            <a:r>
              <a:rPr dirty="0" sz="2400">
                <a:solidFill>
                  <a:srgbClr val="0070C0"/>
                </a:solidFill>
                <a:latin typeface="Times New Roman"/>
                <a:cs typeface="Times New Roman"/>
              </a:rPr>
              <a:t>by one </a:t>
            </a:r>
            <a:r>
              <a:rPr dirty="0" sz="2400" spc="-5">
                <a:solidFill>
                  <a:srgbClr val="0070C0"/>
                </a:solidFill>
                <a:latin typeface="Times New Roman"/>
                <a:cs typeface="Times New Roman"/>
              </a:rPr>
              <a:t>revolution, its  </a:t>
            </a:r>
            <a:r>
              <a:rPr dirty="0" sz="2400">
                <a:solidFill>
                  <a:srgbClr val="0070C0"/>
                </a:solidFill>
                <a:latin typeface="Times New Roman"/>
                <a:cs typeface="Times New Roman"/>
              </a:rPr>
              <a:t>axial </a:t>
            </a:r>
            <a:r>
              <a:rPr dirty="0" sz="2400" spc="-5">
                <a:solidFill>
                  <a:srgbClr val="0070C0"/>
                </a:solidFill>
                <a:latin typeface="Times New Roman"/>
                <a:cs typeface="Times New Roman"/>
              </a:rPr>
              <a:t>movement </a:t>
            </a:r>
            <a:r>
              <a:rPr dirty="0" sz="2400">
                <a:solidFill>
                  <a:srgbClr val="0070C0"/>
                </a:solidFill>
                <a:latin typeface="Times New Roman"/>
                <a:cs typeface="Times New Roman"/>
              </a:rPr>
              <a:t>is equal to pitch </a:t>
            </a:r>
            <a:r>
              <a:rPr dirty="0" sz="2400">
                <a:latin typeface="Times New Roman"/>
                <a:cs typeface="Times New Roman"/>
              </a:rPr>
              <a:t>of the thread of</a:t>
            </a:r>
            <a:r>
              <a:rPr dirty="0" sz="2400" spc="-155">
                <a:latin typeface="Times New Roman"/>
                <a:cs typeface="Times New Roman"/>
              </a:rPr>
              <a:t> </a:t>
            </a:r>
            <a:r>
              <a:rPr dirty="0" sz="2400" spc="-30">
                <a:latin typeface="Times New Roman"/>
                <a:cs typeface="Times New Roman"/>
              </a:rPr>
              <a:t>screw.</a:t>
            </a:r>
            <a:endParaRPr sz="2400">
              <a:latin typeface="Times New Roman"/>
              <a:cs typeface="Times New Roman"/>
            </a:endParaRPr>
          </a:p>
          <a:p>
            <a:pPr>
              <a:lnSpc>
                <a:spcPct val="100000"/>
              </a:lnSpc>
            </a:pPr>
            <a:endParaRPr sz="2350">
              <a:latin typeface="Times New Roman"/>
              <a:cs typeface="Times New Roman"/>
            </a:endParaRPr>
          </a:p>
          <a:p>
            <a:pPr marL="4203700">
              <a:lnSpc>
                <a:spcPct val="100000"/>
              </a:lnSpc>
              <a:spcBef>
                <a:spcPts val="5"/>
              </a:spcBef>
            </a:pPr>
            <a:r>
              <a:rPr dirty="0" sz="2000" b="1">
                <a:solidFill>
                  <a:srgbClr val="FF0000"/>
                </a:solidFill>
                <a:latin typeface="Times New Roman"/>
                <a:cs typeface="Times New Roman"/>
              </a:rPr>
              <a:t>Construction</a:t>
            </a:r>
            <a:endParaRPr sz="2000">
              <a:latin typeface="Times New Roman"/>
              <a:cs typeface="Times New Roman"/>
            </a:endParaRPr>
          </a:p>
        </p:txBody>
      </p:sp>
      <p:sp>
        <p:nvSpPr>
          <p:cNvPr id="6" name="object 6"/>
          <p:cNvSpPr/>
          <p:nvPr/>
        </p:nvSpPr>
        <p:spPr>
          <a:xfrm>
            <a:off x="5705475" y="6324600"/>
            <a:ext cx="2676512" cy="504825"/>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09651"/>
            <a:ext cx="9144000" cy="4838700"/>
            <a:chOff x="0" y="1009651"/>
            <a:chExt cx="9144000" cy="4838700"/>
          </a:xfrm>
        </p:grpSpPr>
        <p:sp>
          <p:nvSpPr>
            <p:cNvPr id="3" name="object 3"/>
            <p:cNvSpPr/>
            <p:nvPr/>
          </p:nvSpPr>
          <p:spPr>
            <a:xfrm>
              <a:off x="0" y="1009651"/>
              <a:ext cx="9144000" cy="483869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048000" y="1600200"/>
              <a:ext cx="4495800" cy="1066800"/>
            </a:xfrm>
            <a:custGeom>
              <a:avLst/>
              <a:gdLst/>
              <a:ahLst/>
              <a:cxnLst/>
              <a:rect l="l" t="t" r="r" b="b"/>
              <a:pathLst>
                <a:path w="4495800" h="1066800">
                  <a:moveTo>
                    <a:pt x="0" y="0"/>
                  </a:moveTo>
                  <a:lnTo>
                    <a:pt x="4495800" y="0"/>
                  </a:lnTo>
                  <a:lnTo>
                    <a:pt x="4495800" y="1066800"/>
                  </a:lnTo>
                  <a:lnTo>
                    <a:pt x="0" y="1066800"/>
                  </a:lnTo>
                  <a:lnTo>
                    <a:pt x="0" y="0"/>
                  </a:lnTo>
                  <a:close/>
                </a:path>
              </a:pathLst>
            </a:custGeom>
            <a:ln w="25400">
              <a:solidFill>
                <a:srgbClr val="FF0000"/>
              </a:solidFill>
            </a:ln>
          </p:spPr>
          <p:txBody>
            <a:bodyPr wrap="square" lIns="0" tIns="0" rIns="0" bIns="0" rtlCol="0"/>
            <a:lstStyle/>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 y="1601724"/>
            <a:ext cx="9142730" cy="3708400"/>
            <a:chOff x="1524" y="1601724"/>
            <a:chExt cx="9142730" cy="3708400"/>
          </a:xfrm>
        </p:grpSpPr>
        <p:sp>
          <p:nvSpPr>
            <p:cNvPr id="3" name="object 3"/>
            <p:cNvSpPr/>
            <p:nvPr/>
          </p:nvSpPr>
          <p:spPr>
            <a:xfrm>
              <a:off x="1524" y="1601724"/>
              <a:ext cx="9142475" cy="3707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6674" y="1666875"/>
              <a:ext cx="9010650" cy="352425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7625" y="1647825"/>
              <a:ext cx="9048750" cy="3562350"/>
            </a:xfrm>
            <a:custGeom>
              <a:avLst/>
              <a:gdLst/>
              <a:ahLst/>
              <a:cxnLst/>
              <a:rect l="l" t="t" r="r" b="b"/>
              <a:pathLst>
                <a:path w="9048750" h="3562350">
                  <a:moveTo>
                    <a:pt x="0" y="0"/>
                  </a:moveTo>
                  <a:lnTo>
                    <a:pt x="9048750" y="0"/>
                  </a:lnTo>
                  <a:lnTo>
                    <a:pt x="9048750" y="3562350"/>
                  </a:lnTo>
                  <a:lnTo>
                    <a:pt x="0" y="3562350"/>
                  </a:lnTo>
                  <a:lnTo>
                    <a:pt x="0" y="0"/>
                  </a:lnTo>
                  <a:close/>
                </a:path>
              </a:pathLst>
            </a:custGeom>
            <a:ln w="38100">
              <a:solidFill>
                <a:srgbClr val="000000"/>
              </a:solidFill>
            </a:ln>
          </p:spPr>
          <p:txBody>
            <a:bodyPr wrap="square" lIns="0" tIns="0" rIns="0" bIns="0" rtlCol="0"/>
            <a:lstStyle/>
            <a:p/>
          </p:txBody>
        </p:sp>
      </p:grpSp>
      <p:sp>
        <p:nvSpPr>
          <p:cNvPr id="6" name="object 6"/>
          <p:cNvSpPr/>
          <p:nvPr/>
        </p:nvSpPr>
        <p:spPr>
          <a:xfrm>
            <a:off x="3093720" y="141731"/>
            <a:ext cx="3717035" cy="1219199"/>
          </a:xfrm>
          <a:prstGeom prst="rect">
            <a:avLst/>
          </a:prstGeom>
          <a:blipFill>
            <a:blip r:embed="rId4" cstate="print"/>
            <a:stretch>
              <a:fillRect/>
            </a:stretch>
          </a:blipFill>
        </p:spPr>
        <p:txBody>
          <a:bodyPr wrap="square" lIns="0" tIns="0" rIns="0" bIns="0" rtlCol="0"/>
          <a:lstStyle/>
          <a:p/>
        </p:txBody>
      </p:sp>
      <p:sp>
        <p:nvSpPr>
          <p:cNvPr id="7" name="object 7"/>
          <p:cNvSpPr txBox="1">
            <a:spLocks noGrp="1"/>
          </p:cNvSpPr>
          <p:nvPr>
            <p:ph type="title"/>
          </p:nvPr>
        </p:nvSpPr>
        <p:spPr>
          <a:xfrm>
            <a:off x="3445916" y="289052"/>
            <a:ext cx="3014345" cy="680720"/>
          </a:xfrm>
          <a:prstGeom prst="rect"/>
        </p:spPr>
        <p:txBody>
          <a:bodyPr wrap="square" lIns="0" tIns="12065" rIns="0" bIns="0" rtlCol="0" vert="horz">
            <a:spAutoFit/>
          </a:bodyPr>
          <a:lstStyle/>
          <a:p>
            <a:pPr marL="12700">
              <a:lnSpc>
                <a:spcPct val="100000"/>
              </a:lnSpc>
              <a:spcBef>
                <a:spcPts val="95"/>
              </a:spcBef>
            </a:pPr>
            <a:r>
              <a:rPr dirty="0" spc="-15" b="1">
                <a:latin typeface="Times New Roman"/>
                <a:cs typeface="Times New Roman"/>
              </a:rPr>
              <a:t>Micrometers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6800" y="35064"/>
            <a:ext cx="8072755" cy="6823075"/>
            <a:chOff x="1066800" y="35064"/>
            <a:chExt cx="8072755" cy="6823075"/>
          </a:xfrm>
        </p:grpSpPr>
        <p:sp>
          <p:nvSpPr>
            <p:cNvPr id="3" name="object 3"/>
            <p:cNvSpPr/>
            <p:nvPr/>
          </p:nvSpPr>
          <p:spPr>
            <a:xfrm>
              <a:off x="1066800" y="3421290"/>
              <a:ext cx="6705600" cy="343670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441192" y="35064"/>
              <a:ext cx="5698236" cy="343660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505200" y="100012"/>
              <a:ext cx="5515863" cy="3252787"/>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486150" y="80962"/>
              <a:ext cx="5554345" cy="3291204"/>
            </a:xfrm>
            <a:custGeom>
              <a:avLst/>
              <a:gdLst/>
              <a:ahLst/>
              <a:cxnLst/>
              <a:rect l="l" t="t" r="r" b="b"/>
              <a:pathLst>
                <a:path w="5554345" h="3291204">
                  <a:moveTo>
                    <a:pt x="0" y="0"/>
                  </a:moveTo>
                  <a:lnTo>
                    <a:pt x="5553963" y="0"/>
                  </a:lnTo>
                  <a:lnTo>
                    <a:pt x="5553963" y="3290887"/>
                  </a:lnTo>
                  <a:lnTo>
                    <a:pt x="0" y="3290887"/>
                  </a:lnTo>
                  <a:lnTo>
                    <a:pt x="0" y="0"/>
                  </a:lnTo>
                  <a:close/>
                </a:path>
              </a:pathLst>
            </a:custGeom>
            <a:ln w="38100">
              <a:solidFill>
                <a:srgbClr val="000000"/>
              </a:solidFill>
            </a:ln>
          </p:spPr>
          <p:txBody>
            <a:bodyPr wrap="square" lIns="0" tIns="0" rIns="0" bIns="0" rtlCol="0"/>
            <a:lstStyle/>
            <a:p/>
          </p:txBody>
        </p:sp>
        <p:sp>
          <p:nvSpPr>
            <p:cNvPr id="7" name="object 7"/>
            <p:cNvSpPr/>
            <p:nvPr/>
          </p:nvSpPr>
          <p:spPr>
            <a:xfrm>
              <a:off x="5705475" y="6324600"/>
              <a:ext cx="2676512" cy="504825"/>
            </a:xfrm>
            <a:prstGeom prst="rect">
              <a:avLst/>
            </a:prstGeom>
            <a:blipFill>
              <a:blip r:embed="rId5" cstate="print"/>
              <a:stretch>
                <a:fillRect/>
              </a:stretch>
            </a:blipFill>
          </p:spPr>
          <p:txBody>
            <a:bodyPr wrap="square" lIns="0" tIns="0" rIns="0" bIns="0" rtlCol="0"/>
            <a:lstStyle/>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93720" y="141731"/>
            <a:ext cx="3717035"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ctrTitle"/>
          </p:nvPr>
        </p:nvSpPr>
        <p:spPr>
          <a:prstGeom prst="rect"/>
        </p:spPr>
        <p:txBody>
          <a:bodyPr wrap="square" lIns="0" tIns="12065" rIns="0" bIns="0" rtlCol="0" vert="horz">
            <a:spAutoFit/>
          </a:bodyPr>
          <a:lstStyle/>
          <a:p>
            <a:pPr marL="774700">
              <a:lnSpc>
                <a:spcPct val="100000"/>
              </a:lnSpc>
              <a:spcBef>
                <a:spcPts val="95"/>
              </a:spcBef>
            </a:pPr>
            <a:r>
              <a:rPr dirty="0" spc="-15"/>
              <a:t>Micrometers</a:t>
            </a:r>
          </a:p>
        </p:txBody>
      </p:sp>
      <p:sp>
        <p:nvSpPr>
          <p:cNvPr id="4" name="object 4"/>
          <p:cNvSpPr/>
          <p:nvPr/>
        </p:nvSpPr>
        <p:spPr>
          <a:xfrm>
            <a:off x="990600" y="1524000"/>
            <a:ext cx="8153400" cy="5219700"/>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4814709" y="1389481"/>
            <a:ext cx="1179195" cy="391160"/>
          </a:xfrm>
          <a:prstGeom prst="rect">
            <a:avLst/>
          </a:prstGeom>
        </p:spPr>
        <p:txBody>
          <a:bodyPr wrap="square" lIns="0" tIns="12700" rIns="0" bIns="0" rtlCol="0" vert="horz">
            <a:spAutoFit/>
          </a:bodyPr>
          <a:lstStyle/>
          <a:p>
            <a:pPr marL="12700">
              <a:lnSpc>
                <a:spcPct val="100000"/>
              </a:lnSpc>
              <a:spcBef>
                <a:spcPts val="100"/>
              </a:spcBef>
            </a:pPr>
            <a:r>
              <a:rPr dirty="0" sz="2400" spc="-135" b="1">
                <a:solidFill>
                  <a:srgbClr val="FF0000"/>
                </a:solidFill>
                <a:latin typeface="Times New Roman"/>
                <a:cs typeface="Times New Roman"/>
              </a:rPr>
              <a:t>W</a:t>
            </a:r>
            <a:r>
              <a:rPr dirty="0" sz="2400" b="1">
                <a:solidFill>
                  <a:srgbClr val="FF0000"/>
                </a:solidFill>
                <a:latin typeface="Times New Roman"/>
                <a:cs typeface="Times New Roman"/>
              </a:rPr>
              <a:t>or</a:t>
            </a:r>
            <a:r>
              <a:rPr dirty="0" sz="2400" b="1">
                <a:solidFill>
                  <a:srgbClr val="FF0000"/>
                </a:solidFill>
                <a:latin typeface="Times New Roman"/>
                <a:cs typeface="Times New Roman"/>
              </a:rPr>
              <a:t>k</a:t>
            </a:r>
            <a:r>
              <a:rPr dirty="0" sz="2400" spc="5" b="1">
                <a:solidFill>
                  <a:srgbClr val="FF0000"/>
                </a:solidFill>
                <a:latin typeface="Times New Roman"/>
                <a:cs typeface="Times New Roman"/>
              </a:rPr>
              <a:t>i</a:t>
            </a:r>
            <a:r>
              <a:rPr dirty="0" sz="2400" spc="-10" b="1">
                <a:solidFill>
                  <a:srgbClr val="FF0000"/>
                </a:solidFill>
                <a:latin typeface="Times New Roman"/>
                <a:cs typeface="Times New Roman"/>
              </a:rPr>
              <a:t>n</a:t>
            </a:r>
            <a:r>
              <a:rPr dirty="0" sz="2400" b="1">
                <a:solidFill>
                  <a:srgbClr val="FF0000"/>
                </a:solidFill>
                <a:latin typeface="Times New Roman"/>
                <a:cs typeface="Times New Roman"/>
              </a:rPr>
              <a:t>g</a:t>
            </a:r>
            <a:endParaRPr sz="2400">
              <a:latin typeface="Times New Roman"/>
              <a:cs typeface="Times New Roman"/>
            </a:endParaRPr>
          </a:p>
        </p:txBody>
      </p:sp>
      <p:sp>
        <p:nvSpPr>
          <p:cNvPr id="6" name="object 6"/>
          <p:cNvSpPr/>
          <p:nvPr/>
        </p:nvSpPr>
        <p:spPr>
          <a:xfrm>
            <a:off x="5705475" y="6324600"/>
            <a:ext cx="2676512" cy="504825"/>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191" y="0"/>
            <a:ext cx="9131935" cy="6896100"/>
            <a:chOff x="12191" y="0"/>
            <a:chExt cx="9131935" cy="6896100"/>
          </a:xfrm>
        </p:grpSpPr>
        <p:sp>
          <p:nvSpPr>
            <p:cNvPr id="3" name="object 3"/>
            <p:cNvSpPr/>
            <p:nvPr/>
          </p:nvSpPr>
          <p:spPr>
            <a:xfrm>
              <a:off x="12191" y="0"/>
              <a:ext cx="6583680" cy="370027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76199" y="0"/>
              <a:ext cx="6400800" cy="35814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7149" y="0"/>
              <a:ext cx="6438900" cy="3600450"/>
            </a:xfrm>
            <a:custGeom>
              <a:avLst/>
              <a:gdLst/>
              <a:ahLst/>
              <a:cxnLst/>
              <a:rect l="l" t="t" r="r" b="b"/>
              <a:pathLst>
                <a:path w="6438900" h="3600450">
                  <a:moveTo>
                    <a:pt x="6438900" y="0"/>
                  </a:moveTo>
                  <a:lnTo>
                    <a:pt x="6438900" y="3600450"/>
                  </a:lnTo>
                  <a:lnTo>
                    <a:pt x="0" y="3600450"/>
                  </a:lnTo>
                  <a:lnTo>
                    <a:pt x="0" y="0"/>
                  </a:lnTo>
                </a:path>
              </a:pathLst>
            </a:custGeom>
            <a:ln w="38100">
              <a:solidFill>
                <a:srgbClr val="000000"/>
              </a:solidFill>
            </a:ln>
          </p:spPr>
          <p:txBody>
            <a:bodyPr wrap="square" lIns="0" tIns="0" rIns="0" bIns="0" rtlCol="0"/>
            <a:lstStyle/>
            <a:p/>
          </p:txBody>
        </p:sp>
        <p:sp>
          <p:nvSpPr>
            <p:cNvPr id="6" name="object 6"/>
            <p:cNvSpPr/>
            <p:nvPr/>
          </p:nvSpPr>
          <p:spPr>
            <a:xfrm>
              <a:off x="2435352" y="3637786"/>
              <a:ext cx="6708648" cy="3220212"/>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500312" y="3702964"/>
              <a:ext cx="6567487" cy="3155035"/>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481262" y="3683914"/>
              <a:ext cx="6605905" cy="3174365"/>
            </a:xfrm>
            <a:custGeom>
              <a:avLst/>
              <a:gdLst/>
              <a:ahLst/>
              <a:cxnLst/>
              <a:rect l="l" t="t" r="r" b="b"/>
              <a:pathLst>
                <a:path w="6605905" h="3174365">
                  <a:moveTo>
                    <a:pt x="0" y="0"/>
                  </a:moveTo>
                  <a:lnTo>
                    <a:pt x="6605587" y="0"/>
                  </a:lnTo>
                  <a:lnTo>
                    <a:pt x="6605587" y="3174085"/>
                  </a:lnTo>
                </a:path>
                <a:path w="6605905" h="3174365">
                  <a:moveTo>
                    <a:pt x="0" y="3174085"/>
                  </a:moveTo>
                  <a:lnTo>
                    <a:pt x="0" y="0"/>
                  </a:lnTo>
                </a:path>
              </a:pathLst>
            </a:custGeom>
            <a:ln w="38100">
              <a:solidFill>
                <a:srgbClr val="000000"/>
              </a:solidFill>
            </a:ln>
          </p:spPr>
          <p:txBody>
            <a:bodyPr wrap="square" lIns="0" tIns="0" rIns="0" bIns="0" rtlCol="0"/>
            <a:lstStyle/>
            <a:p/>
          </p:txBody>
        </p:sp>
        <p:sp>
          <p:nvSpPr>
            <p:cNvPr id="9" name="object 9"/>
            <p:cNvSpPr/>
            <p:nvPr/>
          </p:nvSpPr>
          <p:spPr>
            <a:xfrm>
              <a:off x="3581400" y="3467100"/>
              <a:ext cx="571500" cy="114300"/>
            </a:xfrm>
            <a:custGeom>
              <a:avLst/>
              <a:gdLst/>
              <a:ahLst/>
              <a:cxnLst/>
              <a:rect l="l" t="t" r="r" b="b"/>
              <a:pathLst>
                <a:path w="571500" h="114300">
                  <a:moveTo>
                    <a:pt x="571500" y="0"/>
                  </a:moveTo>
                  <a:lnTo>
                    <a:pt x="0" y="0"/>
                  </a:lnTo>
                  <a:lnTo>
                    <a:pt x="0" y="114300"/>
                  </a:lnTo>
                  <a:lnTo>
                    <a:pt x="571500" y="114300"/>
                  </a:lnTo>
                  <a:lnTo>
                    <a:pt x="571500" y="0"/>
                  </a:lnTo>
                  <a:close/>
                </a:path>
              </a:pathLst>
            </a:custGeom>
            <a:solidFill>
              <a:srgbClr val="FFFFFF"/>
            </a:solidFill>
          </p:spPr>
          <p:txBody>
            <a:bodyPr wrap="square" lIns="0" tIns="0" rIns="0" bIns="0" rtlCol="0"/>
            <a:lstStyle/>
            <a:p/>
          </p:txBody>
        </p:sp>
        <p:sp>
          <p:nvSpPr>
            <p:cNvPr id="10" name="object 10"/>
            <p:cNvSpPr/>
            <p:nvPr/>
          </p:nvSpPr>
          <p:spPr>
            <a:xfrm>
              <a:off x="3581400" y="3467100"/>
              <a:ext cx="571500" cy="114300"/>
            </a:xfrm>
            <a:custGeom>
              <a:avLst/>
              <a:gdLst/>
              <a:ahLst/>
              <a:cxnLst/>
              <a:rect l="l" t="t" r="r" b="b"/>
              <a:pathLst>
                <a:path w="571500" h="114300">
                  <a:moveTo>
                    <a:pt x="0" y="0"/>
                  </a:moveTo>
                  <a:lnTo>
                    <a:pt x="571500" y="0"/>
                  </a:lnTo>
                  <a:lnTo>
                    <a:pt x="571500" y="114300"/>
                  </a:lnTo>
                  <a:lnTo>
                    <a:pt x="0" y="114300"/>
                  </a:lnTo>
                  <a:lnTo>
                    <a:pt x="0" y="0"/>
                  </a:lnTo>
                  <a:close/>
                </a:path>
              </a:pathLst>
            </a:custGeom>
            <a:ln w="25400">
              <a:solidFill>
                <a:srgbClr val="385D8A"/>
              </a:solidFill>
            </a:ln>
          </p:spPr>
          <p:txBody>
            <a:bodyPr wrap="square" lIns="0" tIns="0" rIns="0" bIns="0" rtlCol="0"/>
            <a:lstStyle/>
            <a:p/>
          </p:txBody>
        </p:sp>
        <p:sp>
          <p:nvSpPr>
            <p:cNvPr id="11" name="object 11"/>
            <p:cNvSpPr/>
            <p:nvPr/>
          </p:nvSpPr>
          <p:spPr>
            <a:xfrm>
              <a:off x="6172200" y="6734175"/>
              <a:ext cx="571500" cy="114300"/>
            </a:xfrm>
            <a:custGeom>
              <a:avLst/>
              <a:gdLst/>
              <a:ahLst/>
              <a:cxnLst/>
              <a:rect l="l" t="t" r="r" b="b"/>
              <a:pathLst>
                <a:path w="571500" h="114300">
                  <a:moveTo>
                    <a:pt x="571500" y="0"/>
                  </a:moveTo>
                  <a:lnTo>
                    <a:pt x="0" y="0"/>
                  </a:lnTo>
                  <a:lnTo>
                    <a:pt x="0" y="114300"/>
                  </a:lnTo>
                  <a:lnTo>
                    <a:pt x="571500" y="114300"/>
                  </a:lnTo>
                  <a:lnTo>
                    <a:pt x="571500" y="0"/>
                  </a:lnTo>
                  <a:close/>
                </a:path>
              </a:pathLst>
            </a:custGeom>
            <a:solidFill>
              <a:srgbClr val="FFFFFF"/>
            </a:solidFill>
          </p:spPr>
          <p:txBody>
            <a:bodyPr wrap="square" lIns="0" tIns="0" rIns="0" bIns="0" rtlCol="0"/>
            <a:lstStyle/>
            <a:p/>
          </p:txBody>
        </p:sp>
        <p:sp>
          <p:nvSpPr>
            <p:cNvPr id="12" name="object 12"/>
            <p:cNvSpPr/>
            <p:nvPr/>
          </p:nvSpPr>
          <p:spPr>
            <a:xfrm>
              <a:off x="6172200" y="6734175"/>
              <a:ext cx="571500" cy="114300"/>
            </a:xfrm>
            <a:custGeom>
              <a:avLst/>
              <a:gdLst/>
              <a:ahLst/>
              <a:cxnLst/>
              <a:rect l="l" t="t" r="r" b="b"/>
              <a:pathLst>
                <a:path w="571500" h="114300">
                  <a:moveTo>
                    <a:pt x="0" y="0"/>
                  </a:moveTo>
                  <a:lnTo>
                    <a:pt x="571500" y="0"/>
                  </a:lnTo>
                  <a:lnTo>
                    <a:pt x="571500" y="114300"/>
                  </a:lnTo>
                  <a:lnTo>
                    <a:pt x="0" y="114300"/>
                  </a:lnTo>
                  <a:lnTo>
                    <a:pt x="0" y="0"/>
                  </a:lnTo>
                  <a:close/>
                </a:path>
              </a:pathLst>
            </a:custGeom>
            <a:ln w="25400">
              <a:solidFill>
                <a:srgbClr val="385D8A"/>
              </a:solidFill>
            </a:ln>
          </p:spPr>
          <p:txBody>
            <a:bodyPr wrap="square" lIns="0" tIns="0" rIns="0" bIns="0" rtlCol="0"/>
            <a:lstStyle/>
            <a:p/>
          </p:txBody>
        </p:sp>
        <p:sp>
          <p:nvSpPr>
            <p:cNvPr id="13" name="object 13"/>
            <p:cNvSpPr/>
            <p:nvPr/>
          </p:nvSpPr>
          <p:spPr>
            <a:xfrm>
              <a:off x="6324600" y="6172200"/>
              <a:ext cx="2676525" cy="504825"/>
            </a:xfrm>
            <a:prstGeom prst="rect">
              <a:avLst/>
            </a:prstGeom>
            <a:blipFill>
              <a:blip r:embed="rId6" cstate="print"/>
              <a:stretch>
                <a:fillRect/>
              </a:stretch>
            </a:blipFill>
          </p:spPr>
          <p:txBody>
            <a:bodyPr wrap="square" lIns="0" tIns="0" rIns="0" bIns="0" rtlCol="0"/>
            <a:lstStyle/>
            <a:p/>
          </p:txBody>
        </p:sp>
        <p:sp>
          <p:nvSpPr>
            <p:cNvPr id="14" name="object 14"/>
            <p:cNvSpPr/>
            <p:nvPr/>
          </p:nvSpPr>
          <p:spPr>
            <a:xfrm>
              <a:off x="914400" y="228600"/>
              <a:ext cx="1291932" cy="304787"/>
            </a:xfrm>
            <a:prstGeom prst="rect">
              <a:avLst/>
            </a:prstGeom>
            <a:blipFill>
              <a:blip r:embed="rId7" cstate="print"/>
              <a:stretch>
                <a:fillRect/>
              </a:stretch>
            </a:blipFill>
          </p:spPr>
          <p:txBody>
            <a:bodyPr wrap="square" lIns="0" tIns="0" rIns="0" bIns="0" rtlCol="0"/>
            <a:lstStyle/>
            <a:p/>
          </p:txBody>
        </p:sp>
        <p:sp>
          <p:nvSpPr>
            <p:cNvPr id="15" name="object 15"/>
            <p:cNvSpPr/>
            <p:nvPr/>
          </p:nvSpPr>
          <p:spPr>
            <a:xfrm>
              <a:off x="912812" y="227012"/>
              <a:ext cx="1295400" cy="307975"/>
            </a:xfrm>
            <a:custGeom>
              <a:avLst/>
              <a:gdLst/>
              <a:ahLst/>
              <a:cxnLst/>
              <a:rect l="l" t="t" r="r" b="b"/>
              <a:pathLst>
                <a:path w="1295400" h="307975">
                  <a:moveTo>
                    <a:pt x="0" y="0"/>
                  </a:moveTo>
                  <a:lnTo>
                    <a:pt x="1295107" y="0"/>
                  </a:lnTo>
                  <a:lnTo>
                    <a:pt x="1295107" y="307975"/>
                  </a:lnTo>
                  <a:lnTo>
                    <a:pt x="0" y="307975"/>
                  </a:lnTo>
                  <a:lnTo>
                    <a:pt x="0" y="0"/>
                  </a:lnTo>
                  <a:close/>
                </a:path>
              </a:pathLst>
            </a:custGeom>
            <a:ln w="3175">
              <a:solidFill>
                <a:srgbClr val="000000"/>
              </a:solidFill>
            </a:ln>
          </p:spPr>
          <p:txBody>
            <a:bodyPr wrap="square" lIns="0" tIns="0" rIns="0" bIns="0" rtlCol="0"/>
            <a:lstStyle/>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6800" y="1307604"/>
            <a:ext cx="8077200" cy="3663315"/>
            <a:chOff x="1066800" y="1307604"/>
            <a:chExt cx="8077200" cy="3663315"/>
          </a:xfrm>
        </p:grpSpPr>
        <p:sp>
          <p:nvSpPr>
            <p:cNvPr id="3" name="object 3"/>
            <p:cNvSpPr/>
            <p:nvPr/>
          </p:nvSpPr>
          <p:spPr>
            <a:xfrm>
              <a:off x="1066800" y="1307604"/>
              <a:ext cx="8077200" cy="366285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584950" y="4495800"/>
              <a:ext cx="730250" cy="228600"/>
            </a:xfrm>
            <a:custGeom>
              <a:avLst/>
              <a:gdLst/>
              <a:ahLst/>
              <a:cxnLst/>
              <a:rect l="l" t="t" r="r" b="b"/>
              <a:pathLst>
                <a:path w="730250" h="228600">
                  <a:moveTo>
                    <a:pt x="730250" y="0"/>
                  </a:moveTo>
                  <a:lnTo>
                    <a:pt x="0" y="0"/>
                  </a:lnTo>
                  <a:lnTo>
                    <a:pt x="0" y="228600"/>
                  </a:lnTo>
                  <a:lnTo>
                    <a:pt x="730250" y="228600"/>
                  </a:lnTo>
                  <a:lnTo>
                    <a:pt x="730250" y="0"/>
                  </a:lnTo>
                  <a:close/>
                </a:path>
              </a:pathLst>
            </a:custGeom>
            <a:solidFill>
              <a:srgbClr val="FFFFFF"/>
            </a:solidFill>
          </p:spPr>
          <p:txBody>
            <a:bodyPr wrap="square" lIns="0" tIns="0" rIns="0" bIns="0" rtlCol="0"/>
            <a:lstStyle/>
            <a:p/>
          </p:txBody>
        </p:sp>
        <p:sp>
          <p:nvSpPr>
            <p:cNvPr id="5" name="object 5"/>
            <p:cNvSpPr/>
            <p:nvPr/>
          </p:nvSpPr>
          <p:spPr>
            <a:xfrm>
              <a:off x="6584950" y="4495800"/>
              <a:ext cx="730250" cy="228600"/>
            </a:xfrm>
            <a:custGeom>
              <a:avLst/>
              <a:gdLst/>
              <a:ahLst/>
              <a:cxnLst/>
              <a:rect l="l" t="t" r="r" b="b"/>
              <a:pathLst>
                <a:path w="730250" h="228600">
                  <a:moveTo>
                    <a:pt x="0" y="0"/>
                  </a:moveTo>
                  <a:lnTo>
                    <a:pt x="730250" y="0"/>
                  </a:lnTo>
                  <a:lnTo>
                    <a:pt x="730250" y="228600"/>
                  </a:lnTo>
                  <a:lnTo>
                    <a:pt x="0" y="228600"/>
                  </a:lnTo>
                  <a:lnTo>
                    <a:pt x="0" y="0"/>
                  </a:lnTo>
                  <a:close/>
                </a:path>
              </a:pathLst>
            </a:custGeom>
            <a:ln w="25400">
              <a:solidFill>
                <a:srgbClr val="385D8A"/>
              </a:solidFill>
            </a:ln>
          </p:spPr>
          <p:txBody>
            <a:bodyPr wrap="square" lIns="0" tIns="0" rIns="0" bIns="0" rtlCol="0"/>
            <a:lstStyle/>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5400" y="533400"/>
            <a:ext cx="7599680" cy="5562600"/>
            <a:chOff x="1295400" y="533400"/>
            <a:chExt cx="7599680" cy="5562600"/>
          </a:xfrm>
        </p:grpSpPr>
        <p:sp>
          <p:nvSpPr>
            <p:cNvPr id="3" name="object 3"/>
            <p:cNvSpPr/>
            <p:nvPr/>
          </p:nvSpPr>
          <p:spPr>
            <a:xfrm>
              <a:off x="1295400" y="533400"/>
              <a:ext cx="7599413" cy="55626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324600" y="1447800"/>
              <a:ext cx="1143000" cy="228600"/>
            </a:xfrm>
            <a:custGeom>
              <a:avLst/>
              <a:gdLst/>
              <a:ahLst/>
              <a:cxnLst/>
              <a:rect l="l" t="t" r="r" b="b"/>
              <a:pathLst>
                <a:path w="1143000" h="228600">
                  <a:moveTo>
                    <a:pt x="1143000" y="0"/>
                  </a:moveTo>
                  <a:lnTo>
                    <a:pt x="0" y="0"/>
                  </a:lnTo>
                  <a:lnTo>
                    <a:pt x="0" y="228600"/>
                  </a:lnTo>
                  <a:lnTo>
                    <a:pt x="1143000" y="228600"/>
                  </a:lnTo>
                  <a:lnTo>
                    <a:pt x="1143000" y="0"/>
                  </a:lnTo>
                  <a:close/>
                </a:path>
              </a:pathLst>
            </a:custGeom>
            <a:solidFill>
              <a:srgbClr val="FFFFFF"/>
            </a:solidFill>
          </p:spPr>
          <p:txBody>
            <a:bodyPr wrap="square" lIns="0" tIns="0" rIns="0" bIns="0" rtlCol="0"/>
            <a:lstStyle/>
            <a:p/>
          </p:txBody>
        </p:sp>
        <p:sp>
          <p:nvSpPr>
            <p:cNvPr id="5" name="object 5"/>
            <p:cNvSpPr/>
            <p:nvPr/>
          </p:nvSpPr>
          <p:spPr>
            <a:xfrm>
              <a:off x="6324600" y="1447800"/>
              <a:ext cx="1143000" cy="228600"/>
            </a:xfrm>
            <a:custGeom>
              <a:avLst/>
              <a:gdLst/>
              <a:ahLst/>
              <a:cxnLst/>
              <a:rect l="l" t="t" r="r" b="b"/>
              <a:pathLst>
                <a:path w="1143000" h="228600">
                  <a:moveTo>
                    <a:pt x="0" y="0"/>
                  </a:moveTo>
                  <a:lnTo>
                    <a:pt x="1143000" y="0"/>
                  </a:lnTo>
                  <a:lnTo>
                    <a:pt x="1143000" y="228600"/>
                  </a:lnTo>
                  <a:lnTo>
                    <a:pt x="0" y="228600"/>
                  </a:lnTo>
                  <a:lnTo>
                    <a:pt x="0" y="0"/>
                  </a:lnTo>
                  <a:close/>
                </a:path>
              </a:pathLst>
            </a:custGeom>
            <a:ln w="25400">
              <a:solidFill>
                <a:srgbClr val="385D8A"/>
              </a:solidFill>
            </a:ln>
          </p:spPr>
          <p:txBody>
            <a:bodyPr wrap="square" lIns="0" tIns="0" rIns="0" bIns="0" rtlCol="0"/>
            <a:lstStyle/>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0783" y="339852"/>
            <a:ext cx="5740908" cy="12192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052980" y="487489"/>
            <a:ext cx="5038090" cy="680720"/>
          </a:xfrm>
          <a:prstGeom prst="rect"/>
        </p:spPr>
        <p:txBody>
          <a:bodyPr wrap="square" lIns="0" tIns="12065" rIns="0" bIns="0" rtlCol="0" vert="horz">
            <a:spAutoFit/>
          </a:bodyPr>
          <a:lstStyle/>
          <a:p>
            <a:pPr marL="12700">
              <a:lnSpc>
                <a:spcPct val="100000"/>
              </a:lnSpc>
              <a:spcBef>
                <a:spcPts val="95"/>
              </a:spcBef>
            </a:pPr>
            <a:r>
              <a:rPr dirty="0" spc="-70" b="1">
                <a:latin typeface="Times New Roman"/>
                <a:cs typeface="Times New Roman"/>
              </a:rPr>
              <a:t>Types </a:t>
            </a:r>
            <a:r>
              <a:rPr dirty="0" spc="-5" b="1">
                <a:latin typeface="Times New Roman"/>
                <a:cs typeface="Times New Roman"/>
              </a:rPr>
              <a:t>of</a:t>
            </a:r>
            <a:r>
              <a:rPr dirty="0" spc="50" b="1">
                <a:latin typeface="Times New Roman"/>
                <a:cs typeface="Times New Roman"/>
              </a:rPr>
              <a:t> </a:t>
            </a:r>
            <a:r>
              <a:rPr dirty="0" spc="-15" b="1">
                <a:latin typeface="Times New Roman"/>
                <a:cs typeface="Times New Roman"/>
              </a:rPr>
              <a:t>micrometers</a:t>
            </a:r>
          </a:p>
        </p:txBody>
      </p:sp>
      <p:sp>
        <p:nvSpPr>
          <p:cNvPr id="4" name="object 4"/>
          <p:cNvSpPr txBox="1"/>
          <p:nvPr/>
        </p:nvSpPr>
        <p:spPr>
          <a:xfrm>
            <a:off x="1456436" y="1535073"/>
            <a:ext cx="4830445" cy="4250055"/>
          </a:xfrm>
          <a:prstGeom prst="rect">
            <a:avLst/>
          </a:prstGeom>
        </p:spPr>
        <p:txBody>
          <a:bodyPr wrap="square" lIns="0" tIns="55244" rIns="0" bIns="0" rtlCol="0" vert="horz">
            <a:spAutoFit/>
          </a:bodyPr>
          <a:lstStyle/>
          <a:p>
            <a:pPr marL="527685" indent="-515620">
              <a:lnSpc>
                <a:spcPct val="100000"/>
              </a:lnSpc>
              <a:spcBef>
                <a:spcPts val="434"/>
              </a:spcBef>
              <a:buAutoNum type="arabicPeriod"/>
              <a:tabLst>
                <a:tab pos="527685" algn="l"/>
                <a:tab pos="528320" algn="l"/>
              </a:tabLst>
            </a:pPr>
            <a:r>
              <a:rPr dirty="0" sz="2800" spc="-5">
                <a:latin typeface="Times New Roman"/>
                <a:cs typeface="Times New Roman"/>
              </a:rPr>
              <a:t>Outside</a:t>
            </a:r>
            <a:r>
              <a:rPr dirty="0" sz="2800" spc="-30">
                <a:latin typeface="Times New Roman"/>
                <a:cs typeface="Times New Roman"/>
              </a:rPr>
              <a:t>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35"/>
              </a:spcBef>
              <a:buAutoNum type="arabicPeriod"/>
              <a:tabLst>
                <a:tab pos="527685" algn="l"/>
                <a:tab pos="528320" algn="l"/>
              </a:tabLst>
            </a:pPr>
            <a:r>
              <a:rPr dirty="0" sz="2800">
                <a:latin typeface="Times New Roman"/>
                <a:cs typeface="Times New Roman"/>
              </a:rPr>
              <a:t>Inside</a:t>
            </a:r>
            <a:r>
              <a:rPr dirty="0" sz="2800" spc="-30">
                <a:latin typeface="Times New Roman"/>
                <a:cs typeface="Times New Roman"/>
              </a:rPr>
              <a:t>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35"/>
              </a:spcBef>
              <a:buAutoNum type="arabicPeriod"/>
              <a:tabLst>
                <a:tab pos="527685" algn="l"/>
                <a:tab pos="528320" algn="l"/>
              </a:tabLst>
            </a:pPr>
            <a:r>
              <a:rPr dirty="0" sz="2800" spc="-50">
                <a:latin typeface="Times New Roman"/>
                <a:cs typeface="Times New Roman"/>
              </a:rPr>
              <a:t>Vernier</a:t>
            </a:r>
            <a:r>
              <a:rPr dirty="0" sz="2800" spc="5">
                <a:latin typeface="Times New Roman"/>
                <a:cs typeface="Times New Roman"/>
              </a:rPr>
              <a:t>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40"/>
              </a:spcBef>
              <a:buAutoNum type="arabicPeriod"/>
              <a:tabLst>
                <a:tab pos="527685" algn="l"/>
                <a:tab pos="528320" algn="l"/>
              </a:tabLst>
            </a:pPr>
            <a:r>
              <a:rPr dirty="0" sz="2800" spc="-5">
                <a:latin typeface="Times New Roman"/>
                <a:cs typeface="Times New Roman"/>
              </a:rPr>
              <a:t>Depth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35"/>
              </a:spcBef>
              <a:buAutoNum type="arabicPeriod"/>
              <a:tabLst>
                <a:tab pos="527685" algn="l"/>
                <a:tab pos="528320" algn="l"/>
              </a:tabLst>
            </a:pPr>
            <a:r>
              <a:rPr dirty="0" sz="2800" spc="-10">
                <a:latin typeface="Times New Roman"/>
                <a:cs typeface="Times New Roman"/>
              </a:rPr>
              <a:t>Bench</a:t>
            </a:r>
            <a:r>
              <a:rPr dirty="0" sz="2800" spc="-5">
                <a:latin typeface="Times New Roman"/>
                <a:cs typeface="Times New Roman"/>
              </a:rPr>
              <a:t>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35"/>
              </a:spcBef>
              <a:buAutoNum type="arabicPeriod"/>
              <a:tabLst>
                <a:tab pos="527685" algn="l"/>
                <a:tab pos="528320" algn="l"/>
              </a:tabLst>
            </a:pPr>
            <a:r>
              <a:rPr dirty="0" sz="2800" spc="-5">
                <a:latin typeface="Times New Roman"/>
                <a:cs typeface="Times New Roman"/>
              </a:rPr>
              <a:t>Digital</a:t>
            </a:r>
            <a:r>
              <a:rPr dirty="0" sz="2800" spc="-20">
                <a:latin typeface="Times New Roman"/>
                <a:cs typeface="Times New Roman"/>
              </a:rPr>
              <a:t>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35"/>
              </a:spcBef>
              <a:buAutoNum type="arabicPeriod"/>
              <a:tabLst>
                <a:tab pos="527685" algn="l"/>
                <a:tab pos="528320" algn="l"/>
              </a:tabLst>
            </a:pPr>
            <a:r>
              <a:rPr dirty="0" sz="2800" spc="-10">
                <a:latin typeface="Times New Roman"/>
                <a:cs typeface="Times New Roman"/>
              </a:rPr>
              <a:t>Differential screw</a:t>
            </a:r>
            <a:r>
              <a:rPr dirty="0" sz="2800" spc="-15">
                <a:latin typeface="Times New Roman"/>
                <a:cs typeface="Times New Roman"/>
              </a:rPr>
              <a:t> </a:t>
            </a:r>
            <a:r>
              <a:rPr dirty="0" sz="2800" spc="-10">
                <a:latin typeface="Times New Roman"/>
                <a:cs typeface="Times New Roman"/>
              </a:rPr>
              <a:t>micrometer</a:t>
            </a:r>
            <a:endParaRPr sz="2800">
              <a:latin typeface="Times New Roman"/>
              <a:cs typeface="Times New Roman"/>
            </a:endParaRPr>
          </a:p>
          <a:p>
            <a:pPr marL="527685" indent="-515620">
              <a:lnSpc>
                <a:spcPct val="100000"/>
              </a:lnSpc>
              <a:spcBef>
                <a:spcPts val="335"/>
              </a:spcBef>
              <a:buAutoNum type="arabicPeriod"/>
              <a:tabLst>
                <a:tab pos="527685" algn="l"/>
                <a:tab pos="528320" algn="l"/>
              </a:tabLst>
            </a:pPr>
            <a:r>
              <a:rPr dirty="0" sz="2800" spc="-10">
                <a:latin typeface="Times New Roman"/>
                <a:cs typeface="Times New Roman"/>
              </a:rPr>
              <a:t>Micrometer </a:t>
            </a:r>
            <a:r>
              <a:rPr dirty="0" sz="2800" spc="-5">
                <a:latin typeface="Times New Roman"/>
                <a:cs typeface="Times New Roman"/>
              </a:rPr>
              <a:t>with dial </a:t>
            </a:r>
            <a:r>
              <a:rPr dirty="0" sz="2800">
                <a:latin typeface="Times New Roman"/>
                <a:cs typeface="Times New Roman"/>
              </a:rPr>
              <a:t>gauge</a:t>
            </a:r>
            <a:endParaRPr sz="2800">
              <a:latin typeface="Times New Roman"/>
              <a:cs typeface="Times New Roman"/>
            </a:endParaRPr>
          </a:p>
          <a:p>
            <a:pPr marL="527685" indent="-515620">
              <a:lnSpc>
                <a:spcPct val="100000"/>
              </a:lnSpc>
              <a:spcBef>
                <a:spcPts val="340"/>
              </a:spcBef>
              <a:buAutoNum type="arabicPeriod"/>
              <a:tabLst>
                <a:tab pos="527685" algn="l"/>
                <a:tab pos="528320" algn="l"/>
              </a:tabLst>
            </a:pPr>
            <a:r>
              <a:rPr dirty="0" sz="2800" spc="-5">
                <a:latin typeface="Times New Roman"/>
                <a:cs typeface="Times New Roman"/>
              </a:rPr>
              <a:t>Screw thread </a:t>
            </a:r>
            <a:r>
              <a:rPr dirty="0" sz="2800" spc="-10">
                <a:latin typeface="Times New Roman"/>
                <a:cs typeface="Times New Roman"/>
              </a:rPr>
              <a:t>micrometer</a:t>
            </a:r>
            <a:endParaRPr sz="28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85850" y="0"/>
            <a:ext cx="8058150" cy="3724275"/>
            <a:chOff x="1085850" y="0"/>
            <a:chExt cx="8058150" cy="3724275"/>
          </a:xfrm>
        </p:grpSpPr>
        <p:sp>
          <p:nvSpPr>
            <p:cNvPr id="3" name="object 3"/>
            <p:cNvSpPr/>
            <p:nvPr/>
          </p:nvSpPr>
          <p:spPr>
            <a:xfrm>
              <a:off x="1085850" y="457200"/>
              <a:ext cx="4552950" cy="223837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667250" y="0"/>
              <a:ext cx="4476750" cy="3724275"/>
            </a:xfrm>
            <a:prstGeom prst="rect">
              <a:avLst/>
            </a:prstGeom>
            <a:blipFill>
              <a:blip r:embed="rId3" cstate="print"/>
              <a:stretch>
                <a:fillRect/>
              </a:stretch>
            </a:blipFill>
          </p:spPr>
          <p:txBody>
            <a:bodyPr wrap="square" lIns="0" tIns="0" rIns="0" bIns="0" rtlCol="0"/>
            <a:lstStyle/>
            <a:p/>
          </p:txBody>
        </p:sp>
      </p:grpSp>
      <p:sp>
        <p:nvSpPr>
          <p:cNvPr id="5" name="object 5"/>
          <p:cNvSpPr/>
          <p:nvPr/>
        </p:nvSpPr>
        <p:spPr>
          <a:xfrm>
            <a:off x="1295400" y="3810000"/>
            <a:ext cx="7391400" cy="0"/>
          </a:xfrm>
          <a:custGeom>
            <a:avLst/>
            <a:gdLst/>
            <a:ahLst/>
            <a:cxnLst/>
            <a:rect l="l" t="t" r="r" b="b"/>
            <a:pathLst>
              <a:path w="7391400" h="0">
                <a:moveTo>
                  <a:pt x="0" y="0"/>
                </a:moveTo>
                <a:lnTo>
                  <a:pt x="7391400" y="0"/>
                </a:lnTo>
              </a:path>
            </a:pathLst>
          </a:custGeom>
          <a:ln w="9525">
            <a:solidFill>
              <a:srgbClr val="4A7EBB"/>
            </a:solidFill>
          </a:ln>
        </p:spPr>
        <p:txBody>
          <a:bodyPr wrap="square" lIns="0" tIns="0" rIns="0" bIns="0" rtlCol="0"/>
          <a:lstStyle/>
          <a:p/>
        </p:txBody>
      </p:sp>
      <p:sp>
        <p:nvSpPr>
          <p:cNvPr id="6" name="object 6"/>
          <p:cNvSpPr txBox="1"/>
          <p:nvPr/>
        </p:nvSpPr>
        <p:spPr>
          <a:xfrm>
            <a:off x="2669539" y="254000"/>
            <a:ext cx="1847214" cy="299720"/>
          </a:xfrm>
          <a:prstGeom prst="rect">
            <a:avLst/>
          </a:prstGeom>
        </p:spPr>
        <p:txBody>
          <a:bodyPr wrap="square" lIns="0" tIns="12700" rIns="0" bIns="0" rtlCol="0" vert="horz">
            <a:spAutoFit/>
          </a:bodyPr>
          <a:lstStyle/>
          <a:p>
            <a:pPr marL="12700">
              <a:lnSpc>
                <a:spcPct val="100000"/>
              </a:lnSpc>
              <a:spcBef>
                <a:spcPts val="100"/>
              </a:spcBef>
            </a:pPr>
            <a:r>
              <a:rPr dirty="0" sz="1800" spc="-5" b="1">
                <a:solidFill>
                  <a:srgbClr val="FF0000"/>
                </a:solidFill>
                <a:latin typeface="Times New Roman"/>
                <a:cs typeface="Times New Roman"/>
              </a:rPr>
              <a:t>Inside</a:t>
            </a:r>
            <a:r>
              <a:rPr dirty="0" sz="1800" spc="-35" b="1">
                <a:solidFill>
                  <a:srgbClr val="FF0000"/>
                </a:solidFill>
                <a:latin typeface="Times New Roman"/>
                <a:cs typeface="Times New Roman"/>
              </a:rPr>
              <a:t> </a:t>
            </a:r>
            <a:r>
              <a:rPr dirty="0" sz="1800" spc="-5" b="1">
                <a:solidFill>
                  <a:srgbClr val="FF0000"/>
                </a:solidFill>
                <a:latin typeface="Times New Roman"/>
                <a:cs typeface="Times New Roman"/>
              </a:rPr>
              <a:t>Micrometer</a:t>
            </a:r>
            <a:endParaRPr sz="1800">
              <a:latin typeface="Times New Roman"/>
              <a:cs typeface="Times New Roman"/>
            </a:endParaRPr>
          </a:p>
        </p:txBody>
      </p:sp>
      <p:sp>
        <p:nvSpPr>
          <p:cNvPr id="7" name="object 7"/>
          <p:cNvSpPr txBox="1"/>
          <p:nvPr/>
        </p:nvSpPr>
        <p:spPr>
          <a:xfrm>
            <a:off x="1226159" y="3835475"/>
            <a:ext cx="1847214" cy="299720"/>
          </a:xfrm>
          <a:prstGeom prst="rect">
            <a:avLst/>
          </a:prstGeom>
        </p:spPr>
        <p:txBody>
          <a:bodyPr wrap="square" lIns="0" tIns="12700" rIns="0" bIns="0" rtlCol="0" vert="horz">
            <a:spAutoFit/>
          </a:bodyPr>
          <a:lstStyle/>
          <a:p>
            <a:pPr marL="12700">
              <a:lnSpc>
                <a:spcPct val="100000"/>
              </a:lnSpc>
              <a:spcBef>
                <a:spcPts val="100"/>
              </a:spcBef>
            </a:pPr>
            <a:r>
              <a:rPr dirty="0" sz="1800" spc="-5" b="1">
                <a:solidFill>
                  <a:srgbClr val="FF0000"/>
                </a:solidFill>
                <a:latin typeface="Times New Roman"/>
                <a:cs typeface="Times New Roman"/>
              </a:rPr>
              <a:t>Depth</a:t>
            </a:r>
            <a:r>
              <a:rPr dirty="0" sz="1800" spc="-35" b="1">
                <a:solidFill>
                  <a:srgbClr val="FF0000"/>
                </a:solidFill>
                <a:latin typeface="Times New Roman"/>
                <a:cs typeface="Times New Roman"/>
              </a:rPr>
              <a:t> </a:t>
            </a:r>
            <a:r>
              <a:rPr dirty="0" sz="1800" spc="-5" b="1">
                <a:solidFill>
                  <a:srgbClr val="FF0000"/>
                </a:solidFill>
                <a:latin typeface="Times New Roman"/>
                <a:cs typeface="Times New Roman"/>
              </a:rPr>
              <a:t>Micrometer</a:t>
            </a:r>
            <a:endParaRPr sz="1800">
              <a:latin typeface="Times New Roman"/>
              <a:cs typeface="Times New Roman"/>
            </a:endParaRPr>
          </a:p>
        </p:txBody>
      </p:sp>
      <p:sp>
        <p:nvSpPr>
          <p:cNvPr id="8" name="object 8"/>
          <p:cNvSpPr/>
          <p:nvPr/>
        </p:nvSpPr>
        <p:spPr>
          <a:xfrm>
            <a:off x="1190625" y="4191000"/>
            <a:ext cx="7115173" cy="2362200"/>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335" y="478345"/>
            <a:ext cx="5052060" cy="696595"/>
          </a:xfrm>
          <a:prstGeom prst="rect"/>
        </p:spPr>
        <p:txBody>
          <a:bodyPr wrap="square" lIns="0" tIns="13335" rIns="0" bIns="0" rtlCol="0" vert="horz">
            <a:spAutoFit/>
          </a:bodyPr>
          <a:lstStyle/>
          <a:p>
            <a:pPr marL="12700">
              <a:lnSpc>
                <a:spcPct val="100000"/>
              </a:lnSpc>
              <a:spcBef>
                <a:spcPts val="105"/>
              </a:spcBef>
            </a:pPr>
            <a:r>
              <a:rPr dirty="0" sz="4400" b="1">
                <a:solidFill>
                  <a:srgbClr val="000000"/>
                </a:solidFill>
                <a:latin typeface="Times New Roman"/>
                <a:cs typeface="Times New Roman"/>
              </a:rPr>
              <a:t>Linear</a:t>
            </a:r>
            <a:r>
              <a:rPr dirty="0" sz="4400" spc="-145" b="1">
                <a:solidFill>
                  <a:srgbClr val="000000"/>
                </a:solidFill>
                <a:latin typeface="Times New Roman"/>
                <a:cs typeface="Times New Roman"/>
              </a:rPr>
              <a:t> </a:t>
            </a:r>
            <a:r>
              <a:rPr dirty="0" sz="4400" spc="-10" b="1">
                <a:solidFill>
                  <a:srgbClr val="000000"/>
                </a:solidFill>
                <a:latin typeface="Times New Roman"/>
                <a:cs typeface="Times New Roman"/>
              </a:rPr>
              <a:t>Measurement</a:t>
            </a:r>
            <a:endParaRPr sz="4400">
              <a:latin typeface="Times New Roman"/>
              <a:cs typeface="Times New Roman"/>
            </a:endParaRPr>
          </a:p>
        </p:txBody>
      </p:sp>
      <p:sp>
        <p:nvSpPr>
          <p:cNvPr id="3" name="object 3"/>
          <p:cNvSpPr txBox="1"/>
          <p:nvPr/>
        </p:nvSpPr>
        <p:spPr>
          <a:xfrm>
            <a:off x="1145537" y="1570736"/>
            <a:ext cx="7765415" cy="4220845"/>
          </a:xfrm>
          <a:prstGeom prst="rect">
            <a:avLst/>
          </a:prstGeom>
        </p:spPr>
        <p:txBody>
          <a:bodyPr wrap="square" lIns="0" tIns="67945" rIns="0" bIns="0" rtlCol="0" vert="horz">
            <a:spAutoFit/>
          </a:bodyPr>
          <a:lstStyle/>
          <a:p>
            <a:pPr marL="354965" marR="551180" indent="-342900">
              <a:lnSpc>
                <a:spcPts val="3460"/>
              </a:lnSpc>
              <a:spcBef>
                <a:spcPts val="535"/>
              </a:spcBef>
              <a:buFont typeface="Arial"/>
              <a:buChar char="•"/>
              <a:tabLst>
                <a:tab pos="354965" algn="l"/>
                <a:tab pos="355600" algn="l"/>
              </a:tabLst>
            </a:pPr>
            <a:r>
              <a:rPr dirty="0" sz="3200">
                <a:latin typeface="Times New Roman"/>
                <a:cs typeface="Times New Roman"/>
              </a:rPr>
              <a:t>Measurement of perpendicular distance  Between two points or surfaces.</a:t>
            </a:r>
            <a:r>
              <a:rPr dirty="0" sz="3200" spc="-85">
                <a:latin typeface="Times New Roman"/>
                <a:cs typeface="Times New Roman"/>
              </a:rPr>
              <a:t> </a:t>
            </a:r>
            <a:r>
              <a:rPr dirty="0" sz="3200">
                <a:latin typeface="Times New Roman"/>
                <a:cs typeface="Times New Roman"/>
              </a:rPr>
              <a:t>Designed  either for </a:t>
            </a:r>
            <a:r>
              <a:rPr dirty="0" sz="3200">
                <a:solidFill>
                  <a:srgbClr val="7030A0"/>
                </a:solidFill>
                <a:latin typeface="Times New Roman"/>
                <a:cs typeface="Times New Roman"/>
              </a:rPr>
              <a:t>line measurements </a:t>
            </a:r>
            <a:r>
              <a:rPr dirty="0" sz="3200">
                <a:latin typeface="Times New Roman"/>
                <a:cs typeface="Times New Roman"/>
              </a:rPr>
              <a:t>or </a:t>
            </a:r>
            <a:r>
              <a:rPr dirty="0" sz="3200" spc="5">
                <a:solidFill>
                  <a:srgbClr val="7030A0"/>
                </a:solidFill>
                <a:latin typeface="Times New Roman"/>
                <a:cs typeface="Times New Roman"/>
              </a:rPr>
              <a:t>end  </a:t>
            </a:r>
            <a:r>
              <a:rPr dirty="0" sz="3200">
                <a:solidFill>
                  <a:srgbClr val="7030A0"/>
                </a:solidFill>
                <a:latin typeface="Times New Roman"/>
                <a:cs typeface="Times New Roman"/>
              </a:rPr>
              <a:t>measurements</a:t>
            </a:r>
            <a:endParaRPr sz="3200">
              <a:latin typeface="Times New Roman"/>
              <a:cs typeface="Times New Roman"/>
            </a:endParaRPr>
          </a:p>
          <a:p>
            <a:pPr marL="355600" marR="407670" indent="-342900">
              <a:lnSpc>
                <a:spcPts val="3460"/>
              </a:lnSpc>
              <a:spcBef>
                <a:spcPts val="750"/>
              </a:spcBef>
              <a:buFont typeface="Arial"/>
              <a:buChar char="•"/>
              <a:tabLst>
                <a:tab pos="354965" algn="l"/>
                <a:tab pos="355600" algn="l"/>
              </a:tabLst>
            </a:pPr>
            <a:r>
              <a:rPr dirty="0" sz="3200">
                <a:latin typeface="Times New Roman"/>
                <a:cs typeface="Times New Roman"/>
              </a:rPr>
              <a:t>Applies </a:t>
            </a:r>
            <a:r>
              <a:rPr dirty="0" sz="3200" spc="-5">
                <a:latin typeface="Times New Roman"/>
                <a:cs typeface="Times New Roman"/>
              </a:rPr>
              <a:t>to </a:t>
            </a:r>
            <a:r>
              <a:rPr dirty="0" sz="3200">
                <a:latin typeface="Times New Roman"/>
                <a:cs typeface="Times New Roman"/>
              </a:rPr>
              <a:t>measurement of length,</a:t>
            </a:r>
            <a:r>
              <a:rPr dirty="0" sz="3200" spc="-100">
                <a:latin typeface="Times New Roman"/>
                <a:cs typeface="Times New Roman"/>
              </a:rPr>
              <a:t> </a:t>
            </a:r>
            <a:r>
              <a:rPr dirty="0" sz="3200">
                <a:latin typeface="Times New Roman"/>
                <a:cs typeface="Times New Roman"/>
              </a:rPr>
              <a:t>heights,  diameters, thicknesses, radius</a:t>
            </a:r>
            <a:r>
              <a:rPr dirty="0" sz="3200" spc="-85">
                <a:latin typeface="Times New Roman"/>
                <a:cs typeface="Times New Roman"/>
              </a:rPr>
              <a:t> </a:t>
            </a:r>
            <a:r>
              <a:rPr dirty="0" sz="3200">
                <a:latin typeface="Times New Roman"/>
                <a:cs typeface="Times New Roman"/>
              </a:rPr>
              <a:t>etc.</a:t>
            </a:r>
            <a:endParaRPr sz="3200">
              <a:latin typeface="Times New Roman"/>
              <a:cs typeface="Times New Roman"/>
            </a:endParaRPr>
          </a:p>
          <a:p>
            <a:pPr algn="just" marL="355600" marR="5080" indent="-342900">
              <a:lnSpc>
                <a:spcPts val="3460"/>
              </a:lnSpc>
              <a:spcBef>
                <a:spcPts val="760"/>
              </a:spcBef>
              <a:buFont typeface="Arial"/>
              <a:buChar char="•"/>
              <a:tabLst>
                <a:tab pos="355600" algn="l"/>
              </a:tabLst>
            </a:pPr>
            <a:r>
              <a:rPr dirty="0" sz="3200">
                <a:latin typeface="Times New Roman"/>
                <a:cs typeface="Times New Roman"/>
              </a:rPr>
              <a:t>Line measuring instruments consists of</a:t>
            </a:r>
            <a:r>
              <a:rPr dirty="0" sz="3200" spc="-120">
                <a:latin typeface="Times New Roman"/>
                <a:cs typeface="Times New Roman"/>
              </a:rPr>
              <a:t> </a:t>
            </a:r>
            <a:r>
              <a:rPr dirty="0" sz="3200" spc="-5">
                <a:solidFill>
                  <a:srgbClr val="7030A0"/>
                </a:solidFill>
                <a:latin typeface="Times New Roman"/>
                <a:cs typeface="Times New Roman"/>
              </a:rPr>
              <a:t>series </a:t>
            </a:r>
            <a:r>
              <a:rPr dirty="0" sz="3200" spc="-5">
                <a:latin typeface="Times New Roman"/>
                <a:cs typeface="Times New Roman"/>
              </a:rPr>
              <a:t> </a:t>
            </a:r>
            <a:r>
              <a:rPr dirty="0" sz="3200">
                <a:latin typeface="Times New Roman"/>
                <a:cs typeface="Times New Roman"/>
              </a:rPr>
              <a:t>of </a:t>
            </a:r>
            <a:r>
              <a:rPr dirty="0" sz="3200" spc="-20">
                <a:latin typeface="Times New Roman"/>
                <a:cs typeface="Times New Roman"/>
              </a:rPr>
              <a:t>accurately, </a:t>
            </a:r>
            <a:r>
              <a:rPr dirty="0" sz="3200" spc="5">
                <a:latin typeface="Times New Roman"/>
                <a:cs typeface="Times New Roman"/>
              </a:rPr>
              <a:t>spaced </a:t>
            </a:r>
            <a:r>
              <a:rPr dirty="0" sz="3200">
                <a:latin typeface="Times New Roman"/>
                <a:cs typeface="Times New Roman"/>
              </a:rPr>
              <a:t>painted or marked lines  on</a:t>
            </a:r>
            <a:r>
              <a:rPr dirty="0" sz="3200" spc="-20">
                <a:latin typeface="Times New Roman"/>
                <a:cs typeface="Times New Roman"/>
              </a:rPr>
              <a:t> </a:t>
            </a:r>
            <a:r>
              <a:rPr dirty="0" sz="3200">
                <a:latin typeface="Times New Roman"/>
                <a:cs typeface="Times New Roman"/>
              </a:rPr>
              <a:t>them</a:t>
            </a:r>
            <a:endParaRPr sz="32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06395" y="65531"/>
            <a:ext cx="5554980" cy="1219200"/>
            <a:chOff x="2406395" y="65531"/>
            <a:chExt cx="5554980" cy="1219200"/>
          </a:xfrm>
        </p:grpSpPr>
        <p:sp>
          <p:nvSpPr>
            <p:cNvPr id="3" name="object 3"/>
            <p:cNvSpPr/>
            <p:nvPr/>
          </p:nvSpPr>
          <p:spPr>
            <a:xfrm>
              <a:off x="2406395" y="65531"/>
              <a:ext cx="2487168" cy="121919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303775" y="65531"/>
              <a:ext cx="3657600" cy="1219199"/>
            </a:xfrm>
            <a:prstGeom prst="rect">
              <a:avLst/>
            </a:prstGeom>
            <a:blipFill>
              <a:blip r:embed="rId3" cstate="print"/>
              <a:stretch>
                <a:fillRect/>
              </a:stretch>
            </a:blipFill>
          </p:spPr>
          <p:txBody>
            <a:bodyPr wrap="square" lIns="0" tIns="0" rIns="0" bIns="0" rtlCol="0"/>
            <a:lstStyle/>
            <a:p/>
          </p:txBody>
        </p:sp>
      </p:grpSp>
      <p:sp>
        <p:nvSpPr>
          <p:cNvPr id="5" name="object 5"/>
          <p:cNvSpPr txBox="1">
            <a:spLocks noGrp="1"/>
          </p:cNvSpPr>
          <p:nvPr>
            <p:ph type="title"/>
          </p:nvPr>
        </p:nvSpPr>
        <p:spPr>
          <a:xfrm>
            <a:off x="2757932" y="212852"/>
            <a:ext cx="4851400" cy="680720"/>
          </a:xfrm>
          <a:prstGeom prst="rect"/>
        </p:spPr>
        <p:txBody>
          <a:bodyPr wrap="square" lIns="0" tIns="12065" rIns="0" bIns="0" rtlCol="0" vert="horz">
            <a:spAutoFit/>
          </a:bodyPr>
          <a:lstStyle/>
          <a:p>
            <a:pPr marL="12700">
              <a:lnSpc>
                <a:spcPct val="100000"/>
              </a:lnSpc>
              <a:spcBef>
                <a:spcPts val="95"/>
              </a:spcBef>
            </a:pPr>
            <a:r>
              <a:rPr dirty="0" spc="-60" b="1">
                <a:latin typeface="Times New Roman"/>
                <a:cs typeface="Times New Roman"/>
              </a:rPr>
              <a:t>Vernier</a:t>
            </a:r>
            <a:r>
              <a:rPr dirty="0" spc="-95" b="1">
                <a:latin typeface="Times New Roman"/>
                <a:cs typeface="Times New Roman"/>
              </a:rPr>
              <a:t> </a:t>
            </a:r>
            <a:r>
              <a:rPr dirty="0" spc="-15" b="1">
                <a:latin typeface="Times New Roman"/>
                <a:cs typeface="Times New Roman"/>
              </a:rPr>
              <a:t>micrometers</a:t>
            </a:r>
          </a:p>
        </p:txBody>
      </p:sp>
      <p:sp>
        <p:nvSpPr>
          <p:cNvPr id="6" name="object 6"/>
          <p:cNvSpPr txBox="1"/>
          <p:nvPr/>
        </p:nvSpPr>
        <p:spPr>
          <a:xfrm>
            <a:off x="1069339" y="860552"/>
            <a:ext cx="7995284" cy="3319779"/>
          </a:xfrm>
          <a:prstGeom prst="rect">
            <a:avLst/>
          </a:prstGeom>
        </p:spPr>
        <p:txBody>
          <a:bodyPr wrap="square" lIns="0" tIns="12065" rIns="0" bIns="0" rtlCol="0" vert="horz">
            <a:spAutoFit/>
          </a:bodyPr>
          <a:lstStyle/>
          <a:p>
            <a:pPr marL="354965" marR="267335" indent="-342900">
              <a:lnSpc>
                <a:spcPct val="100000"/>
              </a:lnSpc>
              <a:spcBef>
                <a:spcPts val="95"/>
              </a:spcBef>
              <a:buFont typeface="Arial"/>
              <a:buChar char="•"/>
              <a:tabLst>
                <a:tab pos="354965" algn="l"/>
                <a:tab pos="355600" algn="l"/>
              </a:tabLst>
            </a:pPr>
            <a:r>
              <a:rPr dirty="0" sz="2500" spc="-5">
                <a:latin typeface="Times New Roman"/>
                <a:cs typeface="Times New Roman"/>
              </a:rPr>
              <a:t>In order to increase </a:t>
            </a:r>
            <a:r>
              <a:rPr dirty="0" sz="2500" spc="-25">
                <a:latin typeface="Times New Roman"/>
                <a:cs typeface="Times New Roman"/>
              </a:rPr>
              <a:t>accuracy, </a:t>
            </a:r>
            <a:r>
              <a:rPr dirty="0" sz="2500" spc="-5">
                <a:latin typeface="Times New Roman"/>
                <a:cs typeface="Times New Roman"/>
              </a:rPr>
              <a:t>the vernier principle also be  applied to outside</a:t>
            </a:r>
            <a:r>
              <a:rPr dirty="0" sz="2500" spc="45">
                <a:latin typeface="Times New Roman"/>
                <a:cs typeface="Times New Roman"/>
              </a:rPr>
              <a:t> </a:t>
            </a:r>
            <a:r>
              <a:rPr dirty="0" sz="2500" spc="-5">
                <a:latin typeface="Times New Roman"/>
                <a:cs typeface="Times New Roman"/>
              </a:rPr>
              <a:t>micrometer</a:t>
            </a:r>
            <a:endParaRPr sz="2500">
              <a:latin typeface="Times New Roman"/>
              <a:cs typeface="Times New Roman"/>
            </a:endParaRPr>
          </a:p>
          <a:p>
            <a:pPr algn="just" marL="85725" marR="5080" indent="2540">
              <a:lnSpc>
                <a:spcPct val="100000"/>
              </a:lnSpc>
              <a:spcBef>
                <a:spcPts val="1820"/>
              </a:spcBef>
            </a:pPr>
            <a:r>
              <a:rPr dirty="0" sz="2000" spc="-5">
                <a:solidFill>
                  <a:srgbClr val="FF0000"/>
                </a:solidFill>
                <a:latin typeface="Times New Roman"/>
                <a:cs typeface="Times New Roman"/>
              </a:rPr>
              <a:t>Main scale </a:t>
            </a:r>
            <a:r>
              <a:rPr dirty="0" sz="2000" spc="-5">
                <a:latin typeface="Times New Roman"/>
                <a:cs typeface="Times New Roman"/>
              </a:rPr>
              <a:t>is </a:t>
            </a:r>
            <a:r>
              <a:rPr dirty="0" sz="2000" spc="-5">
                <a:solidFill>
                  <a:srgbClr val="0070C0"/>
                </a:solidFill>
                <a:latin typeface="Times New Roman"/>
                <a:cs typeface="Times New Roman"/>
              </a:rPr>
              <a:t>graduated on </a:t>
            </a:r>
            <a:r>
              <a:rPr dirty="0" sz="2000" spc="-10">
                <a:solidFill>
                  <a:srgbClr val="0070C0"/>
                </a:solidFill>
                <a:latin typeface="Times New Roman"/>
                <a:cs typeface="Times New Roman"/>
              </a:rPr>
              <a:t>the </a:t>
            </a:r>
            <a:r>
              <a:rPr dirty="0" sz="2000" spc="-5">
                <a:solidFill>
                  <a:srgbClr val="0070C0"/>
                </a:solidFill>
                <a:latin typeface="Times New Roman"/>
                <a:cs typeface="Times New Roman"/>
              </a:rPr>
              <a:t>barrel </a:t>
            </a:r>
            <a:r>
              <a:rPr dirty="0" sz="2000" spc="-5">
                <a:latin typeface="Times New Roman"/>
                <a:cs typeface="Times New Roman"/>
              </a:rPr>
              <a:t>with </a:t>
            </a:r>
            <a:r>
              <a:rPr dirty="0" sz="2000" spc="-5">
                <a:solidFill>
                  <a:srgbClr val="7030A0"/>
                </a:solidFill>
                <a:latin typeface="Times New Roman"/>
                <a:cs typeface="Times New Roman"/>
              </a:rPr>
              <a:t>two sets of division marks</a:t>
            </a:r>
            <a:r>
              <a:rPr dirty="0" sz="2000" spc="-5">
                <a:latin typeface="Times New Roman"/>
                <a:cs typeface="Times New Roman"/>
              </a:rPr>
              <a:t>. The set  </a:t>
            </a:r>
            <a:r>
              <a:rPr dirty="0" sz="2000" spc="-5">
                <a:solidFill>
                  <a:srgbClr val="7030A0"/>
                </a:solidFill>
                <a:latin typeface="Times New Roman"/>
                <a:cs typeface="Times New Roman"/>
              </a:rPr>
              <a:t>below the reference line reads in mm </a:t>
            </a:r>
            <a:r>
              <a:rPr dirty="0" sz="2000">
                <a:latin typeface="Times New Roman"/>
                <a:cs typeface="Times New Roman"/>
              </a:rPr>
              <a:t>and </a:t>
            </a:r>
            <a:r>
              <a:rPr dirty="0" sz="2000" spc="-5">
                <a:latin typeface="Times New Roman"/>
                <a:cs typeface="Times New Roman"/>
              </a:rPr>
              <a:t>set </a:t>
            </a:r>
            <a:r>
              <a:rPr dirty="0" sz="2000">
                <a:solidFill>
                  <a:srgbClr val="0070C0"/>
                </a:solidFill>
                <a:latin typeface="Times New Roman"/>
                <a:cs typeface="Times New Roman"/>
              </a:rPr>
              <a:t>above </a:t>
            </a:r>
            <a:r>
              <a:rPr dirty="0" sz="2000" spc="-5">
                <a:solidFill>
                  <a:srgbClr val="0070C0"/>
                </a:solidFill>
                <a:latin typeface="Times New Roman"/>
                <a:cs typeface="Times New Roman"/>
              </a:rPr>
              <a:t>the line reads </a:t>
            </a:r>
            <a:r>
              <a:rPr dirty="0" sz="2000" spc="-10">
                <a:solidFill>
                  <a:srgbClr val="0070C0"/>
                </a:solidFill>
                <a:latin typeface="Times New Roman"/>
                <a:cs typeface="Times New Roman"/>
              </a:rPr>
              <a:t>in </a:t>
            </a:r>
            <a:r>
              <a:rPr dirty="0" sz="2000" spc="-5">
                <a:solidFill>
                  <a:srgbClr val="0070C0"/>
                </a:solidFill>
                <a:latin typeface="Times New Roman"/>
                <a:cs typeface="Times New Roman"/>
              </a:rPr>
              <a:t>1/2 mm  </a:t>
            </a:r>
            <a:r>
              <a:rPr dirty="0" sz="2000">
                <a:solidFill>
                  <a:srgbClr val="0070C0"/>
                </a:solidFill>
                <a:latin typeface="Times New Roman"/>
                <a:cs typeface="Times New Roman"/>
              </a:rPr>
              <a:t>(0.5</a:t>
            </a:r>
            <a:r>
              <a:rPr dirty="0" sz="2000" spc="-35">
                <a:solidFill>
                  <a:srgbClr val="0070C0"/>
                </a:solidFill>
                <a:latin typeface="Times New Roman"/>
                <a:cs typeface="Times New Roman"/>
              </a:rPr>
              <a:t> </a:t>
            </a:r>
            <a:r>
              <a:rPr dirty="0" sz="2000" spc="-15">
                <a:solidFill>
                  <a:srgbClr val="0070C0"/>
                </a:solidFill>
                <a:latin typeface="Times New Roman"/>
                <a:cs typeface="Times New Roman"/>
              </a:rPr>
              <a:t>mm)</a:t>
            </a:r>
            <a:r>
              <a:rPr dirty="0" sz="2000" spc="-15">
                <a:latin typeface="Times New Roman"/>
                <a:cs typeface="Times New Roman"/>
              </a:rPr>
              <a:t>.</a:t>
            </a:r>
            <a:endParaRPr sz="2000">
              <a:latin typeface="Times New Roman"/>
              <a:cs typeface="Times New Roman"/>
            </a:endParaRPr>
          </a:p>
          <a:p>
            <a:pPr marL="88900">
              <a:lnSpc>
                <a:spcPct val="100000"/>
              </a:lnSpc>
              <a:spcBef>
                <a:spcPts val="1320"/>
              </a:spcBef>
            </a:pPr>
            <a:r>
              <a:rPr dirty="0" sz="2000" spc="-5">
                <a:solidFill>
                  <a:srgbClr val="FF0000"/>
                </a:solidFill>
                <a:latin typeface="Times New Roman"/>
                <a:cs typeface="Times New Roman"/>
              </a:rPr>
              <a:t>Thimble scale </a:t>
            </a:r>
            <a:r>
              <a:rPr dirty="0" sz="2000" spc="-5">
                <a:latin typeface="Times New Roman"/>
                <a:cs typeface="Times New Roman"/>
              </a:rPr>
              <a:t>is </a:t>
            </a:r>
            <a:r>
              <a:rPr dirty="0" sz="2000">
                <a:latin typeface="Times New Roman"/>
                <a:cs typeface="Times New Roman"/>
              </a:rPr>
              <a:t>graduated on </a:t>
            </a:r>
            <a:r>
              <a:rPr dirty="0" sz="2000" spc="-5">
                <a:solidFill>
                  <a:srgbClr val="0070C0"/>
                </a:solidFill>
                <a:latin typeface="Times New Roman"/>
                <a:cs typeface="Times New Roman"/>
              </a:rPr>
              <a:t>thimble </a:t>
            </a:r>
            <a:r>
              <a:rPr dirty="0" sz="2000">
                <a:solidFill>
                  <a:srgbClr val="0070C0"/>
                </a:solidFill>
                <a:latin typeface="Times New Roman"/>
                <a:cs typeface="Times New Roman"/>
              </a:rPr>
              <a:t>with 50 equal</a:t>
            </a:r>
            <a:r>
              <a:rPr dirty="0" sz="2000" spc="-130">
                <a:solidFill>
                  <a:srgbClr val="0070C0"/>
                </a:solidFill>
                <a:latin typeface="Times New Roman"/>
                <a:cs typeface="Times New Roman"/>
              </a:rPr>
              <a:t> </a:t>
            </a:r>
            <a:r>
              <a:rPr dirty="0" sz="2000">
                <a:solidFill>
                  <a:srgbClr val="0070C0"/>
                </a:solidFill>
                <a:latin typeface="Times New Roman"/>
                <a:cs typeface="Times New Roman"/>
              </a:rPr>
              <a:t>divisions</a:t>
            </a:r>
            <a:r>
              <a:rPr dirty="0" sz="2000">
                <a:latin typeface="Times New Roman"/>
                <a:cs typeface="Times New Roman"/>
              </a:rPr>
              <a:t>.</a:t>
            </a:r>
            <a:endParaRPr sz="2000">
              <a:latin typeface="Times New Roman"/>
              <a:cs typeface="Times New Roman"/>
            </a:endParaRPr>
          </a:p>
          <a:p>
            <a:pPr lvl="1" marL="655955" marR="6350" indent="-174625">
              <a:lnSpc>
                <a:spcPct val="100000"/>
              </a:lnSpc>
              <a:buFont typeface="Arial"/>
              <a:buChar char="•"/>
              <a:tabLst>
                <a:tab pos="657860" algn="l"/>
              </a:tabLst>
            </a:pPr>
            <a:r>
              <a:rPr dirty="0" sz="2000" spc="-5">
                <a:solidFill>
                  <a:srgbClr val="7030A0"/>
                </a:solidFill>
                <a:latin typeface="Times New Roman"/>
                <a:cs typeface="Times New Roman"/>
              </a:rPr>
              <a:t>Each </a:t>
            </a:r>
            <a:r>
              <a:rPr dirty="0" sz="2000" spc="-10">
                <a:solidFill>
                  <a:srgbClr val="7030A0"/>
                </a:solidFill>
                <a:latin typeface="Times New Roman"/>
                <a:cs typeface="Times New Roman"/>
              </a:rPr>
              <a:t>small division </a:t>
            </a:r>
            <a:r>
              <a:rPr dirty="0" sz="2000" spc="-5">
                <a:solidFill>
                  <a:srgbClr val="7030A0"/>
                </a:solidFill>
                <a:latin typeface="Times New Roman"/>
                <a:cs typeface="Times New Roman"/>
              </a:rPr>
              <a:t>of thimble represents 1/50 </a:t>
            </a:r>
            <a:r>
              <a:rPr dirty="0" sz="2000">
                <a:solidFill>
                  <a:srgbClr val="7030A0"/>
                </a:solidFill>
                <a:latin typeface="Times New Roman"/>
                <a:cs typeface="Times New Roman"/>
              </a:rPr>
              <a:t>of </a:t>
            </a:r>
            <a:r>
              <a:rPr dirty="0" sz="2000" spc="-5">
                <a:solidFill>
                  <a:srgbClr val="7030A0"/>
                </a:solidFill>
                <a:latin typeface="Times New Roman"/>
                <a:cs typeface="Times New Roman"/>
              </a:rPr>
              <a:t>minimum division </a:t>
            </a:r>
            <a:r>
              <a:rPr dirty="0" sz="2000" spc="-10">
                <a:solidFill>
                  <a:srgbClr val="7030A0"/>
                </a:solidFill>
                <a:latin typeface="Times New Roman"/>
                <a:cs typeface="Times New Roman"/>
              </a:rPr>
              <a:t>of  main</a:t>
            </a:r>
            <a:r>
              <a:rPr dirty="0" sz="2000" spc="5">
                <a:solidFill>
                  <a:srgbClr val="7030A0"/>
                </a:solidFill>
                <a:latin typeface="Times New Roman"/>
                <a:cs typeface="Times New Roman"/>
              </a:rPr>
              <a:t> </a:t>
            </a:r>
            <a:r>
              <a:rPr dirty="0" sz="2000" spc="-5">
                <a:solidFill>
                  <a:srgbClr val="7030A0"/>
                </a:solidFill>
                <a:latin typeface="Times New Roman"/>
                <a:cs typeface="Times New Roman"/>
              </a:rPr>
              <a:t>scale</a:t>
            </a:r>
            <a:r>
              <a:rPr dirty="0" sz="2000" spc="-5">
                <a:latin typeface="Times New Roman"/>
                <a:cs typeface="Times New Roman"/>
              </a:rPr>
              <a:t>.</a:t>
            </a:r>
            <a:endParaRPr sz="2000">
              <a:latin typeface="Times New Roman"/>
              <a:cs typeface="Times New Roman"/>
            </a:endParaRPr>
          </a:p>
          <a:p>
            <a:pPr lvl="1" marL="719455" indent="-238125">
              <a:lnSpc>
                <a:spcPct val="100000"/>
              </a:lnSpc>
              <a:buFont typeface="Arial"/>
              <a:buChar char="•"/>
              <a:tabLst>
                <a:tab pos="719455" algn="l"/>
                <a:tab pos="720090" algn="l"/>
              </a:tabLst>
            </a:pPr>
            <a:r>
              <a:rPr dirty="0" sz="2000" spc="-5">
                <a:latin typeface="Times New Roman"/>
                <a:cs typeface="Times New Roman"/>
              </a:rPr>
              <a:t>Main</a:t>
            </a:r>
            <a:r>
              <a:rPr dirty="0" sz="2000" spc="335">
                <a:latin typeface="Times New Roman"/>
                <a:cs typeface="Times New Roman"/>
              </a:rPr>
              <a:t> </a:t>
            </a:r>
            <a:r>
              <a:rPr dirty="0" sz="2000" spc="-5">
                <a:latin typeface="Times New Roman"/>
                <a:cs typeface="Times New Roman"/>
              </a:rPr>
              <a:t>scale</a:t>
            </a:r>
            <a:r>
              <a:rPr dirty="0" sz="2000" spc="335">
                <a:latin typeface="Times New Roman"/>
                <a:cs typeface="Times New Roman"/>
              </a:rPr>
              <a:t> </a:t>
            </a:r>
            <a:r>
              <a:rPr dirty="0" sz="2000" spc="-5">
                <a:latin typeface="Times New Roman"/>
                <a:cs typeface="Times New Roman"/>
              </a:rPr>
              <a:t>minimum</a:t>
            </a:r>
            <a:r>
              <a:rPr dirty="0" sz="2000" spc="315">
                <a:latin typeface="Times New Roman"/>
                <a:cs typeface="Times New Roman"/>
              </a:rPr>
              <a:t> </a:t>
            </a:r>
            <a:r>
              <a:rPr dirty="0" sz="2000" spc="-5">
                <a:latin typeface="Times New Roman"/>
                <a:cs typeface="Times New Roman"/>
              </a:rPr>
              <a:t>division</a:t>
            </a:r>
            <a:r>
              <a:rPr dirty="0" sz="2000" spc="335">
                <a:latin typeface="Times New Roman"/>
                <a:cs typeface="Times New Roman"/>
              </a:rPr>
              <a:t> </a:t>
            </a:r>
            <a:r>
              <a:rPr dirty="0" sz="2000" spc="-5">
                <a:latin typeface="Times New Roman"/>
                <a:cs typeface="Times New Roman"/>
              </a:rPr>
              <a:t>value</a:t>
            </a:r>
            <a:r>
              <a:rPr dirty="0" sz="2000" spc="335">
                <a:latin typeface="Times New Roman"/>
                <a:cs typeface="Times New Roman"/>
              </a:rPr>
              <a:t> </a:t>
            </a:r>
            <a:r>
              <a:rPr dirty="0" sz="2000" spc="-10">
                <a:latin typeface="Times New Roman"/>
                <a:cs typeface="Times New Roman"/>
              </a:rPr>
              <a:t>is</a:t>
            </a:r>
            <a:r>
              <a:rPr dirty="0" sz="2000" spc="340">
                <a:latin typeface="Times New Roman"/>
                <a:cs typeface="Times New Roman"/>
              </a:rPr>
              <a:t> </a:t>
            </a:r>
            <a:r>
              <a:rPr dirty="0" sz="2000">
                <a:latin typeface="Times New Roman"/>
                <a:cs typeface="Times New Roman"/>
              </a:rPr>
              <a:t>½</a:t>
            </a:r>
            <a:r>
              <a:rPr dirty="0" sz="2000" spc="325">
                <a:latin typeface="Times New Roman"/>
                <a:cs typeface="Times New Roman"/>
              </a:rPr>
              <a:t> </a:t>
            </a:r>
            <a:r>
              <a:rPr dirty="0" sz="2000" spc="-5">
                <a:latin typeface="Times New Roman"/>
                <a:cs typeface="Times New Roman"/>
              </a:rPr>
              <a:t>mm</a:t>
            </a:r>
            <a:r>
              <a:rPr dirty="0" sz="2000" spc="315">
                <a:latin typeface="Times New Roman"/>
                <a:cs typeface="Times New Roman"/>
              </a:rPr>
              <a:t> </a:t>
            </a:r>
            <a:r>
              <a:rPr dirty="0" sz="2000" spc="-5">
                <a:latin typeface="Times New Roman"/>
                <a:cs typeface="Times New Roman"/>
              </a:rPr>
              <a:t>(0.5mm).</a:t>
            </a:r>
            <a:r>
              <a:rPr dirty="0" sz="2000" spc="335">
                <a:latin typeface="Times New Roman"/>
                <a:cs typeface="Times New Roman"/>
              </a:rPr>
              <a:t> </a:t>
            </a:r>
            <a:r>
              <a:rPr dirty="0" sz="2000">
                <a:latin typeface="Times New Roman"/>
                <a:cs typeface="Times New Roman"/>
              </a:rPr>
              <a:t>Hence</a:t>
            </a:r>
            <a:r>
              <a:rPr dirty="0" sz="2000" spc="335">
                <a:latin typeface="Times New Roman"/>
                <a:cs typeface="Times New Roman"/>
              </a:rPr>
              <a:t> </a:t>
            </a:r>
            <a:r>
              <a:rPr dirty="0" sz="2000" spc="-15">
                <a:latin typeface="Times New Roman"/>
                <a:cs typeface="Times New Roman"/>
              </a:rPr>
              <a:t>each</a:t>
            </a:r>
            <a:endParaRPr sz="2000">
              <a:latin typeface="Times New Roman"/>
              <a:cs typeface="Times New Roman"/>
            </a:endParaRPr>
          </a:p>
        </p:txBody>
      </p:sp>
      <p:sp>
        <p:nvSpPr>
          <p:cNvPr id="7" name="object 7"/>
          <p:cNvSpPr txBox="1"/>
          <p:nvPr/>
        </p:nvSpPr>
        <p:spPr>
          <a:xfrm>
            <a:off x="1776474" y="4154015"/>
            <a:ext cx="3058795" cy="330835"/>
          </a:xfrm>
          <a:prstGeom prst="rect">
            <a:avLst/>
          </a:prstGeom>
        </p:spPr>
        <p:txBody>
          <a:bodyPr wrap="square" lIns="0" tIns="12700" rIns="0" bIns="0" rtlCol="0" vert="horz">
            <a:spAutoFit/>
          </a:bodyPr>
          <a:lstStyle/>
          <a:p>
            <a:pPr marL="12700">
              <a:lnSpc>
                <a:spcPct val="100000"/>
              </a:lnSpc>
              <a:spcBef>
                <a:spcPts val="100"/>
              </a:spcBef>
            </a:pPr>
            <a:r>
              <a:rPr dirty="0" sz="2000">
                <a:solidFill>
                  <a:srgbClr val="7030A0"/>
                </a:solidFill>
                <a:latin typeface="Times New Roman"/>
                <a:cs typeface="Times New Roman"/>
              </a:rPr>
              <a:t>division of </a:t>
            </a:r>
            <a:r>
              <a:rPr dirty="0" sz="2000" spc="-5">
                <a:solidFill>
                  <a:srgbClr val="7030A0"/>
                </a:solidFill>
                <a:latin typeface="Times New Roman"/>
                <a:cs typeface="Times New Roman"/>
              </a:rPr>
              <a:t>thimble </a:t>
            </a:r>
            <a:r>
              <a:rPr dirty="0" sz="2000" spc="-5">
                <a:latin typeface="Times New Roman"/>
                <a:cs typeface="Times New Roman"/>
              </a:rPr>
              <a:t>is </a:t>
            </a:r>
            <a:r>
              <a:rPr dirty="0" sz="2000">
                <a:latin typeface="Times New Roman"/>
                <a:cs typeface="Times New Roman"/>
              </a:rPr>
              <a:t>equal</a:t>
            </a:r>
            <a:r>
              <a:rPr dirty="0" sz="2000" spc="-130">
                <a:latin typeface="Times New Roman"/>
                <a:cs typeface="Times New Roman"/>
              </a:rPr>
              <a:t> </a:t>
            </a:r>
            <a:r>
              <a:rPr dirty="0" sz="2000" spc="-5">
                <a:latin typeface="Times New Roman"/>
                <a:cs typeface="Times New Roman"/>
              </a:rPr>
              <a:t>to</a:t>
            </a:r>
            <a:endParaRPr sz="2000">
              <a:latin typeface="Times New Roman"/>
              <a:cs typeface="Times New Roman"/>
            </a:endParaRPr>
          </a:p>
        </p:txBody>
      </p:sp>
      <p:sp>
        <p:nvSpPr>
          <p:cNvPr id="8" name="object 8"/>
          <p:cNvSpPr/>
          <p:nvPr/>
        </p:nvSpPr>
        <p:spPr>
          <a:xfrm>
            <a:off x="1143000" y="4724405"/>
            <a:ext cx="5399900" cy="2064537"/>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5107940" y="4137152"/>
            <a:ext cx="406400" cy="691515"/>
          </a:xfrm>
          <a:prstGeom prst="rect">
            <a:avLst/>
          </a:prstGeom>
        </p:spPr>
        <p:txBody>
          <a:bodyPr wrap="square" lIns="0" tIns="12700" rIns="0" bIns="0" rtlCol="0" vert="horz">
            <a:spAutoFit/>
          </a:bodyPr>
          <a:lstStyle/>
          <a:p>
            <a:pPr marL="12700">
              <a:lnSpc>
                <a:spcPts val="2620"/>
              </a:lnSpc>
              <a:spcBef>
                <a:spcPts val="100"/>
              </a:spcBef>
            </a:pPr>
            <a:r>
              <a:rPr dirty="0" u="heavy" sz="2400">
                <a:uFill>
                  <a:solidFill>
                    <a:srgbClr val="000000"/>
                  </a:solidFill>
                </a:uFill>
                <a:latin typeface="Times New Roman"/>
                <a:cs typeface="Times New Roman"/>
              </a:rPr>
              <a:t>0.5</a:t>
            </a:r>
            <a:endParaRPr sz="2400">
              <a:latin typeface="Times New Roman"/>
              <a:cs typeface="Times New Roman"/>
            </a:endParaRPr>
          </a:p>
          <a:p>
            <a:pPr marL="53975">
              <a:lnSpc>
                <a:spcPts val="2620"/>
              </a:lnSpc>
            </a:pPr>
            <a:r>
              <a:rPr dirty="0" sz="2400">
                <a:latin typeface="Times New Roman"/>
                <a:cs typeface="Times New Roman"/>
              </a:rPr>
              <a:t>50</a:t>
            </a:r>
            <a:endParaRPr sz="2400">
              <a:latin typeface="Times New Roman"/>
              <a:cs typeface="Times New Roman"/>
            </a:endParaRPr>
          </a:p>
        </p:txBody>
      </p:sp>
      <p:sp>
        <p:nvSpPr>
          <p:cNvPr id="10" name="object 10"/>
          <p:cNvSpPr txBox="1"/>
          <p:nvPr/>
        </p:nvSpPr>
        <p:spPr>
          <a:xfrm>
            <a:off x="5727242" y="4285081"/>
            <a:ext cx="1353820" cy="391160"/>
          </a:xfrm>
          <a:prstGeom prst="rect">
            <a:avLst/>
          </a:prstGeom>
        </p:spPr>
        <p:txBody>
          <a:bodyPr wrap="square" lIns="0" tIns="12700" rIns="0" bIns="0" rtlCol="0" vert="horz">
            <a:spAutoFit/>
          </a:bodyPr>
          <a:lstStyle/>
          <a:p>
            <a:pPr marL="12700">
              <a:lnSpc>
                <a:spcPct val="100000"/>
              </a:lnSpc>
              <a:spcBef>
                <a:spcPts val="100"/>
              </a:spcBef>
            </a:pPr>
            <a:r>
              <a:rPr dirty="0" sz="2400">
                <a:latin typeface="Times New Roman"/>
                <a:cs typeface="Times New Roman"/>
              </a:rPr>
              <a:t>= 0.01</a:t>
            </a:r>
            <a:r>
              <a:rPr dirty="0" sz="2400" spc="-105">
                <a:latin typeface="Times New Roman"/>
                <a:cs typeface="Times New Roman"/>
              </a:rPr>
              <a:t> </a:t>
            </a:r>
            <a:r>
              <a:rPr dirty="0" sz="2400" spc="-10">
                <a:latin typeface="Times New Roman"/>
                <a:cs typeface="Times New Roman"/>
              </a:rPr>
              <a:t>mm</a:t>
            </a:r>
            <a:endParaRPr sz="2400">
              <a:latin typeface="Times New Roman"/>
              <a:cs typeface="Times New Roman"/>
            </a:endParaRPr>
          </a:p>
        </p:txBody>
      </p:sp>
      <p:sp>
        <p:nvSpPr>
          <p:cNvPr id="11" name="object 11"/>
          <p:cNvSpPr/>
          <p:nvPr/>
        </p:nvSpPr>
        <p:spPr>
          <a:xfrm>
            <a:off x="5705475" y="6324600"/>
            <a:ext cx="2676512" cy="504825"/>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489" y="5410200"/>
            <a:ext cx="7772400" cy="1447800"/>
          </a:xfrm>
          <a:prstGeom prst="rect">
            <a:avLst/>
          </a:prstGeom>
          <a:blipFill>
            <a:blip r:embed="rId2" cstate="print"/>
            <a:stretch>
              <a:fillRect/>
            </a:stretch>
          </a:blipFill>
        </p:spPr>
        <p:txBody>
          <a:bodyPr wrap="square" lIns="0" tIns="0" rIns="0" bIns="0" rtlCol="0"/>
          <a:lstStyle/>
          <a:p/>
        </p:txBody>
      </p:sp>
      <p:grpSp>
        <p:nvGrpSpPr>
          <p:cNvPr id="3" name="object 3"/>
          <p:cNvGrpSpPr/>
          <p:nvPr/>
        </p:nvGrpSpPr>
        <p:grpSpPr>
          <a:xfrm>
            <a:off x="2406395" y="65531"/>
            <a:ext cx="5554980" cy="1219200"/>
            <a:chOff x="2406395" y="65531"/>
            <a:chExt cx="5554980" cy="1219200"/>
          </a:xfrm>
        </p:grpSpPr>
        <p:sp>
          <p:nvSpPr>
            <p:cNvPr id="4" name="object 4"/>
            <p:cNvSpPr/>
            <p:nvPr/>
          </p:nvSpPr>
          <p:spPr>
            <a:xfrm>
              <a:off x="2406395" y="65531"/>
              <a:ext cx="2487168" cy="121919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303775" y="65531"/>
              <a:ext cx="3657600" cy="1219199"/>
            </a:xfrm>
            <a:prstGeom prst="rect">
              <a:avLst/>
            </a:prstGeom>
            <a:blipFill>
              <a:blip r:embed="rId4" cstate="print"/>
              <a:stretch>
                <a:fillRect/>
              </a:stretch>
            </a:blipFill>
          </p:spPr>
          <p:txBody>
            <a:bodyPr wrap="square" lIns="0" tIns="0" rIns="0" bIns="0" rtlCol="0"/>
            <a:lstStyle/>
            <a:p/>
          </p:txBody>
        </p:sp>
      </p:grpSp>
      <p:sp>
        <p:nvSpPr>
          <p:cNvPr id="6" name="object 6"/>
          <p:cNvSpPr txBox="1">
            <a:spLocks noGrp="1"/>
          </p:cNvSpPr>
          <p:nvPr>
            <p:ph type="title"/>
          </p:nvPr>
        </p:nvSpPr>
        <p:spPr>
          <a:xfrm>
            <a:off x="2757932" y="212852"/>
            <a:ext cx="4851400" cy="680720"/>
          </a:xfrm>
          <a:prstGeom prst="rect"/>
        </p:spPr>
        <p:txBody>
          <a:bodyPr wrap="square" lIns="0" tIns="12065" rIns="0" bIns="0" rtlCol="0" vert="horz">
            <a:spAutoFit/>
          </a:bodyPr>
          <a:lstStyle/>
          <a:p>
            <a:pPr marL="12700">
              <a:lnSpc>
                <a:spcPct val="100000"/>
              </a:lnSpc>
              <a:spcBef>
                <a:spcPts val="95"/>
              </a:spcBef>
            </a:pPr>
            <a:r>
              <a:rPr dirty="0" spc="-60" b="1">
                <a:latin typeface="Times New Roman"/>
                <a:cs typeface="Times New Roman"/>
              </a:rPr>
              <a:t>Vernier</a:t>
            </a:r>
            <a:r>
              <a:rPr dirty="0" spc="-95" b="1">
                <a:latin typeface="Times New Roman"/>
                <a:cs typeface="Times New Roman"/>
              </a:rPr>
              <a:t> </a:t>
            </a:r>
            <a:r>
              <a:rPr dirty="0" spc="-15" b="1">
                <a:latin typeface="Times New Roman"/>
                <a:cs typeface="Times New Roman"/>
              </a:rPr>
              <a:t>micrometers</a:t>
            </a:r>
          </a:p>
        </p:txBody>
      </p:sp>
      <p:sp>
        <p:nvSpPr>
          <p:cNvPr id="7" name="object 7"/>
          <p:cNvSpPr txBox="1"/>
          <p:nvPr/>
        </p:nvSpPr>
        <p:spPr>
          <a:xfrm>
            <a:off x="1069339" y="860552"/>
            <a:ext cx="7767955" cy="2844800"/>
          </a:xfrm>
          <a:prstGeom prst="rect">
            <a:avLst/>
          </a:prstGeom>
        </p:spPr>
        <p:txBody>
          <a:bodyPr wrap="square" lIns="0" tIns="12065" rIns="0" bIns="0" rtlCol="0" vert="horz">
            <a:spAutoFit/>
          </a:bodyPr>
          <a:lstStyle/>
          <a:p>
            <a:pPr algn="just" marL="355600" marR="5080" indent="-343535">
              <a:lnSpc>
                <a:spcPct val="100000"/>
              </a:lnSpc>
              <a:spcBef>
                <a:spcPts val="95"/>
              </a:spcBef>
              <a:buFont typeface="Arial"/>
              <a:buChar char="•"/>
              <a:tabLst>
                <a:tab pos="355600" algn="l"/>
              </a:tabLst>
            </a:pPr>
            <a:r>
              <a:rPr dirty="0" sz="2500" spc="-50">
                <a:solidFill>
                  <a:srgbClr val="FF0000"/>
                </a:solidFill>
                <a:latin typeface="Times New Roman"/>
                <a:cs typeface="Times New Roman"/>
              </a:rPr>
              <a:t>Vemier </a:t>
            </a:r>
            <a:r>
              <a:rPr dirty="0" sz="2500">
                <a:solidFill>
                  <a:srgbClr val="FF0000"/>
                </a:solidFill>
                <a:latin typeface="Times New Roman"/>
                <a:cs typeface="Times New Roman"/>
              </a:rPr>
              <a:t>scale </a:t>
            </a:r>
            <a:r>
              <a:rPr dirty="0" sz="2500" spc="-5">
                <a:latin typeface="Times New Roman"/>
                <a:cs typeface="Times New Roman"/>
              </a:rPr>
              <a:t>is marked on </a:t>
            </a:r>
            <a:r>
              <a:rPr dirty="0" sz="2500">
                <a:latin typeface="Times New Roman"/>
                <a:cs typeface="Times New Roman"/>
              </a:rPr>
              <a:t>barrel. </a:t>
            </a:r>
            <a:r>
              <a:rPr dirty="0" sz="2500" spc="-5">
                <a:latin typeface="Times New Roman"/>
                <a:cs typeface="Times New Roman"/>
              </a:rPr>
              <a:t>There </a:t>
            </a:r>
            <a:r>
              <a:rPr dirty="0" sz="2500">
                <a:latin typeface="Times New Roman"/>
                <a:cs typeface="Times New Roman"/>
              </a:rPr>
              <a:t>are “</a:t>
            </a:r>
            <a:r>
              <a:rPr dirty="0" sz="2500">
                <a:solidFill>
                  <a:srgbClr val="0070C0"/>
                </a:solidFill>
                <a:latin typeface="Times New Roman"/>
                <a:cs typeface="Times New Roman"/>
              </a:rPr>
              <a:t>l0 divisions  </a:t>
            </a:r>
            <a:r>
              <a:rPr dirty="0" sz="2500" spc="-5">
                <a:solidFill>
                  <a:srgbClr val="0070C0"/>
                </a:solidFill>
                <a:latin typeface="Times New Roman"/>
                <a:cs typeface="Times New Roman"/>
              </a:rPr>
              <a:t>on </a:t>
            </a:r>
            <a:r>
              <a:rPr dirty="0" sz="2500">
                <a:solidFill>
                  <a:srgbClr val="0070C0"/>
                </a:solidFill>
                <a:latin typeface="Times New Roman"/>
                <a:cs typeface="Times New Roman"/>
              </a:rPr>
              <a:t>barrel </a:t>
            </a:r>
            <a:r>
              <a:rPr dirty="0" sz="2500" spc="-5">
                <a:solidFill>
                  <a:srgbClr val="0070C0"/>
                </a:solidFill>
                <a:latin typeface="Times New Roman"/>
                <a:cs typeface="Times New Roman"/>
              </a:rPr>
              <a:t>and </a:t>
            </a:r>
            <a:r>
              <a:rPr dirty="0" sz="2500">
                <a:solidFill>
                  <a:srgbClr val="0070C0"/>
                </a:solidFill>
                <a:latin typeface="Times New Roman"/>
                <a:cs typeface="Times New Roman"/>
              </a:rPr>
              <a:t>this </a:t>
            </a:r>
            <a:r>
              <a:rPr dirty="0" sz="2500" spc="-5">
                <a:solidFill>
                  <a:srgbClr val="0070C0"/>
                </a:solidFill>
                <a:latin typeface="Times New Roman"/>
                <a:cs typeface="Times New Roman"/>
              </a:rPr>
              <a:t>is equivalent to 9 </a:t>
            </a:r>
            <a:r>
              <a:rPr dirty="0" sz="2500">
                <a:solidFill>
                  <a:srgbClr val="0070C0"/>
                </a:solidFill>
                <a:latin typeface="Times New Roman"/>
                <a:cs typeface="Times New Roman"/>
              </a:rPr>
              <a:t>divisions </a:t>
            </a:r>
            <a:r>
              <a:rPr dirty="0" sz="2500" spc="-5">
                <a:solidFill>
                  <a:srgbClr val="0070C0"/>
                </a:solidFill>
                <a:latin typeface="Times New Roman"/>
                <a:cs typeface="Times New Roman"/>
              </a:rPr>
              <a:t>on </a:t>
            </a:r>
            <a:r>
              <a:rPr dirty="0" sz="2500" spc="5">
                <a:solidFill>
                  <a:srgbClr val="0070C0"/>
                </a:solidFill>
                <a:latin typeface="Times New Roman"/>
                <a:cs typeface="Times New Roman"/>
              </a:rPr>
              <a:t>the  </a:t>
            </a:r>
            <a:r>
              <a:rPr dirty="0" sz="2500" spc="-5">
                <a:solidFill>
                  <a:srgbClr val="0070C0"/>
                </a:solidFill>
                <a:latin typeface="Times New Roman"/>
                <a:cs typeface="Times New Roman"/>
              </a:rPr>
              <a:t>thimble</a:t>
            </a:r>
            <a:r>
              <a:rPr dirty="0" sz="2500" spc="-5">
                <a:latin typeface="Times New Roman"/>
                <a:cs typeface="Times New Roman"/>
              </a:rPr>
              <a:t>.”</a:t>
            </a:r>
            <a:endParaRPr sz="2500">
              <a:latin typeface="Times New Roman"/>
              <a:cs typeface="Times New Roman"/>
            </a:endParaRPr>
          </a:p>
          <a:p>
            <a:pPr algn="just" marL="354965" marR="5080" indent="-342900">
              <a:lnSpc>
                <a:spcPct val="100000"/>
              </a:lnSpc>
              <a:spcBef>
                <a:spcPts val="600"/>
              </a:spcBef>
              <a:buFont typeface="Arial"/>
              <a:buChar char="•"/>
              <a:tabLst>
                <a:tab pos="355600" algn="l"/>
              </a:tabLst>
            </a:pPr>
            <a:r>
              <a:rPr dirty="0" sz="2500" spc="-5">
                <a:latin typeface="Times New Roman"/>
                <a:cs typeface="Times New Roman"/>
              </a:rPr>
              <a:t>Hence </a:t>
            </a:r>
            <a:r>
              <a:rPr dirty="0" sz="2500">
                <a:solidFill>
                  <a:srgbClr val="00B050"/>
                </a:solidFill>
                <a:latin typeface="Times New Roman"/>
                <a:cs typeface="Times New Roman"/>
              </a:rPr>
              <a:t>division </a:t>
            </a:r>
            <a:r>
              <a:rPr dirty="0" sz="2500" spc="-5">
                <a:solidFill>
                  <a:srgbClr val="00B050"/>
                </a:solidFill>
                <a:latin typeface="Times New Roman"/>
                <a:cs typeface="Times New Roman"/>
              </a:rPr>
              <a:t>on </a:t>
            </a:r>
            <a:r>
              <a:rPr dirty="0" sz="2500">
                <a:solidFill>
                  <a:srgbClr val="00B050"/>
                </a:solidFill>
                <a:latin typeface="Times New Roman"/>
                <a:cs typeface="Times New Roman"/>
              </a:rPr>
              <a:t>vernier scale </a:t>
            </a:r>
            <a:r>
              <a:rPr dirty="0" sz="2500" spc="-5">
                <a:solidFill>
                  <a:srgbClr val="00B050"/>
                </a:solidFill>
                <a:latin typeface="Times New Roman"/>
                <a:cs typeface="Times New Roman"/>
              </a:rPr>
              <a:t>is equal to </a:t>
            </a:r>
            <a:r>
              <a:rPr dirty="0" sz="2500">
                <a:solidFill>
                  <a:srgbClr val="00B050"/>
                </a:solidFill>
                <a:latin typeface="Times New Roman"/>
                <a:cs typeface="Times New Roman"/>
              </a:rPr>
              <a:t>9/10 </a:t>
            </a:r>
            <a:r>
              <a:rPr dirty="0" sz="2500" spc="-5">
                <a:solidFill>
                  <a:srgbClr val="00B050"/>
                </a:solidFill>
                <a:latin typeface="Times New Roman"/>
                <a:cs typeface="Times New Roman"/>
              </a:rPr>
              <a:t>that </a:t>
            </a:r>
            <a:r>
              <a:rPr dirty="0" sz="2500" spc="5">
                <a:solidFill>
                  <a:srgbClr val="00B050"/>
                </a:solidFill>
                <a:latin typeface="Times New Roman"/>
                <a:cs typeface="Times New Roman"/>
              </a:rPr>
              <a:t>of  </a:t>
            </a:r>
            <a:r>
              <a:rPr dirty="0" sz="2500" spc="-10">
                <a:solidFill>
                  <a:srgbClr val="00B050"/>
                </a:solidFill>
                <a:latin typeface="Times New Roman"/>
                <a:cs typeface="Times New Roman"/>
              </a:rPr>
              <a:t>thimble</a:t>
            </a:r>
            <a:r>
              <a:rPr dirty="0" sz="2500" spc="-10">
                <a:latin typeface="Times New Roman"/>
                <a:cs typeface="Times New Roman"/>
              </a:rPr>
              <a:t>.</a:t>
            </a:r>
            <a:endParaRPr sz="2500">
              <a:latin typeface="Times New Roman"/>
              <a:cs typeface="Times New Roman"/>
            </a:endParaRPr>
          </a:p>
          <a:p>
            <a:pPr algn="just" marL="354965" marR="8890" indent="-342900">
              <a:lnSpc>
                <a:spcPct val="100000"/>
              </a:lnSpc>
              <a:spcBef>
                <a:spcPts val="600"/>
              </a:spcBef>
              <a:buFont typeface="Arial"/>
              <a:buChar char="•"/>
              <a:tabLst>
                <a:tab pos="355600" algn="l"/>
              </a:tabLst>
            </a:pPr>
            <a:r>
              <a:rPr dirty="0" sz="2500" spc="-5">
                <a:latin typeface="Times New Roman"/>
                <a:cs typeface="Times New Roman"/>
              </a:rPr>
              <a:t>But one </a:t>
            </a:r>
            <a:r>
              <a:rPr dirty="0" sz="2500">
                <a:latin typeface="Times New Roman"/>
                <a:cs typeface="Times New Roman"/>
              </a:rPr>
              <a:t>division </a:t>
            </a:r>
            <a:r>
              <a:rPr dirty="0" sz="2500" spc="-5">
                <a:latin typeface="Times New Roman"/>
                <a:cs typeface="Times New Roman"/>
              </a:rPr>
              <a:t>on </a:t>
            </a:r>
            <a:r>
              <a:rPr dirty="0" sz="2500">
                <a:latin typeface="Times New Roman"/>
                <a:cs typeface="Times New Roman"/>
              </a:rPr>
              <a:t>thimble </a:t>
            </a:r>
            <a:r>
              <a:rPr dirty="0" sz="2500" spc="5">
                <a:latin typeface="Times New Roman"/>
                <a:cs typeface="Times New Roman"/>
              </a:rPr>
              <a:t>is </a:t>
            </a:r>
            <a:r>
              <a:rPr dirty="0" sz="2500">
                <a:latin typeface="Times New Roman"/>
                <a:cs typeface="Times New Roman"/>
              </a:rPr>
              <a:t>equal </a:t>
            </a:r>
            <a:r>
              <a:rPr dirty="0" sz="2500" spc="5">
                <a:latin typeface="Times New Roman"/>
                <a:cs typeface="Times New Roman"/>
              </a:rPr>
              <a:t>to </a:t>
            </a:r>
            <a:r>
              <a:rPr dirty="0" sz="2500" spc="-5">
                <a:latin typeface="Times New Roman"/>
                <a:cs typeface="Times New Roman"/>
              </a:rPr>
              <a:t>0.01 </a:t>
            </a:r>
            <a:r>
              <a:rPr dirty="0" sz="2500" spc="-10">
                <a:latin typeface="Times New Roman"/>
                <a:cs typeface="Times New Roman"/>
              </a:rPr>
              <a:t>mm.  Therefore, </a:t>
            </a:r>
            <a:r>
              <a:rPr dirty="0" sz="2500" spc="-5">
                <a:latin typeface="Times New Roman"/>
                <a:cs typeface="Times New Roman"/>
              </a:rPr>
              <a:t>one </a:t>
            </a:r>
            <a:r>
              <a:rPr dirty="0" sz="2500" spc="-5">
                <a:solidFill>
                  <a:srgbClr val="7030A0"/>
                </a:solidFill>
                <a:latin typeface="Times New Roman"/>
                <a:cs typeface="Times New Roman"/>
              </a:rPr>
              <a:t>division on vernier scale </a:t>
            </a:r>
            <a:r>
              <a:rPr dirty="0" sz="2500" spc="-5">
                <a:latin typeface="Times New Roman"/>
                <a:cs typeface="Times New Roman"/>
              </a:rPr>
              <a:t>is equal</a:t>
            </a:r>
            <a:r>
              <a:rPr dirty="0" sz="2500" spc="240">
                <a:latin typeface="Times New Roman"/>
                <a:cs typeface="Times New Roman"/>
              </a:rPr>
              <a:t> </a:t>
            </a:r>
            <a:r>
              <a:rPr dirty="0" sz="2500" spc="-5">
                <a:latin typeface="Times New Roman"/>
                <a:cs typeface="Times New Roman"/>
              </a:rPr>
              <a:t>,to</a:t>
            </a:r>
            <a:endParaRPr sz="2500">
              <a:latin typeface="Times New Roman"/>
              <a:cs typeface="Times New Roman"/>
            </a:endParaRPr>
          </a:p>
        </p:txBody>
      </p:sp>
      <p:sp>
        <p:nvSpPr>
          <p:cNvPr id="8" name="object 8"/>
          <p:cNvSpPr/>
          <p:nvPr/>
        </p:nvSpPr>
        <p:spPr>
          <a:xfrm>
            <a:off x="1447800" y="3962400"/>
            <a:ext cx="2286000" cy="752475"/>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5353050" y="3581400"/>
            <a:ext cx="3562350" cy="2266950"/>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5705475" y="6324600"/>
            <a:ext cx="2676512" cy="504825"/>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06395" y="65531"/>
            <a:ext cx="5554980" cy="1219200"/>
            <a:chOff x="2406395" y="65531"/>
            <a:chExt cx="5554980" cy="1219200"/>
          </a:xfrm>
        </p:grpSpPr>
        <p:sp>
          <p:nvSpPr>
            <p:cNvPr id="3" name="object 3"/>
            <p:cNvSpPr/>
            <p:nvPr/>
          </p:nvSpPr>
          <p:spPr>
            <a:xfrm>
              <a:off x="2406395" y="65531"/>
              <a:ext cx="2487168" cy="121919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303775" y="65531"/>
              <a:ext cx="3657600" cy="1219199"/>
            </a:xfrm>
            <a:prstGeom prst="rect">
              <a:avLst/>
            </a:prstGeom>
            <a:blipFill>
              <a:blip r:embed="rId3" cstate="print"/>
              <a:stretch>
                <a:fillRect/>
              </a:stretch>
            </a:blipFill>
          </p:spPr>
          <p:txBody>
            <a:bodyPr wrap="square" lIns="0" tIns="0" rIns="0" bIns="0" rtlCol="0"/>
            <a:lstStyle/>
            <a:p/>
          </p:txBody>
        </p:sp>
      </p:grpSp>
      <p:sp>
        <p:nvSpPr>
          <p:cNvPr id="5" name="object 5"/>
          <p:cNvSpPr txBox="1">
            <a:spLocks noGrp="1"/>
          </p:cNvSpPr>
          <p:nvPr>
            <p:ph type="title"/>
          </p:nvPr>
        </p:nvSpPr>
        <p:spPr>
          <a:xfrm>
            <a:off x="2757932" y="212852"/>
            <a:ext cx="4851400" cy="680720"/>
          </a:xfrm>
          <a:prstGeom prst="rect"/>
        </p:spPr>
        <p:txBody>
          <a:bodyPr wrap="square" lIns="0" tIns="12065" rIns="0" bIns="0" rtlCol="0" vert="horz">
            <a:spAutoFit/>
          </a:bodyPr>
          <a:lstStyle/>
          <a:p>
            <a:pPr marL="12700">
              <a:lnSpc>
                <a:spcPct val="100000"/>
              </a:lnSpc>
              <a:spcBef>
                <a:spcPts val="95"/>
              </a:spcBef>
            </a:pPr>
            <a:r>
              <a:rPr dirty="0" spc="-60" b="1">
                <a:latin typeface="Times New Roman"/>
                <a:cs typeface="Times New Roman"/>
              </a:rPr>
              <a:t>Vernier</a:t>
            </a:r>
            <a:r>
              <a:rPr dirty="0" spc="-95" b="1">
                <a:latin typeface="Times New Roman"/>
                <a:cs typeface="Times New Roman"/>
              </a:rPr>
              <a:t> </a:t>
            </a:r>
            <a:r>
              <a:rPr dirty="0" spc="-15" b="1">
                <a:latin typeface="Times New Roman"/>
                <a:cs typeface="Times New Roman"/>
              </a:rPr>
              <a:t>micrometers</a:t>
            </a:r>
          </a:p>
        </p:txBody>
      </p:sp>
      <p:sp>
        <p:nvSpPr>
          <p:cNvPr id="6" name="object 6"/>
          <p:cNvSpPr/>
          <p:nvPr/>
        </p:nvSpPr>
        <p:spPr>
          <a:xfrm>
            <a:off x="1066800" y="914400"/>
            <a:ext cx="8077200" cy="5943600"/>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0791" y="97535"/>
            <a:ext cx="8717280" cy="6346190"/>
            <a:chOff x="240791" y="97535"/>
            <a:chExt cx="8717280" cy="6346190"/>
          </a:xfrm>
        </p:grpSpPr>
        <p:sp>
          <p:nvSpPr>
            <p:cNvPr id="3" name="object 3"/>
            <p:cNvSpPr/>
            <p:nvPr/>
          </p:nvSpPr>
          <p:spPr>
            <a:xfrm>
              <a:off x="240791" y="97535"/>
              <a:ext cx="8717267" cy="634593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04799" y="161926"/>
              <a:ext cx="8543988" cy="616267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85749" y="142874"/>
              <a:ext cx="8572500" cy="6200775"/>
            </a:xfrm>
            <a:custGeom>
              <a:avLst/>
              <a:gdLst/>
              <a:ahLst/>
              <a:cxnLst/>
              <a:rect l="l" t="t" r="r" b="b"/>
              <a:pathLst>
                <a:path w="8572500" h="6200775">
                  <a:moveTo>
                    <a:pt x="0" y="0"/>
                  </a:moveTo>
                  <a:lnTo>
                    <a:pt x="8572500" y="0"/>
                  </a:lnTo>
                  <a:lnTo>
                    <a:pt x="8572500" y="6200775"/>
                  </a:lnTo>
                  <a:lnTo>
                    <a:pt x="0" y="6200775"/>
                  </a:lnTo>
                  <a:lnTo>
                    <a:pt x="0" y="0"/>
                  </a:lnTo>
                  <a:close/>
                </a:path>
              </a:pathLst>
            </a:custGeom>
            <a:ln w="38100">
              <a:solidFill>
                <a:srgbClr val="000000"/>
              </a:solidFill>
            </a:ln>
          </p:spPr>
          <p:txBody>
            <a:bodyPr wrap="square" lIns="0" tIns="0" rIns="0" bIns="0" rtlCol="0"/>
            <a:lstStyle/>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7711" y="141731"/>
            <a:ext cx="4607051"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619908" y="289052"/>
            <a:ext cx="3903979" cy="680720"/>
          </a:xfrm>
          <a:prstGeom prst="rect"/>
        </p:spPr>
        <p:txBody>
          <a:bodyPr wrap="square" lIns="0" tIns="12065" rIns="0" bIns="0" rtlCol="0" vert="horz">
            <a:spAutoFit/>
          </a:bodyPr>
          <a:lstStyle/>
          <a:p>
            <a:pPr marL="12700">
              <a:lnSpc>
                <a:spcPct val="100000"/>
              </a:lnSpc>
              <a:spcBef>
                <a:spcPts val="95"/>
              </a:spcBef>
            </a:pPr>
            <a:r>
              <a:rPr dirty="0" spc="-45" b="1">
                <a:latin typeface="Times New Roman"/>
                <a:cs typeface="Times New Roman"/>
              </a:rPr>
              <a:t>Telescopic</a:t>
            </a:r>
            <a:r>
              <a:rPr dirty="0" spc="-30" b="1">
                <a:latin typeface="Times New Roman"/>
                <a:cs typeface="Times New Roman"/>
              </a:rPr>
              <a:t> </a:t>
            </a:r>
            <a:r>
              <a:rPr dirty="0" spc="-5" b="1">
                <a:latin typeface="Times New Roman"/>
                <a:cs typeface="Times New Roman"/>
              </a:rPr>
              <a:t>gauge</a:t>
            </a:r>
          </a:p>
        </p:txBody>
      </p:sp>
      <p:sp>
        <p:nvSpPr>
          <p:cNvPr id="4" name="object 4"/>
          <p:cNvSpPr txBox="1"/>
          <p:nvPr/>
        </p:nvSpPr>
        <p:spPr>
          <a:xfrm>
            <a:off x="1514347" y="1168400"/>
            <a:ext cx="7194550" cy="2073910"/>
          </a:xfrm>
          <a:prstGeom prst="rect">
            <a:avLst/>
          </a:prstGeom>
        </p:spPr>
        <p:txBody>
          <a:bodyPr wrap="square" lIns="0" tIns="85725" rIns="0" bIns="0" rtlCol="0" vert="horz">
            <a:spAutoFit/>
          </a:bodyPr>
          <a:lstStyle/>
          <a:p>
            <a:pPr marL="355600" indent="-342900">
              <a:lnSpc>
                <a:spcPct val="100000"/>
              </a:lnSpc>
              <a:spcBef>
                <a:spcPts val="675"/>
              </a:spcBef>
              <a:buFont typeface="Arial"/>
              <a:buChar char="•"/>
              <a:tabLst>
                <a:tab pos="354965" algn="l"/>
                <a:tab pos="355600" algn="l"/>
              </a:tabLst>
            </a:pPr>
            <a:r>
              <a:rPr dirty="0" sz="2400">
                <a:solidFill>
                  <a:srgbClr val="7030A0"/>
                </a:solidFill>
                <a:latin typeface="Times New Roman"/>
                <a:cs typeface="Times New Roman"/>
              </a:rPr>
              <a:t>Indirect </a:t>
            </a:r>
            <a:r>
              <a:rPr dirty="0" sz="2400" spc="-5">
                <a:solidFill>
                  <a:srgbClr val="7030A0"/>
                </a:solidFill>
                <a:latin typeface="Times New Roman"/>
                <a:cs typeface="Times New Roman"/>
              </a:rPr>
              <a:t>measuring</a:t>
            </a:r>
            <a:r>
              <a:rPr dirty="0" sz="2400" spc="-55">
                <a:solidFill>
                  <a:srgbClr val="7030A0"/>
                </a:solidFill>
                <a:latin typeface="Times New Roman"/>
                <a:cs typeface="Times New Roman"/>
              </a:rPr>
              <a:t> </a:t>
            </a:r>
            <a:r>
              <a:rPr dirty="0" sz="2400">
                <a:latin typeface="Times New Roman"/>
                <a:cs typeface="Times New Roman"/>
              </a:rPr>
              <a:t>device</a:t>
            </a:r>
            <a:endParaRPr sz="2400">
              <a:latin typeface="Times New Roman"/>
              <a:cs typeface="Times New Roman"/>
            </a:endParaRPr>
          </a:p>
          <a:p>
            <a:pPr marL="355600" marR="5080" indent="-342900">
              <a:lnSpc>
                <a:spcPct val="100000"/>
              </a:lnSpc>
              <a:spcBef>
                <a:spcPts val="575"/>
              </a:spcBef>
              <a:buFont typeface="Arial"/>
              <a:buChar char="•"/>
              <a:tabLst>
                <a:tab pos="354965" algn="l"/>
                <a:tab pos="355600" algn="l"/>
              </a:tabLst>
            </a:pPr>
            <a:r>
              <a:rPr dirty="0" sz="2400" spc="-5">
                <a:latin typeface="Times New Roman"/>
                <a:cs typeface="Times New Roman"/>
              </a:rPr>
              <a:t>Used for measuring </a:t>
            </a:r>
            <a:r>
              <a:rPr dirty="0" sz="2400">
                <a:latin typeface="Times New Roman"/>
                <a:cs typeface="Times New Roman"/>
              </a:rPr>
              <a:t>internal </a:t>
            </a:r>
            <a:r>
              <a:rPr dirty="0" sz="2400" spc="-5">
                <a:solidFill>
                  <a:srgbClr val="7030A0"/>
                </a:solidFill>
                <a:latin typeface="Times New Roman"/>
                <a:cs typeface="Times New Roman"/>
              </a:rPr>
              <a:t>diameter </a:t>
            </a:r>
            <a:r>
              <a:rPr dirty="0" sz="2400">
                <a:latin typeface="Times New Roman"/>
                <a:cs typeface="Times New Roman"/>
              </a:rPr>
              <a:t>of </a:t>
            </a:r>
            <a:r>
              <a:rPr dirty="0" sz="2400" spc="-5">
                <a:solidFill>
                  <a:srgbClr val="0070C0"/>
                </a:solidFill>
                <a:latin typeface="Times New Roman"/>
                <a:cs typeface="Times New Roman"/>
              </a:rPr>
              <a:t>holes, </a:t>
            </a:r>
            <a:r>
              <a:rPr dirty="0" sz="2400">
                <a:solidFill>
                  <a:srgbClr val="0070C0"/>
                </a:solidFill>
                <a:latin typeface="Times New Roman"/>
                <a:cs typeface="Times New Roman"/>
              </a:rPr>
              <a:t>slots and  </a:t>
            </a:r>
            <a:r>
              <a:rPr dirty="0" sz="2400" spc="-5">
                <a:solidFill>
                  <a:srgbClr val="0070C0"/>
                </a:solidFill>
                <a:latin typeface="Times New Roman"/>
                <a:cs typeface="Times New Roman"/>
              </a:rPr>
              <a:t>grooves</a:t>
            </a:r>
            <a:r>
              <a:rPr dirty="0" sz="2400" spc="-15">
                <a:solidFill>
                  <a:srgbClr val="0070C0"/>
                </a:solidFill>
                <a:latin typeface="Times New Roman"/>
                <a:cs typeface="Times New Roman"/>
              </a:rPr>
              <a:t> </a:t>
            </a:r>
            <a:r>
              <a:rPr dirty="0" sz="2400">
                <a:latin typeface="Times New Roman"/>
                <a:cs typeface="Times New Roman"/>
              </a:rPr>
              <a:t>etc</a:t>
            </a:r>
            <a:endParaRPr sz="2400">
              <a:latin typeface="Times New Roman"/>
              <a:cs typeface="Times New Roman"/>
            </a:endParaRPr>
          </a:p>
          <a:p>
            <a:pPr marL="355600" marR="568960" indent="-342900">
              <a:lnSpc>
                <a:spcPct val="100000"/>
              </a:lnSpc>
              <a:spcBef>
                <a:spcPts val="575"/>
              </a:spcBef>
              <a:buFont typeface="Arial"/>
              <a:buChar char="•"/>
              <a:tabLst>
                <a:tab pos="354965" algn="l"/>
                <a:tab pos="355600" algn="l"/>
              </a:tabLst>
            </a:pPr>
            <a:r>
              <a:rPr dirty="0" sz="2400">
                <a:solidFill>
                  <a:srgbClr val="7030A0"/>
                </a:solidFill>
                <a:latin typeface="Times New Roman"/>
                <a:cs typeface="Times New Roman"/>
              </a:rPr>
              <a:t>Consists of </a:t>
            </a:r>
            <a:r>
              <a:rPr dirty="0" sz="2400">
                <a:latin typeface="Times New Roman"/>
                <a:cs typeface="Times New Roman"/>
              </a:rPr>
              <a:t>handle, </a:t>
            </a:r>
            <a:r>
              <a:rPr dirty="0" sz="2400" spc="-5">
                <a:latin typeface="Times New Roman"/>
                <a:cs typeface="Times New Roman"/>
              </a:rPr>
              <a:t>two </a:t>
            </a:r>
            <a:r>
              <a:rPr dirty="0" sz="2400">
                <a:latin typeface="Times New Roman"/>
                <a:cs typeface="Times New Roman"/>
              </a:rPr>
              <a:t>telescopic </a:t>
            </a:r>
            <a:r>
              <a:rPr dirty="0" sz="2400" spc="-5">
                <a:latin typeface="Times New Roman"/>
                <a:cs typeface="Times New Roman"/>
              </a:rPr>
              <a:t>rods </a:t>
            </a:r>
            <a:r>
              <a:rPr dirty="0" sz="2400">
                <a:latin typeface="Times New Roman"/>
                <a:cs typeface="Times New Roman"/>
              </a:rPr>
              <a:t>and</a:t>
            </a:r>
            <a:r>
              <a:rPr dirty="0" sz="2400" spc="-130">
                <a:latin typeface="Times New Roman"/>
                <a:cs typeface="Times New Roman"/>
              </a:rPr>
              <a:t> </a:t>
            </a:r>
            <a:r>
              <a:rPr dirty="0" sz="2400">
                <a:latin typeface="Times New Roman"/>
                <a:cs typeface="Times New Roman"/>
              </a:rPr>
              <a:t>locking  </a:t>
            </a:r>
            <a:r>
              <a:rPr dirty="0" sz="2400" spc="-5">
                <a:latin typeface="Times New Roman"/>
                <a:cs typeface="Times New Roman"/>
              </a:rPr>
              <a:t>screw</a:t>
            </a:r>
            <a:endParaRPr sz="2400">
              <a:latin typeface="Times New Roman"/>
              <a:cs typeface="Times New Roman"/>
            </a:endParaRPr>
          </a:p>
        </p:txBody>
      </p:sp>
      <p:sp>
        <p:nvSpPr>
          <p:cNvPr id="5" name="object 5"/>
          <p:cNvSpPr/>
          <p:nvPr/>
        </p:nvSpPr>
        <p:spPr>
          <a:xfrm>
            <a:off x="2438400" y="3257550"/>
            <a:ext cx="6705600" cy="360045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
            <a:ext cx="9144000" cy="6072187"/>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9795" y="141731"/>
            <a:ext cx="3261359"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3291992" y="289052"/>
            <a:ext cx="2558415" cy="680720"/>
          </a:xfrm>
          <a:prstGeom prst="rect"/>
        </p:spPr>
        <p:txBody>
          <a:bodyPr wrap="square" lIns="0" tIns="12065" rIns="0" bIns="0" rtlCol="0" vert="horz">
            <a:spAutoFit/>
          </a:bodyPr>
          <a:lstStyle/>
          <a:p>
            <a:pPr marL="12700">
              <a:lnSpc>
                <a:spcPct val="100000"/>
              </a:lnSpc>
              <a:spcBef>
                <a:spcPts val="95"/>
              </a:spcBef>
            </a:pPr>
            <a:r>
              <a:rPr dirty="0" spc="-10"/>
              <a:t>Slip</a:t>
            </a:r>
            <a:r>
              <a:rPr dirty="0" spc="-40"/>
              <a:t> </a:t>
            </a:r>
            <a:r>
              <a:rPr dirty="0" spc="-5"/>
              <a:t>gauges</a:t>
            </a:r>
          </a:p>
        </p:txBody>
      </p:sp>
      <p:grpSp>
        <p:nvGrpSpPr>
          <p:cNvPr id="4" name="object 4"/>
          <p:cNvGrpSpPr/>
          <p:nvPr/>
        </p:nvGrpSpPr>
        <p:grpSpPr>
          <a:xfrm>
            <a:off x="1066800" y="1219200"/>
            <a:ext cx="7762875" cy="5638800"/>
            <a:chOff x="1066800" y="1219200"/>
            <a:chExt cx="7762875" cy="5638800"/>
          </a:xfrm>
        </p:grpSpPr>
        <p:sp>
          <p:nvSpPr>
            <p:cNvPr id="5" name="object 5"/>
            <p:cNvSpPr/>
            <p:nvPr/>
          </p:nvSpPr>
          <p:spPr>
            <a:xfrm>
              <a:off x="1066800" y="1219200"/>
              <a:ext cx="4953000" cy="281940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429000" y="3962400"/>
              <a:ext cx="5400675" cy="2895600"/>
            </a:xfrm>
            <a:prstGeom prst="rect">
              <a:avLst/>
            </a:prstGeom>
            <a:blipFill>
              <a:blip r:embed="rId4" cstate="print"/>
              <a:stretch>
                <a:fillRect/>
              </a:stretch>
            </a:blipFill>
          </p:spPr>
          <p:txBody>
            <a:bodyPr wrap="square" lIns="0" tIns="0" rIns="0" bIns="0" rtlCol="0"/>
            <a:lstStyle/>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9795" y="141731"/>
            <a:ext cx="3261359"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3291992" y="289052"/>
            <a:ext cx="2558415" cy="680720"/>
          </a:xfrm>
          <a:prstGeom prst="rect"/>
        </p:spPr>
        <p:txBody>
          <a:bodyPr wrap="square" lIns="0" tIns="12065" rIns="0" bIns="0" rtlCol="0" vert="horz">
            <a:spAutoFit/>
          </a:bodyPr>
          <a:lstStyle/>
          <a:p>
            <a:pPr marL="12700">
              <a:lnSpc>
                <a:spcPct val="100000"/>
              </a:lnSpc>
              <a:spcBef>
                <a:spcPts val="95"/>
              </a:spcBef>
            </a:pPr>
            <a:r>
              <a:rPr dirty="0" spc="-10"/>
              <a:t>Slip</a:t>
            </a:r>
            <a:r>
              <a:rPr dirty="0" spc="-40"/>
              <a:t> </a:t>
            </a:r>
            <a:r>
              <a:rPr dirty="0" spc="-5"/>
              <a:t>gauges</a:t>
            </a:r>
          </a:p>
        </p:txBody>
      </p:sp>
      <p:sp>
        <p:nvSpPr>
          <p:cNvPr id="4" name="object 4"/>
          <p:cNvSpPr txBox="1"/>
          <p:nvPr/>
        </p:nvSpPr>
        <p:spPr>
          <a:xfrm>
            <a:off x="1069339" y="1397000"/>
            <a:ext cx="7673975" cy="5365115"/>
          </a:xfrm>
          <a:prstGeom prst="rect">
            <a:avLst/>
          </a:prstGeom>
        </p:spPr>
        <p:txBody>
          <a:bodyPr wrap="square" lIns="0" tIns="85725" rIns="0" bIns="0" rtlCol="0" vert="horz">
            <a:spAutoFit/>
          </a:bodyPr>
          <a:lstStyle/>
          <a:p>
            <a:pPr marL="355600" indent="-342900">
              <a:lnSpc>
                <a:spcPct val="100000"/>
              </a:lnSpc>
              <a:spcBef>
                <a:spcPts val="675"/>
              </a:spcBef>
              <a:buFont typeface="Arial"/>
              <a:buChar char="•"/>
              <a:tabLst>
                <a:tab pos="354965" algn="l"/>
                <a:tab pos="355600" algn="l"/>
              </a:tabLst>
            </a:pPr>
            <a:r>
              <a:rPr dirty="0" sz="2400">
                <a:latin typeface="Times New Roman"/>
                <a:cs typeface="Times New Roman"/>
              </a:rPr>
              <a:t>Universally accepted end standard of length in</a:t>
            </a:r>
            <a:r>
              <a:rPr dirty="0" sz="2400" spc="-175">
                <a:latin typeface="Times New Roman"/>
                <a:cs typeface="Times New Roman"/>
              </a:rPr>
              <a:t> </a:t>
            </a:r>
            <a:r>
              <a:rPr dirty="0" sz="2400" spc="-20">
                <a:latin typeface="Times New Roman"/>
                <a:cs typeface="Times New Roman"/>
              </a:rPr>
              <a:t>industry.</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dirty="0" sz="2400" spc="-5">
                <a:latin typeface="Times New Roman"/>
                <a:cs typeface="Times New Roman"/>
              </a:rPr>
              <a:t>A rectangular </a:t>
            </a:r>
            <a:r>
              <a:rPr dirty="0" sz="2400">
                <a:latin typeface="Times New Roman"/>
                <a:cs typeface="Times New Roman"/>
              </a:rPr>
              <a:t>block </a:t>
            </a:r>
            <a:r>
              <a:rPr dirty="0" sz="2400" spc="-5">
                <a:latin typeface="Times New Roman"/>
                <a:cs typeface="Times New Roman"/>
              </a:rPr>
              <a:t>made </a:t>
            </a:r>
            <a:r>
              <a:rPr dirty="0" sz="2400">
                <a:latin typeface="Times New Roman"/>
                <a:cs typeface="Times New Roman"/>
              </a:rPr>
              <a:t>up of </a:t>
            </a:r>
            <a:r>
              <a:rPr dirty="0" sz="2400">
                <a:solidFill>
                  <a:srgbClr val="7030A0"/>
                </a:solidFill>
                <a:latin typeface="Times New Roman"/>
                <a:cs typeface="Times New Roman"/>
              </a:rPr>
              <a:t>high grade hardened</a:t>
            </a:r>
            <a:r>
              <a:rPr dirty="0" sz="2400" spc="-235">
                <a:solidFill>
                  <a:srgbClr val="7030A0"/>
                </a:solidFill>
                <a:latin typeface="Times New Roman"/>
                <a:cs typeface="Times New Roman"/>
              </a:rPr>
              <a:t> </a:t>
            </a:r>
            <a:r>
              <a:rPr dirty="0" sz="2400">
                <a:solidFill>
                  <a:srgbClr val="7030A0"/>
                </a:solidFill>
                <a:latin typeface="Times New Roman"/>
                <a:cs typeface="Times New Roman"/>
              </a:rPr>
              <a:t>steel.</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dirty="0" sz="2400">
                <a:latin typeface="Times New Roman"/>
                <a:cs typeface="Times New Roman"/>
              </a:rPr>
              <a:t>Independent of any </a:t>
            </a:r>
            <a:r>
              <a:rPr dirty="0" sz="2400" spc="-5">
                <a:latin typeface="Times New Roman"/>
                <a:cs typeface="Times New Roman"/>
              </a:rPr>
              <a:t>subsequent </a:t>
            </a:r>
            <a:r>
              <a:rPr dirty="0" sz="2400">
                <a:latin typeface="Times New Roman"/>
                <a:cs typeface="Times New Roman"/>
              </a:rPr>
              <a:t>variation in </a:t>
            </a:r>
            <a:r>
              <a:rPr dirty="0" sz="2400" spc="-5">
                <a:solidFill>
                  <a:srgbClr val="7030A0"/>
                </a:solidFill>
                <a:latin typeface="Times New Roman"/>
                <a:cs typeface="Times New Roman"/>
              </a:rPr>
              <a:t>size </a:t>
            </a:r>
            <a:r>
              <a:rPr dirty="0" sz="2400">
                <a:solidFill>
                  <a:srgbClr val="7030A0"/>
                </a:solidFill>
                <a:latin typeface="Times New Roman"/>
                <a:cs typeface="Times New Roman"/>
              </a:rPr>
              <a:t>or</a:t>
            </a:r>
            <a:r>
              <a:rPr dirty="0" sz="2400" spc="-110">
                <a:solidFill>
                  <a:srgbClr val="7030A0"/>
                </a:solidFill>
                <a:latin typeface="Times New Roman"/>
                <a:cs typeface="Times New Roman"/>
              </a:rPr>
              <a:t> </a:t>
            </a:r>
            <a:r>
              <a:rPr dirty="0" sz="2400" spc="-5">
                <a:solidFill>
                  <a:srgbClr val="7030A0"/>
                </a:solidFill>
                <a:latin typeface="Times New Roman"/>
                <a:cs typeface="Times New Roman"/>
              </a:rPr>
              <a:t>shape</a:t>
            </a:r>
            <a:endParaRPr sz="2400">
              <a:latin typeface="Times New Roman"/>
              <a:cs typeface="Times New Roman"/>
            </a:endParaRPr>
          </a:p>
          <a:p>
            <a:pPr marL="355600" marR="5080" indent="-342900">
              <a:lnSpc>
                <a:spcPct val="100000"/>
              </a:lnSpc>
              <a:spcBef>
                <a:spcPts val="575"/>
              </a:spcBef>
              <a:buFont typeface="Arial"/>
              <a:buChar char="•"/>
              <a:tabLst>
                <a:tab pos="354965" algn="l"/>
                <a:tab pos="355600" algn="l"/>
              </a:tabLst>
            </a:pPr>
            <a:r>
              <a:rPr dirty="0" sz="2400" spc="-5">
                <a:latin typeface="Times New Roman"/>
                <a:cs typeface="Times New Roman"/>
              </a:rPr>
              <a:t>Carefully </a:t>
            </a:r>
            <a:r>
              <a:rPr dirty="0" sz="2400" spc="-5">
                <a:solidFill>
                  <a:srgbClr val="7030A0"/>
                </a:solidFill>
                <a:latin typeface="Times New Roman"/>
                <a:cs typeface="Times New Roman"/>
              </a:rPr>
              <a:t>finished </a:t>
            </a:r>
            <a:r>
              <a:rPr dirty="0" sz="2400">
                <a:solidFill>
                  <a:srgbClr val="002060"/>
                </a:solidFill>
                <a:latin typeface="Times New Roman"/>
                <a:cs typeface="Times New Roman"/>
              </a:rPr>
              <a:t>by </a:t>
            </a:r>
            <a:r>
              <a:rPr dirty="0" sz="2400">
                <a:solidFill>
                  <a:srgbClr val="0070C0"/>
                </a:solidFill>
                <a:latin typeface="Times New Roman"/>
                <a:cs typeface="Times New Roman"/>
              </a:rPr>
              <a:t>high grade lapping </a:t>
            </a:r>
            <a:r>
              <a:rPr dirty="0" sz="2400">
                <a:latin typeface="Times New Roman"/>
                <a:cs typeface="Times New Roman"/>
              </a:rPr>
              <a:t>to a high degree</a:t>
            </a:r>
            <a:r>
              <a:rPr dirty="0" sz="2400" spc="-155">
                <a:latin typeface="Times New Roman"/>
                <a:cs typeface="Times New Roman"/>
              </a:rPr>
              <a:t> </a:t>
            </a:r>
            <a:r>
              <a:rPr dirty="0" sz="2400">
                <a:latin typeface="Times New Roman"/>
                <a:cs typeface="Times New Roman"/>
              </a:rPr>
              <a:t>of </a:t>
            </a:r>
            <a:r>
              <a:rPr dirty="0" sz="2400">
                <a:solidFill>
                  <a:srgbClr val="0070C0"/>
                </a:solidFill>
                <a:latin typeface="Times New Roman"/>
                <a:cs typeface="Times New Roman"/>
              </a:rPr>
              <a:t> </a:t>
            </a:r>
            <a:r>
              <a:rPr dirty="0" sz="2400" spc="-5">
                <a:solidFill>
                  <a:srgbClr val="0070C0"/>
                </a:solidFill>
                <a:latin typeface="Times New Roman"/>
                <a:cs typeface="Times New Roman"/>
              </a:rPr>
              <a:t>finish, flatness </a:t>
            </a:r>
            <a:r>
              <a:rPr dirty="0" sz="2400">
                <a:solidFill>
                  <a:srgbClr val="0070C0"/>
                </a:solidFill>
                <a:latin typeface="Times New Roman"/>
                <a:cs typeface="Times New Roman"/>
              </a:rPr>
              <a:t>and</a:t>
            </a:r>
            <a:r>
              <a:rPr dirty="0" sz="2400" spc="-35">
                <a:solidFill>
                  <a:srgbClr val="0070C0"/>
                </a:solidFill>
                <a:latin typeface="Times New Roman"/>
                <a:cs typeface="Times New Roman"/>
              </a:rPr>
              <a:t> </a:t>
            </a:r>
            <a:r>
              <a:rPr dirty="0" sz="2400">
                <a:solidFill>
                  <a:srgbClr val="0070C0"/>
                </a:solidFill>
                <a:latin typeface="Times New Roman"/>
                <a:cs typeface="Times New Roman"/>
              </a:rPr>
              <a:t>accuracy</a:t>
            </a:r>
            <a:endParaRPr sz="2400">
              <a:latin typeface="Times New Roman"/>
              <a:cs typeface="Times New Roman"/>
            </a:endParaRPr>
          </a:p>
          <a:p>
            <a:pPr lvl="1" marL="338455" marR="3697604" indent="-173990">
              <a:lnSpc>
                <a:spcPct val="100000"/>
              </a:lnSpc>
              <a:spcBef>
                <a:spcPts val="2300"/>
              </a:spcBef>
              <a:buFont typeface="Arial"/>
              <a:buChar char="•"/>
              <a:tabLst>
                <a:tab pos="339090" algn="l"/>
              </a:tabLst>
            </a:pPr>
            <a:r>
              <a:rPr dirty="0" sz="2400" spc="-5">
                <a:latin typeface="Times New Roman"/>
                <a:cs typeface="Times New Roman"/>
              </a:rPr>
              <a:t>The </a:t>
            </a:r>
            <a:r>
              <a:rPr dirty="0" sz="2400">
                <a:latin typeface="Times New Roman"/>
                <a:cs typeface="Times New Roman"/>
              </a:rPr>
              <a:t>opposite </a:t>
            </a:r>
            <a:r>
              <a:rPr dirty="0" sz="2400" spc="-5">
                <a:latin typeface="Times New Roman"/>
                <a:cs typeface="Times New Roman"/>
              </a:rPr>
              <a:t>faces </a:t>
            </a:r>
            <a:r>
              <a:rPr dirty="0" sz="2400">
                <a:latin typeface="Times New Roman"/>
                <a:cs typeface="Times New Roman"/>
              </a:rPr>
              <a:t>are of </a:t>
            </a:r>
            <a:r>
              <a:rPr dirty="0" sz="2400">
                <a:solidFill>
                  <a:srgbClr val="7030A0"/>
                </a:solidFill>
                <a:latin typeface="Times New Roman"/>
                <a:cs typeface="Times New Roman"/>
              </a:rPr>
              <a:t> </a:t>
            </a:r>
            <a:r>
              <a:rPr dirty="0" sz="2400" spc="-5">
                <a:solidFill>
                  <a:srgbClr val="7030A0"/>
                </a:solidFill>
                <a:latin typeface="Times New Roman"/>
                <a:cs typeface="Times New Roman"/>
              </a:rPr>
              <a:t>such </a:t>
            </a:r>
            <a:r>
              <a:rPr dirty="0" sz="2400">
                <a:latin typeface="Times New Roman"/>
                <a:cs typeface="Times New Roman"/>
              </a:rPr>
              <a:t>a high degree of </a:t>
            </a:r>
            <a:r>
              <a:rPr dirty="0" sz="2400" spc="-5">
                <a:latin typeface="Times New Roman"/>
                <a:cs typeface="Times New Roman"/>
              </a:rPr>
              <a:t>surface  finish so </a:t>
            </a:r>
            <a:r>
              <a:rPr dirty="0" sz="2400">
                <a:latin typeface="Times New Roman"/>
                <a:cs typeface="Times New Roman"/>
              </a:rPr>
              <a:t>that </a:t>
            </a:r>
            <a:r>
              <a:rPr dirty="0" sz="2400" spc="-5">
                <a:latin typeface="Times New Roman"/>
                <a:cs typeface="Times New Roman"/>
              </a:rPr>
              <a:t>when </a:t>
            </a:r>
            <a:r>
              <a:rPr dirty="0" sz="2400">
                <a:latin typeface="Times New Roman"/>
                <a:cs typeface="Times New Roman"/>
              </a:rPr>
              <a:t>the</a:t>
            </a:r>
            <a:r>
              <a:rPr dirty="0" sz="2400" spc="-50">
                <a:latin typeface="Times New Roman"/>
                <a:cs typeface="Times New Roman"/>
              </a:rPr>
              <a:t> </a:t>
            </a:r>
            <a:r>
              <a:rPr dirty="0" sz="2400" spc="-5">
                <a:latin typeface="Times New Roman"/>
                <a:cs typeface="Times New Roman"/>
              </a:rPr>
              <a:t>blocks  </a:t>
            </a:r>
            <a:r>
              <a:rPr dirty="0" sz="2400">
                <a:latin typeface="Times New Roman"/>
                <a:cs typeface="Times New Roman"/>
              </a:rPr>
              <a:t>are </a:t>
            </a:r>
            <a:r>
              <a:rPr dirty="0" sz="2400" spc="-5">
                <a:solidFill>
                  <a:srgbClr val="7030A0"/>
                </a:solidFill>
                <a:latin typeface="Times New Roman"/>
                <a:cs typeface="Times New Roman"/>
              </a:rPr>
              <a:t>pressed </a:t>
            </a:r>
            <a:r>
              <a:rPr dirty="0" sz="2400">
                <a:solidFill>
                  <a:srgbClr val="7030A0"/>
                </a:solidFill>
                <a:latin typeface="Times New Roman"/>
                <a:cs typeface="Times New Roman"/>
              </a:rPr>
              <a:t>together </a:t>
            </a:r>
            <a:r>
              <a:rPr dirty="0" sz="2400">
                <a:latin typeface="Times New Roman"/>
                <a:cs typeface="Times New Roman"/>
              </a:rPr>
              <a:t>with a </a:t>
            </a:r>
            <a:r>
              <a:rPr dirty="0" sz="2400">
                <a:solidFill>
                  <a:srgbClr val="7030A0"/>
                </a:solidFill>
                <a:latin typeface="Times New Roman"/>
                <a:cs typeface="Times New Roman"/>
              </a:rPr>
              <a:t> slight twist by hand</a:t>
            </a:r>
            <a:r>
              <a:rPr dirty="0" sz="2400">
                <a:latin typeface="Times New Roman"/>
                <a:cs typeface="Times New Roman"/>
              </a:rPr>
              <a:t>, they</a:t>
            </a:r>
            <a:r>
              <a:rPr dirty="0" sz="2400" spc="-125">
                <a:latin typeface="Times New Roman"/>
                <a:cs typeface="Times New Roman"/>
              </a:rPr>
              <a:t> </a:t>
            </a:r>
            <a:r>
              <a:rPr dirty="0" sz="2400">
                <a:latin typeface="Times New Roman"/>
                <a:cs typeface="Times New Roman"/>
              </a:rPr>
              <a:t>will </a:t>
            </a:r>
            <a:r>
              <a:rPr dirty="0" sz="2400">
                <a:solidFill>
                  <a:srgbClr val="0070C0"/>
                </a:solidFill>
                <a:latin typeface="Times New Roman"/>
                <a:cs typeface="Times New Roman"/>
              </a:rPr>
              <a:t> </a:t>
            </a:r>
            <a:r>
              <a:rPr dirty="0" sz="2400" spc="-5">
                <a:solidFill>
                  <a:srgbClr val="0070C0"/>
                </a:solidFill>
                <a:latin typeface="Times New Roman"/>
                <a:cs typeface="Times New Roman"/>
              </a:rPr>
              <a:t>wring </a:t>
            </a:r>
            <a:r>
              <a:rPr dirty="0" sz="2400" spc="-15">
                <a:solidFill>
                  <a:srgbClr val="0070C0"/>
                </a:solidFill>
                <a:latin typeface="Times New Roman"/>
                <a:cs typeface="Times New Roman"/>
              </a:rPr>
              <a:t>together</a:t>
            </a:r>
            <a:r>
              <a:rPr dirty="0" sz="2400" spc="-15">
                <a:latin typeface="Times New Roman"/>
                <a:cs typeface="Times New Roman"/>
              </a:rPr>
              <a:t>. </a:t>
            </a:r>
            <a:r>
              <a:rPr dirty="0" sz="2400" spc="-5">
                <a:latin typeface="Times New Roman"/>
                <a:cs typeface="Times New Roman"/>
              </a:rPr>
              <a:t>They </a:t>
            </a:r>
            <a:r>
              <a:rPr dirty="0" sz="2400">
                <a:latin typeface="Times New Roman"/>
                <a:cs typeface="Times New Roman"/>
              </a:rPr>
              <a:t>will </a:t>
            </a:r>
            <a:r>
              <a:rPr dirty="0" sz="2400">
                <a:solidFill>
                  <a:srgbClr val="0070C0"/>
                </a:solidFill>
                <a:latin typeface="Times New Roman"/>
                <a:cs typeface="Times New Roman"/>
              </a:rPr>
              <a:t> </a:t>
            </a:r>
            <a:r>
              <a:rPr dirty="0" sz="2400" spc="-5">
                <a:solidFill>
                  <a:srgbClr val="0070C0"/>
                </a:solidFill>
                <a:latin typeface="Times New Roman"/>
                <a:cs typeface="Times New Roman"/>
              </a:rPr>
              <a:t>remain firmly </a:t>
            </a:r>
            <a:r>
              <a:rPr dirty="0" sz="2400">
                <a:solidFill>
                  <a:srgbClr val="0070C0"/>
                </a:solidFill>
                <a:latin typeface="Times New Roman"/>
                <a:cs typeface="Times New Roman"/>
              </a:rPr>
              <a:t>attached </a:t>
            </a:r>
            <a:r>
              <a:rPr dirty="0" sz="2400">
                <a:latin typeface="Times New Roman"/>
                <a:cs typeface="Times New Roman"/>
              </a:rPr>
              <a:t>to  each</a:t>
            </a:r>
            <a:r>
              <a:rPr dirty="0" sz="2400" spc="-20">
                <a:latin typeface="Times New Roman"/>
                <a:cs typeface="Times New Roman"/>
              </a:rPr>
              <a:t> </a:t>
            </a:r>
            <a:r>
              <a:rPr dirty="0" sz="2400" spc="-25">
                <a:latin typeface="Times New Roman"/>
                <a:cs typeface="Times New Roman"/>
              </a:rPr>
              <a:t>other.</a:t>
            </a:r>
            <a:endParaRPr sz="2400">
              <a:latin typeface="Times New Roman"/>
              <a:cs typeface="Times New Roman"/>
            </a:endParaRPr>
          </a:p>
        </p:txBody>
      </p:sp>
      <p:grpSp>
        <p:nvGrpSpPr>
          <p:cNvPr id="5" name="object 5"/>
          <p:cNvGrpSpPr/>
          <p:nvPr/>
        </p:nvGrpSpPr>
        <p:grpSpPr>
          <a:xfrm>
            <a:off x="5181600" y="3325926"/>
            <a:ext cx="3679190" cy="3075305"/>
            <a:chOff x="5181600" y="3325926"/>
            <a:chExt cx="3679190" cy="3075305"/>
          </a:xfrm>
        </p:grpSpPr>
        <p:sp>
          <p:nvSpPr>
            <p:cNvPr id="6" name="object 6"/>
            <p:cNvSpPr/>
            <p:nvPr/>
          </p:nvSpPr>
          <p:spPr>
            <a:xfrm>
              <a:off x="6477000" y="4419600"/>
              <a:ext cx="2383726" cy="1981200"/>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5181600" y="3325926"/>
              <a:ext cx="2133600" cy="1779473"/>
            </a:xfrm>
            <a:prstGeom prst="rect">
              <a:avLst/>
            </a:prstGeom>
            <a:blipFill>
              <a:blip r:embed="rId4" cstate="print"/>
              <a:stretch>
                <a:fillRect/>
              </a:stretch>
            </a:blipFill>
          </p:spPr>
          <p:txBody>
            <a:bodyPr wrap="square" lIns="0" tIns="0" rIns="0" bIns="0" rtlCol="0"/>
            <a:lstStyle/>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9795" y="141731"/>
            <a:ext cx="3261359"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3291992" y="289052"/>
            <a:ext cx="2558415" cy="680720"/>
          </a:xfrm>
          <a:prstGeom prst="rect"/>
        </p:spPr>
        <p:txBody>
          <a:bodyPr wrap="square" lIns="0" tIns="12065" rIns="0" bIns="0" rtlCol="0" vert="horz">
            <a:spAutoFit/>
          </a:bodyPr>
          <a:lstStyle/>
          <a:p>
            <a:pPr marL="12700">
              <a:lnSpc>
                <a:spcPct val="100000"/>
              </a:lnSpc>
              <a:spcBef>
                <a:spcPts val="95"/>
              </a:spcBef>
            </a:pPr>
            <a:r>
              <a:rPr dirty="0" spc="-10"/>
              <a:t>Slip</a:t>
            </a:r>
            <a:r>
              <a:rPr dirty="0" spc="-40"/>
              <a:t> </a:t>
            </a:r>
            <a:r>
              <a:rPr dirty="0" spc="-5"/>
              <a:t>gauges</a:t>
            </a:r>
          </a:p>
        </p:txBody>
      </p:sp>
      <p:sp>
        <p:nvSpPr>
          <p:cNvPr id="4" name="object 4"/>
          <p:cNvSpPr/>
          <p:nvPr/>
        </p:nvSpPr>
        <p:spPr>
          <a:xfrm>
            <a:off x="1295400" y="1349324"/>
            <a:ext cx="7499350" cy="2155875"/>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1069339" y="3679952"/>
            <a:ext cx="7637145" cy="2951480"/>
          </a:xfrm>
          <a:prstGeom prst="rect">
            <a:avLst/>
          </a:prstGeom>
        </p:spPr>
        <p:txBody>
          <a:bodyPr wrap="square" lIns="0" tIns="12700" rIns="0" bIns="0" rtlCol="0" vert="horz">
            <a:spAutoFit/>
          </a:bodyPr>
          <a:lstStyle/>
          <a:p>
            <a:pPr marL="186055" marR="45085" indent="-173990">
              <a:lnSpc>
                <a:spcPct val="100000"/>
              </a:lnSpc>
              <a:spcBef>
                <a:spcPts val="100"/>
              </a:spcBef>
              <a:buFont typeface="Arial"/>
              <a:buChar char="•"/>
              <a:tabLst>
                <a:tab pos="186690" algn="l"/>
              </a:tabLst>
            </a:pPr>
            <a:r>
              <a:rPr dirty="0" sz="2400" spc="-15">
                <a:latin typeface="Times New Roman"/>
                <a:cs typeface="Times New Roman"/>
              </a:rPr>
              <a:t>Wringing </a:t>
            </a:r>
            <a:r>
              <a:rPr dirty="0" sz="2400" spc="-5">
                <a:latin typeface="Times New Roman"/>
                <a:cs typeface="Times New Roman"/>
              </a:rPr>
              <a:t>occurs </a:t>
            </a:r>
            <a:r>
              <a:rPr dirty="0" sz="2400">
                <a:latin typeface="Times New Roman"/>
                <a:cs typeface="Times New Roman"/>
              </a:rPr>
              <a:t>due to </a:t>
            </a:r>
            <a:r>
              <a:rPr dirty="0" sz="2400" spc="-5">
                <a:solidFill>
                  <a:srgbClr val="0070C0"/>
                </a:solidFill>
                <a:latin typeface="Times New Roman"/>
                <a:cs typeface="Times New Roman"/>
              </a:rPr>
              <a:t>molecular </a:t>
            </a:r>
            <a:r>
              <a:rPr dirty="0" sz="2400">
                <a:solidFill>
                  <a:srgbClr val="0070C0"/>
                </a:solidFill>
                <a:latin typeface="Times New Roman"/>
                <a:cs typeface="Times New Roman"/>
              </a:rPr>
              <a:t>adhesion </a:t>
            </a:r>
            <a:r>
              <a:rPr dirty="0" sz="2400" spc="-5">
                <a:latin typeface="Times New Roman"/>
                <a:cs typeface="Times New Roman"/>
              </a:rPr>
              <a:t>between </a:t>
            </a:r>
            <a:r>
              <a:rPr dirty="0" sz="2400">
                <a:latin typeface="Times New Roman"/>
                <a:cs typeface="Times New Roman"/>
              </a:rPr>
              <a:t>a </a:t>
            </a:r>
            <a:r>
              <a:rPr dirty="0" sz="2400">
                <a:solidFill>
                  <a:srgbClr val="0070C0"/>
                </a:solidFill>
                <a:latin typeface="Times New Roman"/>
                <a:cs typeface="Times New Roman"/>
              </a:rPr>
              <a:t>liquid  film </a:t>
            </a:r>
            <a:r>
              <a:rPr dirty="0" sz="2400">
                <a:latin typeface="Times New Roman"/>
                <a:cs typeface="Times New Roman"/>
              </a:rPr>
              <a:t>(not </a:t>
            </a:r>
            <a:r>
              <a:rPr dirty="0" sz="2400" spc="-5">
                <a:latin typeface="Times New Roman"/>
                <a:cs typeface="Times New Roman"/>
              </a:rPr>
              <a:t>more </a:t>
            </a:r>
            <a:r>
              <a:rPr dirty="0" sz="2400">
                <a:latin typeface="Times New Roman"/>
                <a:cs typeface="Times New Roman"/>
              </a:rPr>
              <a:t>than 6 to 7 </a:t>
            </a:r>
            <a:r>
              <a:rPr dirty="0" sz="2400" spc="-5">
                <a:latin typeface="Times New Roman"/>
                <a:cs typeface="Times New Roman"/>
              </a:rPr>
              <a:t>microns </a:t>
            </a:r>
            <a:r>
              <a:rPr dirty="0" sz="2400">
                <a:latin typeface="Times New Roman"/>
                <a:cs typeface="Times New Roman"/>
              </a:rPr>
              <a:t>thick) and the </a:t>
            </a:r>
            <a:r>
              <a:rPr dirty="0" sz="2400" spc="-5">
                <a:solidFill>
                  <a:srgbClr val="0070C0"/>
                </a:solidFill>
                <a:latin typeface="Times New Roman"/>
                <a:cs typeface="Times New Roman"/>
              </a:rPr>
              <a:t>mating  surface</a:t>
            </a:r>
            <a:r>
              <a:rPr dirty="0" sz="2400" spc="-5">
                <a:latin typeface="Times New Roman"/>
                <a:cs typeface="Times New Roman"/>
              </a:rPr>
              <a:t>.</a:t>
            </a:r>
            <a:endParaRPr sz="2400">
              <a:latin typeface="Times New Roman"/>
              <a:cs typeface="Times New Roman"/>
            </a:endParaRPr>
          </a:p>
          <a:p>
            <a:pPr marL="186055" marR="5080" indent="-173990">
              <a:lnSpc>
                <a:spcPct val="100000"/>
              </a:lnSpc>
              <a:buFont typeface="Arial"/>
              <a:buChar char="•"/>
              <a:tabLst>
                <a:tab pos="186690" algn="l"/>
              </a:tabLst>
            </a:pPr>
            <a:r>
              <a:rPr dirty="0" sz="2400" spc="-5">
                <a:latin typeface="Times New Roman"/>
                <a:cs typeface="Times New Roman"/>
              </a:rPr>
              <a:t>This wringing process </a:t>
            </a:r>
            <a:r>
              <a:rPr dirty="0" sz="2400">
                <a:latin typeface="Times New Roman"/>
                <a:cs typeface="Times New Roman"/>
              </a:rPr>
              <a:t>is </a:t>
            </a:r>
            <a:r>
              <a:rPr dirty="0" sz="2400" spc="-5">
                <a:solidFill>
                  <a:srgbClr val="7030A0"/>
                </a:solidFill>
                <a:latin typeface="Times New Roman"/>
                <a:cs typeface="Times New Roman"/>
              </a:rPr>
              <a:t>used </a:t>
            </a:r>
            <a:r>
              <a:rPr dirty="0" sz="2400">
                <a:solidFill>
                  <a:srgbClr val="7030A0"/>
                </a:solidFill>
                <a:latin typeface="Times New Roman"/>
                <a:cs typeface="Times New Roman"/>
              </a:rPr>
              <a:t>to build up desired </a:t>
            </a:r>
            <a:r>
              <a:rPr dirty="0" sz="2400" spc="-5">
                <a:solidFill>
                  <a:srgbClr val="7030A0"/>
                </a:solidFill>
                <a:latin typeface="Times New Roman"/>
                <a:cs typeface="Times New Roman"/>
              </a:rPr>
              <a:t>dimensions </a:t>
            </a:r>
            <a:r>
              <a:rPr dirty="0" sz="2400" spc="-5">
                <a:latin typeface="Times New Roman"/>
                <a:cs typeface="Times New Roman"/>
              </a:rPr>
              <a:t> </a:t>
            </a:r>
            <a:r>
              <a:rPr dirty="0" sz="2400">
                <a:latin typeface="Times New Roman"/>
                <a:cs typeface="Times New Roman"/>
              </a:rPr>
              <a:t>over a range of </a:t>
            </a:r>
            <a:r>
              <a:rPr dirty="0" sz="2400" spc="-5">
                <a:latin typeface="Times New Roman"/>
                <a:cs typeface="Times New Roman"/>
              </a:rPr>
              <a:t>sizes </a:t>
            </a:r>
            <a:r>
              <a:rPr dirty="0" sz="2400">
                <a:latin typeface="Times New Roman"/>
                <a:cs typeface="Times New Roman"/>
              </a:rPr>
              <a:t>in </a:t>
            </a:r>
            <a:r>
              <a:rPr dirty="0" sz="2400" spc="-5">
                <a:latin typeface="Times New Roman"/>
                <a:cs typeface="Times New Roman"/>
              </a:rPr>
              <a:t>specific</a:t>
            </a:r>
            <a:r>
              <a:rPr dirty="0" sz="2400" spc="-75">
                <a:latin typeface="Times New Roman"/>
                <a:cs typeface="Times New Roman"/>
              </a:rPr>
              <a:t> </a:t>
            </a:r>
            <a:r>
              <a:rPr dirty="0" sz="2400" spc="-5">
                <a:latin typeface="Times New Roman"/>
                <a:cs typeface="Times New Roman"/>
              </a:rPr>
              <a:t>increments.</a:t>
            </a:r>
            <a:endParaRPr sz="2400">
              <a:latin typeface="Times New Roman"/>
              <a:cs typeface="Times New Roman"/>
            </a:endParaRPr>
          </a:p>
          <a:p>
            <a:pPr marL="186055" marR="100965" indent="-173990">
              <a:lnSpc>
                <a:spcPct val="100000"/>
              </a:lnSpc>
              <a:buFont typeface="Arial"/>
              <a:buChar char="•"/>
              <a:tabLst>
                <a:tab pos="186690" algn="l"/>
              </a:tabLst>
            </a:pPr>
            <a:r>
              <a:rPr dirty="0" sz="2400" spc="-5">
                <a:latin typeface="Times New Roman"/>
                <a:cs typeface="Times New Roman"/>
              </a:rPr>
              <a:t>The success </a:t>
            </a:r>
            <a:r>
              <a:rPr dirty="0" sz="2400">
                <a:latin typeface="Times New Roman"/>
                <a:cs typeface="Times New Roman"/>
              </a:rPr>
              <a:t>of the </a:t>
            </a:r>
            <a:r>
              <a:rPr dirty="0" sz="2400" spc="-5">
                <a:latin typeface="Times New Roman"/>
                <a:cs typeface="Times New Roman"/>
              </a:rPr>
              <a:t>wringing </a:t>
            </a:r>
            <a:r>
              <a:rPr dirty="0" sz="2400">
                <a:latin typeface="Times New Roman"/>
                <a:cs typeface="Times New Roman"/>
              </a:rPr>
              <a:t>operation depends upon the  </a:t>
            </a:r>
            <a:r>
              <a:rPr dirty="0" sz="2400" spc="-5">
                <a:latin typeface="Times New Roman"/>
                <a:cs typeface="Times New Roman"/>
              </a:rPr>
              <a:t>surface finish </a:t>
            </a:r>
            <a:r>
              <a:rPr dirty="0" sz="2400">
                <a:latin typeface="Times New Roman"/>
                <a:cs typeface="Times New Roman"/>
              </a:rPr>
              <a:t>and </a:t>
            </a:r>
            <a:r>
              <a:rPr dirty="0" sz="2400" spc="-5">
                <a:latin typeface="Times New Roman"/>
                <a:cs typeface="Times New Roman"/>
              </a:rPr>
              <a:t>flatness </a:t>
            </a:r>
            <a:r>
              <a:rPr dirty="0" sz="2400">
                <a:latin typeface="Times New Roman"/>
                <a:cs typeface="Times New Roman"/>
              </a:rPr>
              <a:t>of the blocks </a:t>
            </a:r>
            <a:r>
              <a:rPr dirty="0" sz="2400" spc="-5">
                <a:latin typeface="Times New Roman"/>
                <a:cs typeface="Times New Roman"/>
              </a:rPr>
              <a:t>used </a:t>
            </a:r>
            <a:r>
              <a:rPr dirty="0" sz="2400">
                <a:latin typeface="Times New Roman"/>
                <a:cs typeface="Times New Roman"/>
              </a:rPr>
              <a:t>and </a:t>
            </a:r>
            <a:r>
              <a:rPr dirty="0" sz="2400" spc="-5">
                <a:latin typeface="Times New Roman"/>
                <a:cs typeface="Times New Roman"/>
              </a:rPr>
              <a:t>absence </a:t>
            </a:r>
            <a:r>
              <a:rPr dirty="0" sz="2400">
                <a:latin typeface="Times New Roman"/>
                <a:cs typeface="Times New Roman"/>
              </a:rPr>
              <a:t>of  dirt, </a:t>
            </a:r>
            <a:r>
              <a:rPr dirty="0" sz="2400" spc="-5">
                <a:latin typeface="Times New Roman"/>
                <a:cs typeface="Times New Roman"/>
              </a:rPr>
              <a:t>grease, </a:t>
            </a:r>
            <a:r>
              <a:rPr dirty="0" sz="2400">
                <a:latin typeface="Times New Roman"/>
                <a:cs typeface="Times New Roman"/>
              </a:rPr>
              <a:t>butts </a:t>
            </a:r>
            <a:r>
              <a:rPr dirty="0" sz="2400" spc="-5">
                <a:latin typeface="Times New Roman"/>
                <a:cs typeface="Times New Roman"/>
              </a:rPr>
              <a:t>and</a:t>
            </a:r>
            <a:r>
              <a:rPr dirty="0" sz="2400" spc="-60">
                <a:latin typeface="Times New Roman"/>
                <a:cs typeface="Times New Roman"/>
              </a:rPr>
              <a:t> </a:t>
            </a:r>
            <a:r>
              <a:rPr dirty="0" sz="2400">
                <a:latin typeface="Times New Roman"/>
                <a:cs typeface="Times New Roman"/>
              </a:rPr>
              <a:t>scratches.</a:t>
            </a:r>
            <a:endParaRPr sz="2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8633" y="2240813"/>
            <a:ext cx="1482725" cy="452120"/>
          </a:xfrm>
          <a:prstGeom prst="rect"/>
        </p:spPr>
        <p:txBody>
          <a:bodyPr wrap="square" lIns="0" tIns="12065" rIns="0" bIns="0" rtlCol="0" vert="horz">
            <a:spAutoFit/>
          </a:bodyPr>
          <a:lstStyle/>
          <a:p>
            <a:pPr marL="12700">
              <a:lnSpc>
                <a:spcPct val="100000"/>
              </a:lnSpc>
              <a:spcBef>
                <a:spcPts val="95"/>
              </a:spcBef>
            </a:pPr>
            <a:r>
              <a:rPr dirty="0" sz="2800" spc="-10" b="1">
                <a:solidFill>
                  <a:srgbClr val="000000"/>
                </a:solidFill>
                <a:latin typeface="Times New Roman"/>
                <a:cs typeface="Times New Roman"/>
              </a:rPr>
              <a:t>Wringing</a:t>
            </a:r>
            <a:endParaRPr sz="28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6486" y="478345"/>
            <a:ext cx="7345045" cy="696595"/>
          </a:xfrm>
          <a:prstGeom prst="rect"/>
        </p:spPr>
        <p:txBody>
          <a:bodyPr wrap="square" lIns="0" tIns="13335" rIns="0" bIns="0" rtlCol="0" vert="horz">
            <a:spAutoFit/>
          </a:bodyPr>
          <a:lstStyle/>
          <a:p>
            <a:pPr marL="12700">
              <a:lnSpc>
                <a:spcPct val="100000"/>
              </a:lnSpc>
              <a:spcBef>
                <a:spcPts val="105"/>
              </a:spcBef>
            </a:pPr>
            <a:r>
              <a:rPr dirty="0" sz="4400" b="1">
                <a:solidFill>
                  <a:srgbClr val="000000"/>
                </a:solidFill>
                <a:latin typeface="Times New Roman"/>
                <a:cs typeface="Times New Roman"/>
              </a:rPr>
              <a:t>Linear Measuring</a:t>
            </a:r>
            <a:r>
              <a:rPr dirty="0" sz="4400" spc="-190" b="1">
                <a:solidFill>
                  <a:srgbClr val="000000"/>
                </a:solidFill>
                <a:latin typeface="Times New Roman"/>
                <a:cs typeface="Times New Roman"/>
              </a:rPr>
              <a:t> </a:t>
            </a:r>
            <a:r>
              <a:rPr dirty="0" sz="4400" b="1">
                <a:solidFill>
                  <a:srgbClr val="000000"/>
                </a:solidFill>
                <a:latin typeface="Times New Roman"/>
                <a:cs typeface="Times New Roman"/>
              </a:rPr>
              <a:t>instruments</a:t>
            </a:r>
            <a:endParaRPr sz="4400">
              <a:latin typeface="Times New Roman"/>
              <a:cs typeface="Times New Roman"/>
            </a:endParaRPr>
          </a:p>
        </p:txBody>
      </p:sp>
      <p:sp>
        <p:nvSpPr>
          <p:cNvPr id="3" name="object 3"/>
          <p:cNvSpPr txBox="1"/>
          <p:nvPr/>
        </p:nvSpPr>
        <p:spPr>
          <a:xfrm>
            <a:off x="1514338" y="1389988"/>
            <a:ext cx="7342505" cy="4939030"/>
          </a:xfrm>
          <a:prstGeom prst="rect">
            <a:avLst/>
          </a:prstGeom>
        </p:spPr>
        <p:txBody>
          <a:bodyPr wrap="square" lIns="0" tIns="91440" rIns="0" bIns="0" rtlCol="0" vert="horz">
            <a:spAutoFit/>
          </a:bodyPr>
          <a:lstStyle/>
          <a:p>
            <a:pPr marL="12700">
              <a:lnSpc>
                <a:spcPct val="100000"/>
              </a:lnSpc>
              <a:spcBef>
                <a:spcPts val="720"/>
              </a:spcBef>
            </a:pPr>
            <a:r>
              <a:rPr dirty="0" sz="2600" spc="-5">
                <a:latin typeface="Times New Roman"/>
                <a:cs typeface="Times New Roman"/>
              </a:rPr>
              <a:t>(A)Classification based </a:t>
            </a:r>
            <a:r>
              <a:rPr dirty="0" sz="2600">
                <a:latin typeface="Times New Roman"/>
                <a:cs typeface="Times New Roman"/>
              </a:rPr>
              <a:t>on methods of</a:t>
            </a:r>
            <a:r>
              <a:rPr dirty="0" sz="2600" spc="-35">
                <a:latin typeface="Times New Roman"/>
                <a:cs typeface="Times New Roman"/>
              </a:rPr>
              <a:t> </a:t>
            </a:r>
            <a:r>
              <a:rPr dirty="0" sz="2600" spc="-5">
                <a:latin typeface="Times New Roman"/>
                <a:cs typeface="Times New Roman"/>
              </a:rPr>
              <a:t>measurement</a:t>
            </a:r>
            <a:endParaRPr sz="2600">
              <a:latin typeface="Times New Roman"/>
              <a:cs typeface="Times New Roman"/>
            </a:endParaRPr>
          </a:p>
          <a:p>
            <a:pPr marL="355600" indent="-343535">
              <a:lnSpc>
                <a:spcPct val="100000"/>
              </a:lnSpc>
              <a:spcBef>
                <a:spcPts val="625"/>
              </a:spcBef>
              <a:buFont typeface="Arial"/>
              <a:buChar char="•"/>
              <a:tabLst>
                <a:tab pos="354965" algn="l"/>
                <a:tab pos="356235" algn="l"/>
              </a:tabLst>
            </a:pPr>
            <a:r>
              <a:rPr dirty="0" sz="2600" spc="-5">
                <a:latin typeface="Times New Roman"/>
                <a:cs typeface="Times New Roman"/>
              </a:rPr>
              <a:t>l. </a:t>
            </a:r>
            <a:r>
              <a:rPr dirty="0" sz="2600" spc="-5">
                <a:solidFill>
                  <a:srgbClr val="FF0000"/>
                </a:solidFill>
                <a:latin typeface="Times New Roman"/>
                <a:cs typeface="Times New Roman"/>
              </a:rPr>
              <a:t>Direct measuring</a:t>
            </a:r>
            <a:r>
              <a:rPr dirty="0" sz="2600">
                <a:solidFill>
                  <a:srgbClr val="FF0000"/>
                </a:solidFill>
                <a:latin typeface="Times New Roman"/>
                <a:cs typeface="Times New Roman"/>
              </a:rPr>
              <a:t> </a:t>
            </a:r>
            <a:r>
              <a:rPr dirty="0" sz="2600" spc="-5">
                <a:latin typeface="Times New Roman"/>
                <a:cs typeface="Times New Roman"/>
              </a:rPr>
              <a:t>instruments.</a:t>
            </a:r>
            <a:endParaRPr sz="2600">
              <a:latin typeface="Times New Roman"/>
              <a:cs typeface="Times New Roman"/>
            </a:endParaRPr>
          </a:p>
          <a:p>
            <a:pPr marL="355600" indent="-343535">
              <a:lnSpc>
                <a:spcPct val="100000"/>
              </a:lnSpc>
              <a:spcBef>
                <a:spcPts val="625"/>
              </a:spcBef>
              <a:buFont typeface="Arial"/>
              <a:buChar char="•"/>
              <a:tabLst>
                <a:tab pos="354965" algn="l"/>
                <a:tab pos="356235" algn="l"/>
              </a:tabLst>
            </a:pPr>
            <a:r>
              <a:rPr dirty="0" sz="2600">
                <a:latin typeface="Times New Roman"/>
                <a:cs typeface="Times New Roman"/>
              </a:rPr>
              <a:t>2. </a:t>
            </a:r>
            <a:r>
              <a:rPr dirty="0" sz="2600" spc="-5">
                <a:solidFill>
                  <a:srgbClr val="FF0000"/>
                </a:solidFill>
                <a:latin typeface="Times New Roman"/>
                <a:cs typeface="Times New Roman"/>
              </a:rPr>
              <a:t>Indirect measuring</a:t>
            </a:r>
            <a:r>
              <a:rPr dirty="0" sz="2600" spc="-30">
                <a:solidFill>
                  <a:srgbClr val="FF0000"/>
                </a:solidFill>
                <a:latin typeface="Times New Roman"/>
                <a:cs typeface="Times New Roman"/>
              </a:rPr>
              <a:t> </a:t>
            </a:r>
            <a:r>
              <a:rPr dirty="0" sz="2600" spc="-5">
                <a:latin typeface="Times New Roman"/>
                <a:cs typeface="Times New Roman"/>
              </a:rPr>
              <a:t>instruments.</a:t>
            </a:r>
            <a:endParaRPr sz="2600">
              <a:latin typeface="Times New Roman"/>
              <a:cs typeface="Times New Roman"/>
            </a:endParaRPr>
          </a:p>
          <a:p>
            <a:pPr>
              <a:lnSpc>
                <a:spcPct val="100000"/>
              </a:lnSpc>
              <a:spcBef>
                <a:spcPts val="55"/>
              </a:spcBef>
              <a:buFont typeface="Arial"/>
              <a:buChar char="•"/>
            </a:pPr>
            <a:endParaRPr sz="3750">
              <a:latin typeface="Times New Roman"/>
              <a:cs typeface="Times New Roman"/>
            </a:endParaRPr>
          </a:p>
          <a:p>
            <a:pPr algn="just" marL="355600" indent="-343535">
              <a:lnSpc>
                <a:spcPct val="100000"/>
              </a:lnSpc>
              <a:buFont typeface="Arial"/>
              <a:buChar char="•"/>
              <a:tabLst>
                <a:tab pos="356235" algn="l"/>
              </a:tabLst>
            </a:pPr>
            <a:r>
              <a:rPr dirty="0" sz="2600">
                <a:latin typeface="Times New Roman"/>
                <a:cs typeface="Times New Roman"/>
              </a:rPr>
              <a:t>Measuring </a:t>
            </a:r>
            <a:r>
              <a:rPr dirty="0" sz="2600" spc="-5">
                <a:latin typeface="Times New Roman"/>
                <a:cs typeface="Times New Roman"/>
              </a:rPr>
              <a:t>instruments can </a:t>
            </a:r>
            <a:r>
              <a:rPr dirty="0" sz="2600">
                <a:latin typeface="Times New Roman"/>
                <a:cs typeface="Times New Roman"/>
              </a:rPr>
              <a:t>be further </a:t>
            </a:r>
            <a:r>
              <a:rPr dirty="0" sz="2600" spc="-5">
                <a:latin typeface="Times New Roman"/>
                <a:cs typeface="Times New Roman"/>
              </a:rPr>
              <a:t>classified as</a:t>
            </a:r>
            <a:r>
              <a:rPr dirty="0" sz="2600" spc="-55">
                <a:latin typeface="Times New Roman"/>
                <a:cs typeface="Times New Roman"/>
              </a:rPr>
              <a:t> </a:t>
            </a:r>
            <a:r>
              <a:rPr dirty="0" sz="2600">
                <a:latin typeface="Times New Roman"/>
                <a:cs typeface="Times New Roman"/>
              </a:rPr>
              <a:t>:</a:t>
            </a:r>
            <a:endParaRPr sz="2600">
              <a:latin typeface="Times New Roman"/>
              <a:cs typeface="Times New Roman"/>
            </a:endParaRPr>
          </a:p>
          <a:p>
            <a:pPr algn="just" lvl="1" marL="355600" marR="5080" indent="-260985">
              <a:lnSpc>
                <a:spcPct val="100000"/>
              </a:lnSpc>
              <a:spcBef>
                <a:spcPts val="625"/>
              </a:spcBef>
              <a:buClr>
                <a:srgbClr val="000000"/>
              </a:buClr>
              <a:buAutoNum type="alphaLcParenBoth"/>
              <a:tabLst>
                <a:tab pos="593725" algn="l"/>
              </a:tabLst>
            </a:pPr>
            <a:r>
              <a:rPr dirty="0" sz="2600" spc="-5">
                <a:solidFill>
                  <a:srgbClr val="FF0000"/>
                </a:solidFill>
                <a:latin typeface="Times New Roman"/>
                <a:cs typeface="Times New Roman"/>
              </a:rPr>
              <a:t>Graduated instruments</a:t>
            </a:r>
            <a:r>
              <a:rPr dirty="0" sz="2600" spc="-5">
                <a:latin typeface="Times New Roman"/>
                <a:cs typeface="Times New Roman"/>
              </a:rPr>
              <a:t>. It </a:t>
            </a:r>
            <a:r>
              <a:rPr dirty="0" sz="2600">
                <a:latin typeface="Times New Roman"/>
                <a:cs typeface="Times New Roman"/>
              </a:rPr>
              <a:t>includes </a:t>
            </a:r>
            <a:r>
              <a:rPr dirty="0" sz="2600" spc="-5">
                <a:latin typeface="Times New Roman"/>
                <a:cs typeface="Times New Roman"/>
              </a:rPr>
              <a:t>rules, vemier  callipers, vernier </a:t>
            </a:r>
            <a:r>
              <a:rPr dirty="0" sz="2600">
                <a:latin typeface="Times New Roman"/>
                <a:cs typeface="Times New Roman"/>
              </a:rPr>
              <a:t>height </a:t>
            </a:r>
            <a:r>
              <a:rPr dirty="0" sz="2600" spc="-10">
                <a:latin typeface="Times New Roman"/>
                <a:cs typeface="Times New Roman"/>
              </a:rPr>
              <a:t>gauges, </a:t>
            </a:r>
            <a:r>
              <a:rPr dirty="0" sz="2600" spc="-5">
                <a:latin typeface="Times New Roman"/>
                <a:cs typeface="Times New Roman"/>
              </a:rPr>
              <a:t>vernier depth  </a:t>
            </a:r>
            <a:r>
              <a:rPr dirty="0" sz="2600">
                <a:latin typeface="Times New Roman"/>
                <a:cs typeface="Times New Roman"/>
              </a:rPr>
              <a:t>gauges, </a:t>
            </a:r>
            <a:r>
              <a:rPr dirty="0" sz="2600" spc="-5">
                <a:latin typeface="Times New Roman"/>
                <a:cs typeface="Times New Roman"/>
              </a:rPr>
              <a:t>micromètres, </a:t>
            </a:r>
            <a:r>
              <a:rPr dirty="0" sz="2600">
                <a:latin typeface="Times New Roman"/>
                <a:cs typeface="Times New Roman"/>
              </a:rPr>
              <a:t>dial indicators</a:t>
            </a:r>
            <a:r>
              <a:rPr dirty="0" sz="2600" spc="-30">
                <a:latin typeface="Times New Roman"/>
                <a:cs typeface="Times New Roman"/>
              </a:rPr>
              <a:t> </a:t>
            </a:r>
            <a:r>
              <a:rPr dirty="0" sz="2600" spc="-5">
                <a:latin typeface="Times New Roman"/>
                <a:cs typeface="Times New Roman"/>
              </a:rPr>
              <a:t>etc.</a:t>
            </a:r>
            <a:endParaRPr sz="2600">
              <a:latin typeface="Times New Roman"/>
              <a:cs typeface="Times New Roman"/>
            </a:endParaRPr>
          </a:p>
          <a:p>
            <a:pPr algn="just" lvl="1" marL="407034" marR="5080" indent="-311150">
              <a:lnSpc>
                <a:spcPct val="100000"/>
              </a:lnSpc>
              <a:spcBef>
                <a:spcPts val="625"/>
              </a:spcBef>
              <a:buClr>
                <a:srgbClr val="000000"/>
              </a:buClr>
              <a:buAutoNum type="alphaLcParenBoth"/>
              <a:tabLst>
                <a:tab pos="590550" algn="l"/>
              </a:tabLst>
            </a:pPr>
            <a:r>
              <a:rPr dirty="0" sz="2600" spc="-5">
                <a:solidFill>
                  <a:srgbClr val="FF0000"/>
                </a:solidFill>
                <a:latin typeface="Times New Roman"/>
                <a:cs typeface="Times New Roman"/>
              </a:rPr>
              <a:t>Non-graduated instruments </a:t>
            </a:r>
            <a:r>
              <a:rPr dirty="0" sz="2600">
                <a:latin typeface="Times New Roman"/>
                <a:cs typeface="Times New Roman"/>
              </a:rPr>
              <a:t>: </a:t>
            </a:r>
            <a:r>
              <a:rPr dirty="0" sz="2600" spc="-5">
                <a:latin typeface="Times New Roman"/>
                <a:cs typeface="Times New Roman"/>
              </a:rPr>
              <a:t>It </a:t>
            </a:r>
            <a:r>
              <a:rPr dirty="0" sz="2600">
                <a:latin typeface="Times New Roman"/>
                <a:cs typeface="Times New Roman"/>
              </a:rPr>
              <a:t>includes </a:t>
            </a:r>
            <a:r>
              <a:rPr dirty="0" sz="2600" spc="-5">
                <a:latin typeface="Times New Roman"/>
                <a:cs typeface="Times New Roman"/>
              </a:rPr>
              <a:t>callipers,,  wire </a:t>
            </a:r>
            <a:r>
              <a:rPr dirty="0" sz="2600" spc="-10">
                <a:latin typeface="Times New Roman"/>
                <a:cs typeface="Times New Roman"/>
              </a:rPr>
              <a:t>gauges, </a:t>
            </a:r>
            <a:r>
              <a:rPr dirty="0" sz="2600" spc="-5">
                <a:latin typeface="Times New Roman"/>
                <a:cs typeface="Times New Roman"/>
              </a:rPr>
              <a:t>screw pitch gauges, </a:t>
            </a:r>
            <a:r>
              <a:rPr dirty="0" sz="2600">
                <a:latin typeface="Times New Roman"/>
                <a:cs typeface="Times New Roman"/>
              </a:rPr>
              <a:t>radius </a:t>
            </a:r>
            <a:r>
              <a:rPr dirty="0" sz="2600" spc="-5">
                <a:latin typeface="Times New Roman"/>
                <a:cs typeface="Times New Roman"/>
              </a:rPr>
              <a:t>gauges,  </a:t>
            </a:r>
            <a:r>
              <a:rPr dirty="0" sz="2600">
                <a:latin typeface="Times New Roman"/>
                <a:cs typeface="Times New Roman"/>
              </a:rPr>
              <a:t>thickness gauges, </a:t>
            </a:r>
            <a:r>
              <a:rPr dirty="0" sz="2600" spc="-5">
                <a:latin typeface="Times New Roman"/>
                <a:cs typeface="Times New Roman"/>
              </a:rPr>
              <a:t>slip </a:t>
            </a:r>
            <a:r>
              <a:rPr dirty="0" sz="2600">
                <a:latin typeface="Times New Roman"/>
                <a:cs typeface="Times New Roman"/>
              </a:rPr>
              <a:t>gauges</a:t>
            </a:r>
            <a:r>
              <a:rPr dirty="0" sz="2600" spc="-60">
                <a:latin typeface="Times New Roman"/>
                <a:cs typeface="Times New Roman"/>
              </a:rPr>
              <a:t> </a:t>
            </a:r>
            <a:r>
              <a:rPr dirty="0" sz="2600" spc="-5">
                <a:latin typeface="Times New Roman"/>
                <a:cs typeface="Times New Roman"/>
              </a:rPr>
              <a:t>etc.</a:t>
            </a:r>
            <a:endParaRPr sz="26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92195" y="339852"/>
            <a:ext cx="3261359" cy="12192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3444392" y="487489"/>
            <a:ext cx="2558415" cy="680720"/>
          </a:xfrm>
          <a:prstGeom prst="rect"/>
        </p:spPr>
        <p:txBody>
          <a:bodyPr wrap="square" lIns="0" tIns="12065" rIns="0" bIns="0" rtlCol="0" vert="horz">
            <a:spAutoFit/>
          </a:bodyPr>
          <a:lstStyle/>
          <a:p>
            <a:pPr marL="12700">
              <a:lnSpc>
                <a:spcPct val="100000"/>
              </a:lnSpc>
              <a:spcBef>
                <a:spcPts val="95"/>
              </a:spcBef>
            </a:pPr>
            <a:r>
              <a:rPr dirty="0" spc="-10"/>
              <a:t>Slip</a:t>
            </a:r>
            <a:r>
              <a:rPr dirty="0" spc="-40"/>
              <a:t> </a:t>
            </a:r>
            <a:r>
              <a:rPr dirty="0" spc="-5"/>
              <a:t>gauges</a:t>
            </a:r>
          </a:p>
        </p:txBody>
      </p:sp>
      <p:sp>
        <p:nvSpPr>
          <p:cNvPr id="4" name="object 4"/>
          <p:cNvSpPr txBox="1"/>
          <p:nvPr/>
        </p:nvSpPr>
        <p:spPr>
          <a:xfrm>
            <a:off x="1297939" y="1538732"/>
            <a:ext cx="7360920" cy="4140200"/>
          </a:xfrm>
          <a:prstGeom prst="rect">
            <a:avLst/>
          </a:prstGeom>
        </p:spPr>
        <p:txBody>
          <a:bodyPr wrap="square" lIns="0" tIns="12700" rIns="0" bIns="0" rtlCol="0" vert="horz">
            <a:spAutoFit/>
          </a:bodyPr>
          <a:lstStyle/>
          <a:p>
            <a:pPr marL="12700">
              <a:lnSpc>
                <a:spcPct val="100000"/>
              </a:lnSpc>
              <a:spcBef>
                <a:spcPts val="100"/>
              </a:spcBef>
            </a:pPr>
            <a:r>
              <a:rPr dirty="0" sz="2700">
                <a:latin typeface="Times New Roman"/>
                <a:cs typeface="Times New Roman"/>
              </a:rPr>
              <a:t>Applications of slip gauges</a:t>
            </a:r>
            <a:r>
              <a:rPr dirty="0" sz="2700" spc="-90">
                <a:latin typeface="Times New Roman"/>
                <a:cs typeface="Times New Roman"/>
              </a:rPr>
              <a:t> </a:t>
            </a:r>
            <a:r>
              <a:rPr dirty="0" sz="2700">
                <a:latin typeface="Times New Roman"/>
                <a:cs typeface="Times New Roman"/>
              </a:rPr>
              <a:t>:</a:t>
            </a:r>
            <a:endParaRPr sz="2700">
              <a:latin typeface="Times New Roman"/>
              <a:cs typeface="Times New Roman"/>
            </a:endParaRPr>
          </a:p>
          <a:p>
            <a:pPr marL="355600" marR="314325" indent="-342900">
              <a:lnSpc>
                <a:spcPts val="2590"/>
              </a:lnSpc>
              <a:spcBef>
                <a:spcPts val="625"/>
              </a:spcBef>
            </a:pPr>
            <a:r>
              <a:rPr dirty="0" sz="2700">
                <a:latin typeface="Times New Roman"/>
                <a:cs typeface="Times New Roman"/>
              </a:rPr>
              <a:t>(l) </a:t>
            </a:r>
            <a:r>
              <a:rPr dirty="0" sz="2700" spc="-5">
                <a:latin typeface="Times New Roman"/>
                <a:cs typeface="Times New Roman"/>
              </a:rPr>
              <a:t>They </a:t>
            </a:r>
            <a:r>
              <a:rPr dirty="0" sz="2700">
                <a:latin typeface="Times New Roman"/>
                <a:cs typeface="Times New Roman"/>
              </a:rPr>
              <a:t>are used to check the accuracy of</a:t>
            </a:r>
            <a:r>
              <a:rPr dirty="0" sz="2700" spc="-135">
                <a:latin typeface="Times New Roman"/>
                <a:cs typeface="Times New Roman"/>
              </a:rPr>
              <a:t> </a:t>
            </a:r>
            <a:r>
              <a:rPr dirty="0" sz="2700">
                <a:latin typeface="Times New Roman"/>
                <a:cs typeface="Times New Roman"/>
              </a:rPr>
              <a:t>verniers,  </a:t>
            </a:r>
            <a:r>
              <a:rPr dirty="0" sz="2700" spc="-5">
                <a:latin typeface="Times New Roman"/>
                <a:cs typeface="Times New Roman"/>
              </a:rPr>
              <a:t>micrometers </a:t>
            </a:r>
            <a:r>
              <a:rPr dirty="0" sz="2700">
                <a:latin typeface="Times New Roman"/>
                <a:cs typeface="Times New Roman"/>
              </a:rPr>
              <a:t>and other measuring</a:t>
            </a:r>
            <a:r>
              <a:rPr dirty="0" sz="2700" spc="-40">
                <a:latin typeface="Times New Roman"/>
                <a:cs typeface="Times New Roman"/>
              </a:rPr>
              <a:t> </a:t>
            </a:r>
            <a:r>
              <a:rPr dirty="0" sz="2700">
                <a:latin typeface="Times New Roman"/>
                <a:cs typeface="Times New Roman"/>
              </a:rPr>
              <a:t>devices.</a:t>
            </a:r>
            <a:endParaRPr sz="2700">
              <a:latin typeface="Times New Roman"/>
              <a:cs typeface="Times New Roman"/>
            </a:endParaRPr>
          </a:p>
          <a:p>
            <a:pPr marL="355600" marR="221615" indent="-342900">
              <a:lnSpc>
                <a:spcPct val="80000"/>
              </a:lnSpc>
              <a:spcBef>
                <a:spcPts val="675"/>
              </a:spcBef>
              <a:buAutoNum type="arabicParenBoth" startAt="2"/>
              <a:tabLst>
                <a:tab pos="492759" algn="l"/>
              </a:tabLst>
            </a:pPr>
            <a:r>
              <a:rPr dirty="0" sz="2700" spc="-5">
                <a:latin typeface="Times New Roman"/>
                <a:cs typeface="Times New Roman"/>
              </a:rPr>
              <a:t>They </a:t>
            </a:r>
            <a:r>
              <a:rPr dirty="0" sz="2700">
                <a:latin typeface="Times New Roman"/>
                <a:cs typeface="Times New Roman"/>
              </a:rPr>
              <a:t>are used to set the comparator to a</a:t>
            </a:r>
            <a:r>
              <a:rPr dirty="0" sz="2700" spc="-120">
                <a:latin typeface="Times New Roman"/>
                <a:cs typeface="Times New Roman"/>
              </a:rPr>
              <a:t> </a:t>
            </a:r>
            <a:r>
              <a:rPr dirty="0" sz="2700">
                <a:latin typeface="Times New Roman"/>
                <a:cs typeface="Times New Roman"/>
              </a:rPr>
              <a:t>specific  dimension.</a:t>
            </a:r>
            <a:endParaRPr sz="2700">
              <a:latin typeface="Times New Roman"/>
              <a:cs typeface="Times New Roman"/>
            </a:endParaRPr>
          </a:p>
          <a:p>
            <a:pPr marL="355600" marR="556260" indent="-342900">
              <a:lnSpc>
                <a:spcPct val="80000"/>
              </a:lnSpc>
              <a:spcBef>
                <a:spcPts val="645"/>
              </a:spcBef>
              <a:buAutoNum type="arabicParenBoth" startAt="2"/>
              <a:tabLst>
                <a:tab pos="492759" algn="l"/>
              </a:tabLst>
            </a:pPr>
            <a:r>
              <a:rPr dirty="0" sz="2700" spc="-5">
                <a:latin typeface="Times New Roman"/>
                <a:cs typeface="Times New Roman"/>
              </a:rPr>
              <a:t>They </a:t>
            </a:r>
            <a:r>
              <a:rPr dirty="0" sz="2700">
                <a:latin typeface="Times New Roman"/>
                <a:cs typeface="Times New Roman"/>
              </a:rPr>
              <a:t>are used </a:t>
            </a:r>
            <a:r>
              <a:rPr dirty="0" sz="2700" spc="-5">
                <a:latin typeface="Times New Roman"/>
                <a:cs typeface="Times New Roman"/>
              </a:rPr>
              <a:t>for </a:t>
            </a:r>
            <a:r>
              <a:rPr dirty="0" sz="2700">
                <a:latin typeface="Times New Roman"/>
                <a:cs typeface="Times New Roman"/>
              </a:rPr>
              <a:t>direct precise </a:t>
            </a:r>
            <a:r>
              <a:rPr dirty="0" sz="2700" spc="-5">
                <a:latin typeface="Times New Roman"/>
                <a:cs typeface="Times New Roman"/>
              </a:rPr>
              <a:t>measurement  where </a:t>
            </a:r>
            <a:r>
              <a:rPr dirty="0" sz="2700">
                <a:latin typeface="Times New Roman"/>
                <a:cs typeface="Times New Roman"/>
              </a:rPr>
              <a:t>the accuracy of </a:t>
            </a:r>
            <a:r>
              <a:rPr dirty="0" sz="2700" spc="-5">
                <a:latin typeface="Times New Roman"/>
                <a:cs typeface="Times New Roman"/>
              </a:rPr>
              <a:t>work </a:t>
            </a:r>
            <a:r>
              <a:rPr dirty="0" sz="2700">
                <a:latin typeface="Times New Roman"/>
                <a:cs typeface="Times New Roman"/>
              </a:rPr>
              <a:t>piece is</a:t>
            </a:r>
            <a:r>
              <a:rPr dirty="0" sz="2700" spc="-65">
                <a:latin typeface="Times New Roman"/>
                <a:cs typeface="Times New Roman"/>
              </a:rPr>
              <a:t> </a:t>
            </a:r>
            <a:r>
              <a:rPr dirty="0" sz="2700">
                <a:latin typeface="Times New Roman"/>
                <a:cs typeface="Times New Roman"/>
              </a:rPr>
              <a:t>important.</a:t>
            </a:r>
            <a:endParaRPr sz="2700">
              <a:latin typeface="Times New Roman"/>
              <a:cs typeface="Times New Roman"/>
            </a:endParaRPr>
          </a:p>
          <a:p>
            <a:pPr marL="355600" marR="5080" indent="-342900">
              <a:lnSpc>
                <a:spcPct val="80000"/>
              </a:lnSpc>
              <a:spcBef>
                <a:spcPts val="650"/>
              </a:spcBef>
              <a:buAutoNum type="arabicParenBoth" startAt="2"/>
              <a:tabLst>
                <a:tab pos="492759" algn="l"/>
              </a:tabLst>
            </a:pPr>
            <a:r>
              <a:rPr dirty="0" sz="2700" spc="-5">
                <a:latin typeface="Times New Roman"/>
                <a:cs typeface="Times New Roman"/>
              </a:rPr>
              <a:t>They </a:t>
            </a:r>
            <a:r>
              <a:rPr dirty="0" sz="2700">
                <a:latin typeface="Times New Roman"/>
                <a:cs typeface="Times New Roman"/>
              </a:rPr>
              <a:t>are frequently used </a:t>
            </a:r>
            <a:r>
              <a:rPr dirty="0" sz="2700" spc="-5">
                <a:latin typeface="Times New Roman"/>
                <a:cs typeface="Times New Roman"/>
              </a:rPr>
              <a:t>with </a:t>
            </a:r>
            <a:r>
              <a:rPr dirty="0" sz="2700">
                <a:latin typeface="Times New Roman"/>
                <a:cs typeface="Times New Roman"/>
              </a:rPr>
              <a:t>sine bar to</a:t>
            </a:r>
            <a:r>
              <a:rPr dirty="0" sz="2700" spc="-80">
                <a:latin typeface="Times New Roman"/>
                <a:cs typeface="Times New Roman"/>
              </a:rPr>
              <a:t> </a:t>
            </a:r>
            <a:r>
              <a:rPr dirty="0" sz="2700" spc="-5">
                <a:latin typeface="Times New Roman"/>
                <a:cs typeface="Times New Roman"/>
              </a:rPr>
              <a:t>measure  </a:t>
            </a:r>
            <a:r>
              <a:rPr dirty="0" sz="2700">
                <a:latin typeface="Times New Roman"/>
                <a:cs typeface="Times New Roman"/>
              </a:rPr>
              <a:t>angle of </a:t>
            </a:r>
            <a:r>
              <a:rPr dirty="0" sz="2700" spc="-5">
                <a:latin typeface="Times New Roman"/>
                <a:cs typeface="Times New Roman"/>
              </a:rPr>
              <a:t>work</a:t>
            </a:r>
            <a:r>
              <a:rPr dirty="0" sz="2700" spc="-35">
                <a:latin typeface="Times New Roman"/>
                <a:cs typeface="Times New Roman"/>
              </a:rPr>
              <a:t> </a:t>
            </a:r>
            <a:r>
              <a:rPr dirty="0" sz="2700">
                <a:latin typeface="Times New Roman"/>
                <a:cs typeface="Times New Roman"/>
              </a:rPr>
              <a:t>piece.</a:t>
            </a:r>
            <a:endParaRPr sz="2700">
              <a:latin typeface="Times New Roman"/>
              <a:cs typeface="Times New Roman"/>
            </a:endParaRPr>
          </a:p>
          <a:p>
            <a:pPr marL="355600" marR="307340" indent="-342900">
              <a:lnSpc>
                <a:spcPts val="2590"/>
              </a:lnSpc>
              <a:spcBef>
                <a:spcPts val="630"/>
              </a:spcBef>
              <a:buAutoNum type="arabicParenBoth" startAt="2"/>
              <a:tabLst>
                <a:tab pos="492759" algn="l"/>
              </a:tabLst>
            </a:pPr>
            <a:r>
              <a:rPr dirty="0" sz="2700" spc="-5">
                <a:latin typeface="Times New Roman"/>
                <a:cs typeface="Times New Roman"/>
              </a:rPr>
              <a:t>They </a:t>
            </a:r>
            <a:r>
              <a:rPr dirty="0" sz="2700">
                <a:latin typeface="Times New Roman"/>
                <a:cs typeface="Times New Roman"/>
              </a:rPr>
              <a:t>can be used to check gap </a:t>
            </a:r>
            <a:r>
              <a:rPr dirty="0" sz="2700" spc="-5">
                <a:latin typeface="Times New Roman"/>
                <a:cs typeface="Times New Roman"/>
              </a:rPr>
              <a:t>between</a:t>
            </a:r>
            <a:r>
              <a:rPr dirty="0" sz="2700" spc="-85">
                <a:latin typeface="Times New Roman"/>
                <a:cs typeface="Times New Roman"/>
              </a:rPr>
              <a:t> </a:t>
            </a:r>
            <a:r>
              <a:rPr dirty="0" sz="2700">
                <a:latin typeface="Times New Roman"/>
                <a:cs typeface="Times New Roman"/>
              </a:rPr>
              <a:t>parallel  locations.</a:t>
            </a:r>
            <a:endParaRPr sz="27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73679" y="339852"/>
            <a:ext cx="3595116" cy="12192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txBox="1"/>
          <p:nvPr/>
        </p:nvSpPr>
        <p:spPr>
          <a:xfrm>
            <a:off x="1297920" y="1542388"/>
            <a:ext cx="7311390" cy="4225925"/>
          </a:xfrm>
          <a:prstGeom prst="rect">
            <a:avLst/>
          </a:prstGeom>
        </p:spPr>
        <p:txBody>
          <a:bodyPr wrap="square" lIns="0" tIns="91440" rIns="0" bIns="0" rtlCol="0" vert="horz">
            <a:spAutoFit/>
          </a:bodyPr>
          <a:lstStyle/>
          <a:p>
            <a:pPr algn="just" marL="355600" indent="-343535">
              <a:lnSpc>
                <a:spcPct val="100000"/>
              </a:lnSpc>
              <a:spcBef>
                <a:spcPts val="720"/>
              </a:spcBef>
              <a:buFont typeface="Arial"/>
              <a:buChar char="•"/>
              <a:tabLst>
                <a:tab pos="356235" algn="l"/>
              </a:tabLst>
            </a:pPr>
            <a:r>
              <a:rPr dirty="0" sz="2600" spc="-75">
                <a:latin typeface="Times New Roman"/>
                <a:cs typeface="Times New Roman"/>
              </a:rPr>
              <a:t>Very </a:t>
            </a:r>
            <a:r>
              <a:rPr dirty="0" sz="2600">
                <a:latin typeface="Times New Roman"/>
                <a:cs typeface="Times New Roman"/>
              </a:rPr>
              <a:t>widely </a:t>
            </a:r>
            <a:r>
              <a:rPr dirty="0" sz="2600" spc="-5">
                <a:latin typeface="Times New Roman"/>
                <a:cs typeface="Times New Roman"/>
              </a:rPr>
              <a:t>used in</a:t>
            </a:r>
            <a:r>
              <a:rPr dirty="0" sz="2600" spc="35">
                <a:latin typeface="Times New Roman"/>
                <a:cs typeface="Times New Roman"/>
              </a:rPr>
              <a:t> </a:t>
            </a:r>
            <a:r>
              <a:rPr dirty="0" sz="2600" spc="-5">
                <a:latin typeface="Times New Roman"/>
                <a:cs typeface="Times New Roman"/>
              </a:rPr>
              <a:t>industries.</a:t>
            </a:r>
            <a:endParaRPr sz="2600">
              <a:latin typeface="Times New Roman"/>
              <a:cs typeface="Times New Roman"/>
            </a:endParaRPr>
          </a:p>
          <a:p>
            <a:pPr algn="just" marL="354965" marR="5080" indent="-342900">
              <a:lnSpc>
                <a:spcPct val="100000"/>
              </a:lnSpc>
              <a:spcBef>
                <a:spcPts val="625"/>
              </a:spcBef>
              <a:buFont typeface="Arial"/>
              <a:buChar char="•"/>
              <a:tabLst>
                <a:tab pos="356235" algn="l"/>
              </a:tabLst>
            </a:pPr>
            <a:r>
              <a:rPr dirty="0" sz="2600">
                <a:latin typeface="Times New Roman"/>
                <a:cs typeface="Times New Roman"/>
              </a:rPr>
              <a:t>As </a:t>
            </a:r>
            <a:r>
              <a:rPr dirty="0" sz="2600" spc="-5">
                <a:latin typeface="Times New Roman"/>
                <a:cs typeface="Times New Roman"/>
              </a:rPr>
              <a:t>there </a:t>
            </a:r>
            <a:r>
              <a:rPr dirty="0" sz="2600" spc="-10">
                <a:latin typeface="Times New Roman"/>
                <a:cs typeface="Times New Roman"/>
              </a:rPr>
              <a:t>are </a:t>
            </a:r>
            <a:r>
              <a:rPr dirty="0" sz="2600">
                <a:latin typeface="Times New Roman"/>
                <a:cs typeface="Times New Roman"/>
              </a:rPr>
              <a:t>two </a:t>
            </a:r>
            <a:r>
              <a:rPr dirty="0" sz="2600" spc="-5">
                <a:latin typeface="Times New Roman"/>
                <a:cs typeface="Times New Roman"/>
              </a:rPr>
              <a:t>permissible </a:t>
            </a:r>
            <a:r>
              <a:rPr dirty="0" sz="2600">
                <a:latin typeface="Times New Roman"/>
                <a:cs typeface="Times New Roman"/>
              </a:rPr>
              <a:t>limits of the dimension  of a </a:t>
            </a:r>
            <a:r>
              <a:rPr dirty="0" sz="2600" spc="-5">
                <a:latin typeface="Times New Roman"/>
                <a:cs typeface="Times New Roman"/>
              </a:rPr>
              <a:t>part, </a:t>
            </a:r>
            <a:r>
              <a:rPr dirty="0" sz="2600">
                <a:latin typeface="Times New Roman"/>
                <a:cs typeface="Times New Roman"/>
              </a:rPr>
              <a:t>high </a:t>
            </a:r>
            <a:r>
              <a:rPr dirty="0" sz="2600" spc="-5">
                <a:latin typeface="Times New Roman"/>
                <a:cs typeface="Times New Roman"/>
              </a:rPr>
              <a:t>and </a:t>
            </a:r>
            <a:r>
              <a:rPr dirty="0" sz="2600" spc="-45">
                <a:latin typeface="Times New Roman"/>
                <a:cs typeface="Times New Roman"/>
              </a:rPr>
              <a:t>low, </a:t>
            </a:r>
            <a:r>
              <a:rPr dirty="0" sz="2600">
                <a:latin typeface="Times New Roman"/>
                <a:cs typeface="Times New Roman"/>
              </a:rPr>
              <a:t>two </a:t>
            </a:r>
            <a:r>
              <a:rPr dirty="0" sz="2600" spc="-5">
                <a:latin typeface="Times New Roman"/>
                <a:cs typeface="Times New Roman"/>
              </a:rPr>
              <a:t>gauges are needed to  check </a:t>
            </a:r>
            <a:r>
              <a:rPr dirty="0" sz="2600" spc="-10">
                <a:latin typeface="Times New Roman"/>
                <a:cs typeface="Times New Roman"/>
              </a:rPr>
              <a:t>each </a:t>
            </a:r>
            <a:r>
              <a:rPr dirty="0" sz="2600" spc="-5">
                <a:latin typeface="Times New Roman"/>
                <a:cs typeface="Times New Roman"/>
              </a:rPr>
              <a:t>dimension </a:t>
            </a:r>
            <a:r>
              <a:rPr dirty="0" sz="2600">
                <a:latin typeface="Times New Roman"/>
                <a:cs typeface="Times New Roman"/>
              </a:rPr>
              <a:t>of the </a:t>
            </a:r>
            <a:r>
              <a:rPr dirty="0" sz="2600" spc="-5">
                <a:latin typeface="Times New Roman"/>
                <a:cs typeface="Times New Roman"/>
              </a:rPr>
              <a:t>part, </a:t>
            </a:r>
            <a:r>
              <a:rPr dirty="0" sz="2600" spc="5">
                <a:latin typeface="Times New Roman"/>
                <a:cs typeface="Times New Roman"/>
              </a:rPr>
              <a:t>one  </a:t>
            </a:r>
            <a:r>
              <a:rPr dirty="0" sz="2600" spc="-5">
                <a:latin typeface="Times New Roman"/>
                <a:cs typeface="Times New Roman"/>
              </a:rPr>
              <a:t>corresponding </a:t>
            </a:r>
            <a:r>
              <a:rPr dirty="0" sz="2600">
                <a:latin typeface="Times New Roman"/>
                <a:cs typeface="Times New Roman"/>
              </a:rPr>
              <a:t>the </a:t>
            </a:r>
            <a:r>
              <a:rPr dirty="0" sz="2600" spc="-5">
                <a:latin typeface="Times New Roman"/>
                <a:cs typeface="Times New Roman"/>
              </a:rPr>
              <a:t>low limit </a:t>
            </a:r>
            <a:r>
              <a:rPr dirty="0" sz="2600">
                <a:latin typeface="Times New Roman"/>
                <a:cs typeface="Times New Roman"/>
              </a:rPr>
              <a:t>of size and </a:t>
            </a:r>
            <a:r>
              <a:rPr dirty="0" sz="2600" spc="-5">
                <a:latin typeface="Times New Roman"/>
                <a:cs typeface="Times New Roman"/>
              </a:rPr>
              <a:t>other to </a:t>
            </a:r>
            <a:r>
              <a:rPr dirty="0" sz="2600">
                <a:latin typeface="Times New Roman"/>
                <a:cs typeface="Times New Roman"/>
              </a:rPr>
              <a:t>the  high </a:t>
            </a:r>
            <a:r>
              <a:rPr dirty="0" sz="2600" spc="-5">
                <a:latin typeface="Times New Roman"/>
                <a:cs typeface="Times New Roman"/>
              </a:rPr>
              <a:t>limit </a:t>
            </a:r>
            <a:r>
              <a:rPr dirty="0" sz="2600">
                <a:latin typeface="Times New Roman"/>
                <a:cs typeface="Times New Roman"/>
              </a:rPr>
              <a:t>of </a:t>
            </a:r>
            <a:r>
              <a:rPr dirty="0" sz="2600" spc="-5">
                <a:latin typeface="Times New Roman"/>
                <a:cs typeface="Times New Roman"/>
              </a:rPr>
              <a:t>size of </a:t>
            </a:r>
            <a:r>
              <a:rPr dirty="0" sz="2600">
                <a:latin typeface="Times New Roman"/>
                <a:cs typeface="Times New Roman"/>
              </a:rPr>
              <a:t>that dimension. </a:t>
            </a:r>
            <a:r>
              <a:rPr dirty="0" sz="2600" spc="-10">
                <a:latin typeface="Times New Roman"/>
                <a:cs typeface="Times New Roman"/>
              </a:rPr>
              <a:t>These </a:t>
            </a:r>
            <a:r>
              <a:rPr dirty="0" sz="2600" spc="-5">
                <a:latin typeface="Times New Roman"/>
                <a:cs typeface="Times New Roman"/>
              </a:rPr>
              <a:t>are  </a:t>
            </a:r>
            <a:r>
              <a:rPr dirty="0" sz="2600" spc="5">
                <a:latin typeface="Times New Roman"/>
                <a:cs typeface="Times New Roman"/>
              </a:rPr>
              <a:t>known </a:t>
            </a:r>
            <a:r>
              <a:rPr dirty="0" sz="2600" spc="-5">
                <a:latin typeface="Times New Roman"/>
                <a:cs typeface="Times New Roman"/>
              </a:rPr>
              <a:t>as </a:t>
            </a:r>
            <a:r>
              <a:rPr dirty="0" sz="2600">
                <a:latin typeface="Times New Roman"/>
                <a:cs typeface="Times New Roman"/>
              </a:rPr>
              <a:t>GO and NO-GO</a:t>
            </a:r>
            <a:r>
              <a:rPr dirty="0" sz="2600" spc="-100">
                <a:latin typeface="Times New Roman"/>
                <a:cs typeface="Times New Roman"/>
              </a:rPr>
              <a:t> </a:t>
            </a:r>
            <a:r>
              <a:rPr dirty="0" sz="2600">
                <a:latin typeface="Times New Roman"/>
                <a:cs typeface="Times New Roman"/>
              </a:rPr>
              <a:t>gauges.</a:t>
            </a:r>
            <a:endParaRPr sz="2600">
              <a:latin typeface="Times New Roman"/>
              <a:cs typeface="Times New Roman"/>
            </a:endParaRPr>
          </a:p>
          <a:p>
            <a:pPr algn="just" marL="354330" marR="6985" indent="-342265">
              <a:lnSpc>
                <a:spcPct val="100000"/>
              </a:lnSpc>
              <a:spcBef>
                <a:spcPts val="625"/>
              </a:spcBef>
              <a:buFont typeface="Arial"/>
              <a:buChar char="•"/>
              <a:tabLst>
                <a:tab pos="355600" algn="l"/>
              </a:tabLst>
            </a:pPr>
            <a:r>
              <a:rPr dirty="0" sz="2600" spc="-5">
                <a:latin typeface="Times New Roman"/>
                <a:cs typeface="Times New Roman"/>
              </a:rPr>
              <a:t>GO gauges check </a:t>
            </a:r>
            <a:r>
              <a:rPr dirty="0" sz="2600">
                <a:latin typeface="Times New Roman"/>
                <a:cs typeface="Times New Roman"/>
              </a:rPr>
              <a:t>the Maximum </a:t>
            </a:r>
            <a:r>
              <a:rPr dirty="0" sz="2600" spc="-5">
                <a:latin typeface="Times New Roman"/>
                <a:cs typeface="Times New Roman"/>
              </a:rPr>
              <a:t>Metal Limit  (MML) and NO-GO </a:t>
            </a:r>
            <a:r>
              <a:rPr dirty="0" sz="2600">
                <a:latin typeface="Times New Roman"/>
                <a:cs typeface="Times New Roman"/>
              </a:rPr>
              <a:t>gauge </a:t>
            </a:r>
            <a:r>
              <a:rPr dirty="0" sz="2600" spc="-5">
                <a:latin typeface="Times New Roman"/>
                <a:cs typeface="Times New Roman"/>
              </a:rPr>
              <a:t>checks </a:t>
            </a:r>
            <a:r>
              <a:rPr dirty="0" sz="2600">
                <a:latin typeface="Times New Roman"/>
                <a:cs typeface="Times New Roman"/>
              </a:rPr>
              <a:t>the Minimum  </a:t>
            </a:r>
            <a:r>
              <a:rPr dirty="0" sz="2600" spc="-5">
                <a:latin typeface="Times New Roman"/>
                <a:cs typeface="Times New Roman"/>
              </a:rPr>
              <a:t>Metal Limit</a:t>
            </a:r>
            <a:r>
              <a:rPr dirty="0" sz="2600" spc="15">
                <a:latin typeface="Times New Roman"/>
                <a:cs typeface="Times New Roman"/>
              </a:rPr>
              <a:t> </a:t>
            </a:r>
            <a:r>
              <a:rPr dirty="0" sz="2600">
                <a:latin typeface="Times New Roman"/>
                <a:cs typeface="Times New Roman"/>
              </a:rPr>
              <a:t>(LML).</a:t>
            </a:r>
            <a:endParaRPr sz="26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1052" y="1349751"/>
            <a:ext cx="8013065" cy="5039995"/>
          </a:xfrm>
          <a:prstGeom prst="rect">
            <a:avLst/>
          </a:prstGeom>
        </p:spPr>
        <p:txBody>
          <a:bodyPr wrap="square" lIns="0" tIns="132080" rIns="0" bIns="0" rtlCol="0" vert="horz">
            <a:spAutoFit/>
          </a:bodyPr>
          <a:lstStyle/>
          <a:p>
            <a:pPr algn="just" marL="355600" indent="-342900">
              <a:lnSpc>
                <a:spcPct val="100000"/>
              </a:lnSpc>
              <a:spcBef>
                <a:spcPts val="1040"/>
              </a:spcBef>
              <a:buFont typeface="Arial"/>
              <a:buChar char="•"/>
              <a:tabLst>
                <a:tab pos="355600" algn="l"/>
              </a:tabLst>
            </a:pPr>
            <a:r>
              <a:rPr dirty="0" sz="2600" spc="-25">
                <a:latin typeface="Times New Roman"/>
                <a:cs typeface="Times New Roman"/>
              </a:rPr>
              <a:t>T</a:t>
            </a:r>
            <a:r>
              <a:rPr dirty="0" sz="2600" spc="-25">
                <a:latin typeface="Times New Roman"/>
                <a:cs typeface="Times New Roman"/>
              </a:rPr>
              <a:t>aylor's</a:t>
            </a:r>
            <a:r>
              <a:rPr dirty="0" sz="2600" spc="-15">
                <a:latin typeface="Times New Roman"/>
                <a:cs typeface="Times New Roman"/>
              </a:rPr>
              <a:t> </a:t>
            </a:r>
            <a:r>
              <a:rPr dirty="0" sz="2600" spc="-5">
                <a:latin typeface="Times New Roman"/>
                <a:cs typeface="Times New Roman"/>
              </a:rPr>
              <a:t>Principle</a:t>
            </a:r>
            <a:endParaRPr sz="2600">
              <a:latin typeface="Times New Roman"/>
              <a:cs typeface="Times New Roman"/>
            </a:endParaRPr>
          </a:p>
          <a:p>
            <a:pPr algn="just" lvl="1" marL="342900" marR="5080" indent="-236220">
              <a:lnSpc>
                <a:spcPct val="100000"/>
              </a:lnSpc>
              <a:spcBef>
                <a:spcPts val="860"/>
              </a:spcBef>
              <a:buFont typeface="Arial"/>
              <a:buChar char="•"/>
              <a:tabLst>
                <a:tab pos="343535" algn="l"/>
              </a:tabLst>
            </a:pPr>
            <a:r>
              <a:rPr dirty="0" sz="2400" spc="-5">
                <a:latin typeface="Times New Roman"/>
                <a:cs typeface="Times New Roman"/>
              </a:rPr>
              <a:t>“On </a:t>
            </a:r>
            <a:r>
              <a:rPr dirty="0" sz="2400">
                <a:latin typeface="Times New Roman"/>
                <a:cs typeface="Times New Roman"/>
              </a:rPr>
              <a:t>the ,Go, code of a </a:t>
            </a:r>
            <a:r>
              <a:rPr dirty="0" sz="2400" spc="-5">
                <a:latin typeface="Times New Roman"/>
                <a:cs typeface="Times New Roman"/>
              </a:rPr>
              <a:t>limit gauge, all related dimensions </a:t>
            </a:r>
            <a:r>
              <a:rPr dirty="0" sz="2400" spc="590">
                <a:latin typeface="Times New Roman"/>
                <a:cs typeface="Times New Roman"/>
              </a:rPr>
              <a:t> </a:t>
            </a:r>
            <a:r>
              <a:rPr dirty="0" sz="2400" spc="-5">
                <a:latin typeface="Times New Roman"/>
                <a:cs typeface="Times New Roman"/>
              </a:rPr>
              <a:t>should </a:t>
            </a:r>
            <a:r>
              <a:rPr dirty="0" sz="2400">
                <a:latin typeface="Times New Roman"/>
                <a:cs typeface="Times New Roman"/>
              </a:rPr>
              <a:t>be </a:t>
            </a:r>
            <a:r>
              <a:rPr dirty="0" sz="2400" spc="-5">
                <a:latin typeface="Times New Roman"/>
                <a:cs typeface="Times New Roman"/>
              </a:rPr>
              <a:t>checked </a:t>
            </a:r>
            <a:r>
              <a:rPr dirty="0" sz="2400" spc="-15">
                <a:latin typeface="Times New Roman"/>
                <a:cs typeface="Times New Roman"/>
              </a:rPr>
              <a:t>simultaneously, </a:t>
            </a:r>
            <a:r>
              <a:rPr dirty="0" sz="2400">
                <a:latin typeface="Times New Roman"/>
                <a:cs typeface="Times New Roman"/>
              </a:rPr>
              <a:t>while on </a:t>
            </a:r>
            <a:r>
              <a:rPr dirty="0" sz="2400" spc="-5">
                <a:latin typeface="Times New Roman"/>
                <a:cs typeface="Times New Roman"/>
              </a:rPr>
              <a:t>the </a:t>
            </a:r>
            <a:r>
              <a:rPr dirty="0" sz="2400">
                <a:latin typeface="Times New Roman"/>
                <a:cs typeface="Times New Roman"/>
              </a:rPr>
              <a:t>'Not-Go' side  each </a:t>
            </a:r>
            <a:r>
              <a:rPr dirty="0" sz="2400" spc="-5">
                <a:latin typeface="Times New Roman"/>
                <a:cs typeface="Times New Roman"/>
              </a:rPr>
              <a:t>dimension </a:t>
            </a:r>
            <a:r>
              <a:rPr dirty="0" sz="2400">
                <a:latin typeface="Times New Roman"/>
                <a:cs typeface="Times New Roman"/>
              </a:rPr>
              <a:t>is to be checked</a:t>
            </a:r>
            <a:r>
              <a:rPr dirty="0" sz="2400" spc="-80">
                <a:latin typeface="Times New Roman"/>
                <a:cs typeface="Times New Roman"/>
              </a:rPr>
              <a:t> </a:t>
            </a:r>
            <a:r>
              <a:rPr dirty="0" sz="2400" spc="-15">
                <a:latin typeface="Times New Roman"/>
                <a:cs typeface="Times New Roman"/>
              </a:rPr>
              <a:t>separately.”</a:t>
            </a:r>
            <a:endParaRPr sz="2400">
              <a:latin typeface="Times New Roman"/>
              <a:cs typeface="Times New Roman"/>
            </a:endParaRPr>
          </a:p>
          <a:p>
            <a:pPr lvl="1">
              <a:lnSpc>
                <a:spcPct val="100000"/>
              </a:lnSpc>
              <a:spcBef>
                <a:spcPts val="5"/>
              </a:spcBef>
              <a:buFont typeface="Arial"/>
              <a:buChar char="•"/>
            </a:pPr>
            <a:endParaRPr sz="2500">
              <a:latin typeface="Times New Roman"/>
              <a:cs typeface="Times New Roman"/>
            </a:endParaRPr>
          </a:p>
          <a:p>
            <a:pPr lvl="1" marL="342900" marR="127000" indent="-236220">
              <a:lnSpc>
                <a:spcPct val="100000"/>
              </a:lnSpc>
              <a:buFont typeface="Arial"/>
              <a:buChar char="•"/>
              <a:tabLst>
                <a:tab pos="342900" algn="l"/>
                <a:tab pos="343535" algn="l"/>
              </a:tabLst>
            </a:pPr>
            <a:r>
              <a:rPr dirty="0" sz="2400" spc="-5">
                <a:latin typeface="Times New Roman"/>
                <a:cs typeface="Times New Roman"/>
              </a:rPr>
              <a:t>This means </a:t>
            </a:r>
            <a:r>
              <a:rPr dirty="0" sz="2400">
                <a:latin typeface="Times New Roman"/>
                <a:cs typeface="Times New Roman"/>
              </a:rPr>
              <a:t>that the, </a:t>
            </a:r>
            <a:r>
              <a:rPr dirty="0" sz="2400" spc="-5">
                <a:latin typeface="Times New Roman"/>
                <a:cs typeface="Times New Roman"/>
              </a:rPr>
              <a:t>“</a:t>
            </a:r>
            <a:r>
              <a:rPr dirty="0" sz="2400" spc="-5">
                <a:solidFill>
                  <a:srgbClr val="FF0000"/>
                </a:solidFill>
                <a:latin typeface="Times New Roman"/>
                <a:cs typeface="Times New Roman"/>
              </a:rPr>
              <a:t>Go</a:t>
            </a:r>
            <a:r>
              <a:rPr dirty="0" sz="2400" spc="-5">
                <a:latin typeface="Times New Roman"/>
                <a:cs typeface="Times New Roman"/>
              </a:rPr>
              <a:t>” </a:t>
            </a:r>
            <a:r>
              <a:rPr dirty="0" sz="2400">
                <a:latin typeface="Times New Roman"/>
                <a:cs typeface="Times New Roman"/>
              </a:rPr>
              <a:t>gauge </a:t>
            </a:r>
            <a:r>
              <a:rPr dirty="0" sz="2400" spc="-10">
                <a:latin typeface="Times New Roman"/>
                <a:cs typeface="Times New Roman"/>
              </a:rPr>
              <a:t>must </a:t>
            </a:r>
            <a:r>
              <a:rPr dirty="0" sz="2400">
                <a:latin typeface="Times New Roman"/>
                <a:cs typeface="Times New Roman"/>
              </a:rPr>
              <a:t>have the ideal  </a:t>
            </a:r>
            <a:r>
              <a:rPr dirty="0" sz="2400" spc="-5">
                <a:latin typeface="Times New Roman"/>
                <a:cs typeface="Times New Roman"/>
              </a:rPr>
              <a:t>theoretical form </a:t>
            </a:r>
            <a:r>
              <a:rPr dirty="0" sz="2400">
                <a:latin typeface="Times New Roman"/>
                <a:cs typeface="Times New Roman"/>
              </a:rPr>
              <a:t>of its </a:t>
            </a:r>
            <a:r>
              <a:rPr dirty="0" sz="2400" spc="-5">
                <a:latin typeface="Times New Roman"/>
                <a:cs typeface="Times New Roman"/>
              </a:rPr>
              <a:t>mating </a:t>
            </a:r>
            <a:r>
              <a:rPr dirty="0" sz="2400">
                <a:latin typeface="Times New Roman"/>
                <a:cs typeface="Times New Roman"/>
              </a:rPr>
              <a:t>part and it </a:t>
            </a:r>
            <a:r>
              <a:rPr dirty="0" sz="2400" spc="-5">
                <a:latin typeface="Times New Roman"/>
                <a:cs typeface="Times New Roman"/>
              </a:rPr>
              <a:t>should </a:t>
            </a:r>
            <a:r>
              <a:rPr dirty="0" sz="2400">
                <a:latin typeface="Times New Roman"/>
                <a:cs typeface="Times New Roman"/>
              </a:rPr>
              <a:t>be </a:t>
            </a:r>
            <a:r>
              <a:rPr dirty="0" sz="2400" spc="-5">
                <a:solidFill>
                  <a:srgbClr val="7030A0"/>
                </a:solidFill>
                <a:latin typeface="Times New Roman"/>
                <a:cs typeface="Times New Roman"/>
              </a:rPr>
              <a:t>used </a:t>
            </a:r>
            <a:r>
              <a:rPr dirty="0" sz="2400">
                <a:solidFill>
                  <a:srgbClr val="7030A0"/>
                </a:solidFill>
                <a:latin typeface="Times New Roman"/>
                <a:cs typeface="Times New Roman"/>
              </a:rPr>
              <a:t>under  the condition of </a:t>
            </a:r>
            <a:r>
              <a:rPr dirty="0" sz="2400" spc="-10">
                <a:solidFill>
                  <a:srgbClr val="7030A0"/>
                </a:solidFill>
                <a:latin typeface="Times New Roman"/>
                <a:cs typeface="Times New Roman"/>
              </a:rPr>
              <a:t>maximum</a:t>
            </a:r>
            <a:r>
              <a:rPr dirty="0" sz="2400" spc="-55">
                <a:solidFill>
                  <a:srgbClr val="7030A0"/>
                </a:solidFill>
                <a:latin typeface="Times New Roman"/>
                <a:cs typeface="Times New Roman"/>
              </a:rPr>
              <a:t> </a:t>
            </a:r>
            <a:r>
              <a:rPr dirty="0" sz="2400" spc="-15">
                <a:solidFill>
                  <a:srgbClr val="7030A0"/>
                </a:solidFill>
                <a:latin typeface="Times New Roman"/>
                <a:cs typeface="Times New Roman"/>
              </a:rPr>
              <a:t>impossibility.</a:t>
            </a:r>
            <a:endParaRPr sz="2400">
              <a:latin typeface="Times New Roman"/>
              <a:cs typeface="Times New Roman"/>
            </a:endParaRPr>
          </a:p>
          <a:p>
            <a:pPr lvl="1" marL="342900" marR="5080" indent="-236220">
              <a:lnSpc>
                <a:spcPct val="100000"/>
              </a:lnSpc>
              <a:buFont typeface="Arial"/>
              <a:buChar char="•"/>
              <a:tabLst>
                <a:tab pos="413384" algn="l"/>
                <a:tab pos="414020" algn="l"/>
              </a:tabLst>
            </a:pPr>
            <a:r>
              <a:rPr dirty="0"/>
              <a:t>	</a:t>
            </a:r>
            <a:r>
              <a:rPr dirty="0" sz="2400" spc="-5">
                <a:latin typeface="Times New Roman"/>
                <a:cs typeface="Times New Roman"/>
              </a:rPr>
              <a:t>The "</a:t>
            </a:r>
            <a:r>
              <a:rPr dirty="0" sz="2400" spc="-5">
                <a:solidFill>
                  <a:srgbClr val="FF0000"/>
                </a:solidFill>
                <a:latin typeface="Times New Roman"/>
                <a:cs typeface="Times New Roman"/>
              </a:rPr>
              <a:t>Not Go</a:t>
            </a:r>
            <a:r>
              <a:rPr dirty="0" sz="2400" spc="-5">
                <a:latin typeface="Times New Roman"/>
                <a:cs typeface="Times New Roman"/>
              </a:rPr>
              <a:t>" </a:t>
            </a:r>
            <a:r>
              <a:rPr dirty="0" sz="2400">
                <a:latin typeface="Times New Roman"/>
                <a:cs typeface="Times New Roman"/>
              </a:rPr>
              <a:t>gauge </a:t>
            </a:r>
            <a:r>
              <a:rPr dirty="0" sz="2400" spc="-5">
                <a:latin typeface="Times New Roman"/>
                <a:cs typeface="Times New Roman"/>
              </a:rPr>
              <a:t>should </a:t>
            </a:r>
            <a:r>
              <a:rPr dirty="0" sz="2400" spc="-5">
                <a:solidFill>
                  <a:srgbClr val="0070C0"/>
                </a:solidFill>
                <a:latin typeface="Times New Roman"/>
                <a:cs typeface="Times New Roman"/>
              </a:rPr>
              <a:t>ensure </a:t>
            </a:r>
            <a:r>
              <a:rPr dirty="0" sz="2400">
                <a:solidFill>
                  <a:srgbClr val="0070C0"/>
                </a:solidFill>
                <a:latin typeface="Times New Roman"/>
                <a:cs typeface="Times New Roman"/>
              </a:rPr>
              <a:t>point contact with its  </a:t>
            </a:r>
            <a:r>
              <a:rPr dirty="0" sz="2400" spc="-5">
                <a:solidFill>
                  <a:srgbClr val="0070C0"/>
                </a:solidFill>
                <a:latin typeface="Times New Roman"/>
                <a:cs typeface="Times New Roman"/>
              </a:rPr>
              <a:t>mating </a:t>
            </a:r>
            <a:r>
              <a:rPr dirty="0" sz="2400">
                <a:solidFill>
                  <a:srgbClr val="0070C0"/>
                </a:solidFill>
                <a:latin typeface="Times New Roman"/>
                <a:cs typeface="Times New Roman"/>
              </a:rPr>
              <a:t>part </a:t>
            </a:r>
            <a:r>
              <a:rPr dirty="0" sz="2400" spc="-5">
                <a:solidFill>
                  <a:srgbClr val="0070C0"/>
                </a:solidFill>
                <a:latin typeface="Times New Roman"/>
                <a:cs typeface="Times New Roman"/>
              </a:rPr>
              <a:t>so </a:t>
            </a:r>
            <a:r>
              <a:rPr dirty="0" sz="2400">
                <a:solidFill>
                  <a:srgbClr val="0070C0"/>
                </a:solidFill>
                <a:latin typeface="Times New Roman"/>
                <a:cs typeface="Times New Roman"/>
              </a:rPr>
              <a:t>that any </a:t>
            </a:r>
            <a:r>
              <a:rPr dirty="0" sz="2400" spc="-5">
                <a:solidFill>
                  <a:srgbClr val="0070C0"/>
                </a:solidFill>
                <a:latin typeface="Times New Roman"/>
                <a:cs typeface="Times New Roman"/>
              </a:rPr>
              <a:t>geometrical inaccuracy </a:t>
            </a:r>
            <a:r>
              <a:rPr dirty="0" sz="2400">
                <a:latin typeface="Times New Roman"/>
                <a:cs typeface="Times New Roman"/>
              </a:rPr>
              <a:t>that </a:t>
            </a:r>
            <a:r>
              <a:rPr dirty="0" sz="2400" spc="-5">
                <a:latin typeface="Times New Roman"/>
                <a:cs typeface="Times New Roman"/>
              </a:rPr>
              <a:t>exists  </a:t>
            </a:r>
            <a:r>
              <a:rPr dirty="0" sz="2400">
                <a:latin typeface="Times New Roman"/>
                <a:cs typeface="Times New Roman"/>
              </a:rPr>
              <a:t>outside the </a:t>
            </a:r>
            <a:r>
              <a:rPr dirty="0" sz="2400" spc="-5">
                <a:latin typeface="Times New Roman"/>
                <a:cs typeface="Times New Roman"/>
              </a:rPr>
              <a:t>limits </a:t>
            </a:r>
            <a:r>
              <a:rPr dirty="0" sz="2400">
                <a:latin typeface="Times New Roman"/>
                <a:cs typeface="Times New Roman"/>
              </a:rPr>
              <a:t>of the </a:t>
            </a:r>
            <a:r>
              <a:rPr dirty="0" sz="2400" spc="-5">
                <a:solidFill>
                  <a:srgbClr val="604A7B"/>
                </a:solidFill>
                <a:latin typeface="Times New Roman"/>
                <a:cs typeface="Times New Roman"/>
              </a:rPr>
              <a:t>dimensional </a:t>
            </a:r>
            <a:r>
              <a:rPr dirty="0" sz="2400">
                <a:solidFill>
                  <a:srgbClr val="604A7B"/>
                </a:solidFill>
                <a:latin typeface="Times New Roman"/>
                <a:cs typeface="Times New Roman"/>
              </a:rPr>
              <a:t>tolerance </a:t>
            </a:r>
            <a:r>
              <a:rPr dirty="0" sz="2400">
                <a:latin typeface="Times New Roman"/>
                <a:cs typeface="Times New Roman"/>
              </a:rPr>
              <a:t>can be</a:t>
            </a:r>
            <a:r>
              <a:rPr dirty="0" sz="2400" spc="-120">
                <a:latin typeface="Times New Roman"/>
                <a:cs typeface="Times New Roman"/>
              </a:rPr>
              <a:t> </a:t>
            </a:r>
            <a:r>
              <a:rPr dirty="0" sz="2400" spc="-5">
                <a:latin typeface="Times New Roman"/>
                <a:cs typeface="Times New Roman"/>
              </a:rPr>
              <a:t>detected.  </a:t>
            </a:r>
            <a:r>
              <a:rPr dirty="0" sz="2400">
                <a:latin typeface="Times New Roman"/>
                <a:cs typeface="Times New Roman"/>
              </a:rPr>
              <a:t>It </a:t>
            </a:r>
            <a:r>
              <a:rPr dirty="0" sz="2400" spc="-10">
                <a:latin typeface="Times New Roman"/>
                <a:cs typeface="Times New Roman"/>
              </a:rPr>
              <a:t>must </a:t>
            </a:r>
            <a:r>
              <a:rPr dirty="0" sz="2400" spc="-5">
                <a:latin typeface="Times New Roman"/>
                <a:cs typeface="Times New Roman"/>
              </a:rPr>
              <a:t>therefore, </a:t>
            </a:r>
            <a:r>
              <a:rPr dirty="0" sz="2400">
                <a:latin typeface="Times New Roman"/>
                <a:cs typeface="Times New Roman"/>
              </a:rPr>
              <a:t>be </a:t>
            </a:r>
            <a:r>
              <a:rPr dirty="0" sz="2400" spc="-5">
                <a:solidFill>
                  <a:srgbClr val="7030A0"/>
                </a:solidFill>
                <a:latin typeface="Times New Roman"/>
                <a:cs typeface="Times New Roman"/>
              </a:rPr>
              <a:t>used </a:t>
            </a:r>
            <a:r>
              <a:rPr dirty="0" sz="2400">
                <a:solidFill>
                  <a:srgbClr val="7030A0"/>
                </a:solidFill>
                <a:latin typeface="Times New Roman"/>
                <a:cs typeface="Times New Roman"/>
              </a:rPr>
              <a:t>under the condition of </a:t>
            </a:r>
            <a:r>
              <a:rPr dirty="0" sz="2400" spc="-10">
                <a:solidFill>
                  <a:srgbClr val="7030A0"/>
                </a:solidFill>
                <a:latin typeface="Times New Roman"/>
                <a:cs typeface="Times New Roman"/>
              </a:rPr>
              <a:t>maximum  </a:t>
            </a:r>
            <a:r>
              <a:rPr dirty="0" sz="2400" spc="-15">
                <a:solidFill>
                  <a:srgbClr val="7030A0"/>
                </a:solidFill>
                <a:latin typeface="Times New Roman"/>
                <a:cs typeface="Times New Roman"/>
              </a:rPr>
              <a:t>possibility.</a:t>
            </a:r>
            <a:endParaRPr sz="2400">
              <a:latin typeface="Times New Roman"/>
              <a:cs typeface="Times New Roman"/>
            </a:endParaRPr>
          </a:p>
        </p:txBody>
      </p:sp>
      <p:sp>
        <p:nvSpPr>
          <p:cNvPr id="3" name="object 3"/>
          <p:cNvSpPr/>
          <p:nvPr/>
        </p:nvSpPr>
        <p:spPr>
          <a:xfrm>
            <a:off x="2773679" y="339852"/>
            <a:ext cx="3595116" cy="1219200"/>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73679" y="339852"/>
            <a:ext cx="3595116" cy="12192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txBox="1"/>
          <p:nvPr/>
        </p:nvSpPr>
        <p:spPr>
          <a:xfrm>
            <a:off x="1069339" y="1468628"/>
            <a:ext cx="4263390" cy="4463415"/>
          </a:xfrm>
          <a:prstGeom prst="rect">
            <a:avLst/>
          </a:prstGeom>
        </p:spPr>
        <p:txBody>
          <a:bodyPr wrap="square" lIns="0" tIns="12065" rIns="0" bIns="0" rtlCol="0" vert="horz">
            <a:spAutoFit/>
          </a:bodyPr>
          <a:lstStyle/>
          <a:p>
            <a:pPr algn="just" marL="356235" marR="5080" indent="-344170">
              <a:lnSpc>
                <a:spcPct val="100000"/>
              </a:lnSpc>
              <a:spcBef>
                <a:spcPts val="95"/>
              </a:spcBef>
              <a:buFont typeface="Arial"/>
              <a:buChar char="•"/>
              <a:tabLst>
                <a:tab pos="355600" algn="l"/>
              </a:tabLst>
            </a:pPr>
            <a:r>
              <a:rPr dirty="0" sz="2800" spc="-5">
                <a:latin typeface="Times New Roman"/>
                <a:cs typeface="Times New Roman"/>
              </a:rPr>
              <a:t>The </a:t>
            </a:r>
            <a:r>
              <a:rPr dirty="0" sz="2800">
                <a:latin typeface="Times New Roman"/>
                <a:cs typeface="Times New Roman"/>
              </a:rPr>
              <a:t>"</a:t>
            </a:r>
            <a:r>
              <a:rPr dirty="0" sz="2800">
                <a:solidFill>
                  <a:srgbClr val="FF0000"/>
                </a:solidFill>
                <a:latin typeface="Times New Roman"/>
                <a:cs typeface="Times New Roman"/>
              </a:rPr>
              <a:t>Go</a:t>
            </a:r>
            <a:r>
              <a:rPr dirty="0" sz="2800">
                <a:latin typeface="Times New Roman"/>
                <a:cs typeface="Times New Roman"/>
              </a:rPr>
              <a:t>" </a:t>
            </a:r>
            <a:r>
              <a:rPr dirty="0" sz="2800" spc="-5">
                <a:latin typeface="Times New Roman"/>
                <a:cs typeface="Times New Roman"/>
              </a:rPr>
              <a:t>side </a:t>
            </a:r>
            <a:r>
              <a:rPr dirty="0" sz="2800">
                <a:latin typeface="Times New Roman"/>
                <a:cs typeface="Times New Roman"/>
              </a:rPr>
              <a:t>of the </a:t>
            </a:r>
            <a:r>
              <a:rPr dirty="0" sz="2800" spc="-10">
                <a:latin typeface="Times New Roman"/>
                <a:cs typeface="Times New Roman"/>
              </a:rPr>
              <a:t>limit  </a:t>
            </a:r>
            <a:r>
              <a:rPr dirty="0" sz="2800" spc="-5">
                <a:latin typeface="Times New Roman"/>
                <a:cs typeface="Times New Roman"/>
              </a:rPr>
              <a:t>gauges should </a:t>
            </a:r>
            <a:r>
              <a:rPr dirty="0" sz="2800" spc="-10">
                <a:latin typeface="Times New Roman"/>
                <a:cs typeface="Times New Roman"/>
              </a:rPr>
              <a:t>enter </a:t>
            </a:r>
            <a:r>
              <a:rPr dirty="0" sz="2800">
                <a:latin typeface="Times New Roman"/>
                <a:cs typeface="Times New Roman"/>
              </a:rPr>
              <a:t>the  hole (or </a:t>
            </a:r>
            <a:r>
              <a:rPr dirty="0" sz="2800" spc="-5">
                <a:latin typeface="Times New Roman"/>
                <a:cs typeface="Times New Roman"/>
              </a:rPr>
              <a:t>cavity) </a:t>
            </a:r>
            <a:r>
              <a:rPr dirty="0" sz="2800">
                <a:latin typeface="Times New Roman"/>
                <a:cs typeface="Times New Roman"/>
              </a:rPr>
              <a:t>or </a:t>
            </a:r>
            <a:r>
              <a:rPr dirty="0" sz="2800" spc="-5">
                <a:solidFill>
                  <a:srgbClr val="7030A0"/>
                </a:solidFill>
                <a:latin typeface="Times New Roman"/>
                <a:cs typeface="Times New Roman"/>
              </a:rPr>
              <a:t>just </a:t>
            </a:r>
            <a:r>
              <a:rPr dirty="0" sz="2800" spc="-10">
                <a:solidFill>
                  <a:srgbClr val="7030A0"/>
                </a:solidFill>
                <a:latin typeface="Times New Roman"/>
                <a:cs typeface="Times New Roman"/>
              </a:rPr>
              <a:t>pass  </a:t>
            </a:r>
            <a:r>
              <a:rPr dirty="0" sz="2800" spc="-5">
                <a:solidFill>
                  <a:srgbClr val="7030A0"/>
                </a:solidFill>
                <a:latin typeface="Times New Roman"/>
                <a:cs typeface="Times New Roman"/>
              </a:rPr>
              <a:t>over </a:t>
            </a:r>
            <a:r>
              <a:rPr dirty="0" sz="2800">
                <a:solidFill>
                  <a:srgbClr val="7030A0"/>
                </a:solidFill>
                <a:latin typeface="Times New Roman"/>
                <a:cs typeface="Times New Roman"/>
              </a:rPr>
              <a:t>the </a:t>
            </a:r>
            <a:r>
              <a:rPr dirty="0" sz="2800" spc="-5">
                <a:solidFill>
                  <a:srgbClr val="7030A0"/>
                </a:solidFill>
                <a:latin typeface="Times New Roman"/>
                <a:cs typeface="Times New Roman"/>
              </a:rPr>
              <a:t>shaft </a:t>
            </a:r>
            <a:r>
              <a:rPr dirty="0" sz="2800" spc="-5">
                <a:latin typeface="Times New Roman"/>
                <a:cs typeface="Times New Roman"/>
              </a:rPr>
              <a:t>under </a:t>
            </a:r>
            <a:r>
              <a:rPr dirty="0" sz="2800">
                <a:latin typeface="Times New Roman"/>
                <a:cs typeface="Times New Roman"/>
              </a:rPr>
              <a:t>the  </a:t>
            </a:r>
            <a:r>
              <a:rPr dirty="0" sz="2800" spc="-5">
                <a:latin typeface="Times New Roman"/>
                <a:cs typeface="Times New Roman"/>
              </a:rPr>
              <a:t>weight </a:t>
            </a:r>
            <a:r>
              <a:rPr dirty="0" sz="2800">
                <a:latin typeface="Times New Roman"/>
                <a:cs typeface="Times New Roman"/>
              </a:rPr>
              <a:t>of the gauge </a:t>
            </a:r>
            <a:r>
              <a:rPr dirty="0" sz="2800">
                <a:solidFill>
                  <a:srgbClr val="7030A0"/>
                </a:solidFill>
                <a:latin typeface="Times New Roman"/>
                <a:cs typeface="Times New Roman"/>
              </a:rPr>
              <a:t> </a:t>
            </a:r>
            <a:r>
              <a:rPr dirty="0" sz="2800" spc="-5">
                <a:solidFill>
                  <a:srgbClr val="7030A0"/>
                </a:solidFill>
                <a:latin typeface="Times New Roman"/>
                <a:cs typeface="Times New Roman"/>
              </a:rPr>
              <a:t>without </a:t>
            </a:r>
            <a:r>
              <a:rPr dirty="0" sz="2800">
                <a:solidFill>
                  <a:srgbClr val="7030A0"/>
                </a:solidFill>
                <a:latin typeface="Times New Roman"/>
                <a:cs typeface="Times New Roman"/>
              </a:rPr>
              <a:t>using </a:t>
            </a:r>
            <a:r>
              <a:rPr dirty="0" sz="2800" spc="-5">
                <a:solidFill>
                  <a:srgbClr val="7030A0"/>
                </a:solidFill>
                <a:latin typeface="Times New Roman"/>
                <a:cs typeface="Times New Roman"/>
              </a:rPr>
              <a:t>any</a:t>
            </a:r>
            <a:r>
              <a:rPr dirty="0" sz="2800" spc="-55">
                <a:solidFill>
                  <a:srgbClr val="7030A0"/>
                </a:solidFill>
                <a:latin typeface="Times New Roman"/>
                <a:cs typeface="Times New Roman"/>
              </a:rPr>
              <a:t> </a:t>
            </a:r>
            <a:r>
              <a:rPr dirty="0" sz="2800" spc="-5">
                <a:solidFill>
                  <a:srgbClr val="7030A0"/>
                </a:solidFill>
                <a:latin typeface="Times New Roman"/>
                <a:cs typeface="Times New Roman"/>
              </a:rPr>
              <a:t>force.</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algn="just" marL="355600" marR="6350" indent="-343535">
              <a:lnSpc>
                <a:spcPct val="100000"/>
              </a:lnSpc>
              <a:buFont typeface="Arial"/>
              <a:buChar char="•"/>
              <a:tabLst>
                <a:tab pos="355600" algn="l"/>
              </a:tabLst>
            </a:pPr>
            <a:r>
              <a:rPr dirty="0" sz="2800" spc="-5">
                <a:latin typeface="Times New Roman"/>
                <a:cs typeface="Times New Roman"/>
              </a:rPr>
              <a:t>The </a:t>
            </a:r>
            <a:r>
              <a:rPr dirty="0" sz="2800">
                <a:latin typeface="Times New Roman"/>
                <a:cs typeface="Times New Roman"/>
              </a:rPr>
              <a:t>"</a:t>
            </a:r>
            <a:r>
              <a:rPr dirty="0" sz="2800">
                <a:solidFill>
                  <a:srgbClr val="FF0000"/>
                </a:solidFill>
                <a:latin typeface="Times New Roman"/>
                <a:cs typeface="Times New Roman"/>
              </a:rPr>
              <a:t>Not </a:t>
            </a:r>
            <a:r>
              <a:rPr dirty="0" sz="2800" spc="-5">
                <a:solidFill>
                  <a:srgbClr val="FF0000"/>
                </a:solidFill>
                <a:latin typeface="Times New Roman"/>
                <a:cs typeface="Times New Roman"/>
              </a:rPr>
              <a:t>Go</a:t>
            </a:r>
            <a:r>
              <a:rPr dirty="0" sz="2800" spc="-5">
                <a:latin typeface="Times New Roman"/>
                <a:cs typeface="Times New Roman"/>
              </a:rPr>
              <a:t>" side </a:t>
            </a:r>
            <a:r>
              <a:rPr dirty="0" sz="2800">
                <a:latin typeface="Times New Roman"/>
                <a:cs typeface="Times New Roman"/>
              </a:rPr>
              <a:t>of the  </a:t>
            </a:r>
            <a:r>
              <a:rPr dirty="0" sz="2800" spc="-5">
                <a:latin typeface="Times New Roman"/>
                <a:cs typeface="Times New Roman"/>
              </a:rPr>
              <a:t>gauge </a:t>
            </a:r>
            <a:r>
              <a:rPr dirty="0" sz="2800" spc="-5">
                <a:solidFill>
                  <a:srgbClr val="7030A0"/>
                </a:solidFill>
                <a:latin typeface="Times New Roman"/>
                <a:cs typeface="Times New Roman"/>
              </a:rPr>
              <a:t>must </a:t>
            </a:r>
            <a:r>
              <a:rPr dirty="0" sz="2800">
                <a:solidFill>
                  <a:srgbClr val="7030A0"/>
                </a:solidFill>
                <a:latin typeface="Times New Roman"/>
                <a:cs typeface="Times New Roman"/>
              </a:rPr>
              <a:t>not </a:t>
            </a:r>
            <a:r>
              <a:rPr dirty="0" sz="2800" spc="-10">
                <a:solidFill>
                  <a:srgbClr val="7030A0"/>
                </a:solidFill>
                <a:latin typeface="Times New Roman"/>
                <a:cs typeface="Times New Roman"/>
              </a:rPr>
              <a:t>enter </a:t>
            </a:r>
            <a:r>
              <a:rPr dirty="0" sz="2800">
                <a:solidFill>
                  <a:srgbClr val="7030A0"/>
                </a:solidFill>
                <a:latin typeface="Times New Roman"/>
                <a:cs typeface="Times New Roman"/>
              </a:rPr>
              <a:t>or  </a:t>
            </a:r>
            <a:r>
              <a:rPr dirty="0" sz="2800" spc="-5">
                <a:solidFill>
                  <a:srgbClr val="7030A0"/>
                </a:solidFill>
                <a:latin typeface="Times New Roman"/>
                <a:cs typeface="Times New Roman"/>
              </a:rPr>
              <a:t>pass</a:t>
            </a:r>
            <a:r>
              <a:rPr dirty="0" sz="2800" spc="-5">
                <a:latin typeface="Times New Roman"/>
                <a:cs typeface="Times New Roman"/>
              </a:rPr>
              <a:t>.</a:t>
            </a:r>
            <a:endParaRPr sz="2800">
              <a:latin typeface="Times New Roman"/>
              <a:cs typeface="Times New Roman"/>
            </a:endParaRPr>
          </a:p>
        </p:txBody>
      </p:sp>
      <p:sp>
        <p:nvSpPr>
          <p:cNvPr id="5" name="object 5"/>
          <p:cNvSpPr/>
          <p:nvPr/>
        </p:nvSpPr>
        <p:spPr>
          <a:xfrm>
            <a:off x="5334000" y="1276350"/>
            <a:ext cx="3810000" cy="5581649"/>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73679" y="339852"/>
            <a:ext cx="3595116" cy="12192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txBox="1"/>
          <p:nvPr/>
        </p:nvSpPr>
        <p:spPr>
          <a:xfrm>
            <a:off x="1069339" y="1470152"/>
            <a:ext cx="4262755" cy="5292725"/>
          </a:xfrm>
          <a:prstGeom prst="rect">
            <a:avLst/>
          </a:prstGeom>
        </p:spPr>
        <p:txBody>
          <a:bodyPr wrap="square" lIns="0" tIns="12700" rIns="0" bIns="0" rtlCol="0" vert="horz">
            <a:spAutoFit/>
          </a:bodyPr>
          <a:lstStyle/>
          <a:p>
            <a:pPr algn="just" marL="355600" marR="5080" indent="-342900">
              <a:lnSpc>
                <a:spcPct val="100000"/>
              </a:lnSpc>
              <a:spcBef>
                <a:spcPts val="100"/>
              </a:spcBef>
              <a:buFont typeface="Arial"/>
              <a:buChar char="•"/>
              <a:tabLst>
                <a:tab pos="355600" algn="l"/>
              </a:tabLst>
            </a:pPr>
            <a:r>
              <a:rPr dirty="0" sz="2400" spc="-5">
                <a:latin typeface="Times New Roman"/>
                <a:cs typeface="Times New Roman"/>
              </a:rPr>
              <a:t>A </a:t>
            </a:r>
            <a:r>
              <a:rPr dirty="0" sz="2400">
                <a:solidFill>
                  <a:srgbClr val="7030A0"/>
                </a:solidFill>
                <a:latin typeface="Times New Roman"/>
                <a:cs typeface="Times New Roman"/>
              </a:rPr>
              <a:t>part is </a:t>
            </a:r>
            <a:r>
              <a:rPr dirty="0" sz="2400" spc="-5">
                <a:solidFill>
                  <a:srgbClr val="7030A0"/>
                </a:solidFill>
                <a:latin typeface="Times New Roman"/>
                <a:cs typeface="Times New Roman"/>
              </a:rPr>
              <a:t>considered </a:t>
            </a:r>
            <a:r>
              <a:rPr dirty="0" sz="2400">
                <a:solidFill>
                  <a:srgbClr val="7030A0"/>
                </a:solidFill>
                <a:latin typeface="Times New Roman"/>
                <a:cs typeface="Times New Roman"/>
              </a:rPr>
              <a:t>to be good</a:t>
            </a:r>
            <a:r>
              <a:rPr dirty="0" sz="2400">
                <a:latin typeface="Times New Roman"/>
                <a:cs typeface="Times New Roman"/>
              </a:rPr>
              <a:t>, </a:t>
            </a:r>
            <a:r>
              <a:rPr dirty="0" sz="2400">
                <a:solidFill>
                  <a:srgbClr val="0070C0"/>
                </a:solidFill>
                <a:latin typeface="Times New Roman"/>
                <a:cs typeface="Times New Roman"/>
              </a:rPr>
              <a:t> if </a:t>
            </a:r>
            <a:r>
              <a:rPr dirty="0" sz="2400" spc="-5">
                <a:solidFill>
                  <a:srgbClr val="0070C0"/>
                </a:solidFill>
                <a:latin typeface="Times New Roman"/>
                <a:cs typeface="Times New Roman"/>
              </a:rPr>
              <a:t>the GO </a:t>
            </a:r>
            <a:r>
              <a:rPr dirty="0" sz="2400">
                <a:solidFill>
                  <a:srgbClr val="0070C0"/>
                </a:solidFill>
                <a:latin typeface="Times New Roman"/>
                <a:cs typeface="Times New Roman"/>
              </a:rPr>
              <a:t>gauge </a:t>
            </a:r>
            <a:r>
              <a:rPr dirty="0" sz="2400" spc="-5">
                <a:solidFill>
                  <a:srgbClr val="0070C0"/>
                </a:solidFill>
                <a:latin typeface="Times New Roman"/>
                <a:cs typeface="Times New Roman"/>
              </a:rPr>
              <a:t>passes through  </a:t>
            </a:r>
            <a:r>
              <a:rPr dirty="0" sz="2400">
                <a:solidFill>
                  <a:srgbClr val="0070C0"/>
                </a:solidFill>
                <a:latin typeface="Times New Roman"/>
                <a:cs typeface="Times New Roman"/>
              </a:rPr>
              <a:t>or </a:t>
            </a:r>
            <a:r>
              <a:rPr dirty="0" sz="2400" spc="-5">
                <a:solidFill>
                  <a:srgbClr val="0070C0"/>
                </a:solidFill>
                <a:latin typeface="Times New Roman"/>
                <a:cs typeface="Times New Roman"/>
              </a:rPr>
              <a:t>over </a:t>
            </a:r>
            <a:r>
              <a:rPr dirty="0" sz="2400">
                <a:solidFill>
                  <a:srgbClr val="0070C0"/>
                </a:solidFill>
                <a:latin typeface="Times New Roman"/>
                <a:cs typeface="Times New Roman"/>
              </a:rPr>
              <a:t>the </a:t>
            </a:r>
            <a:r>
              <a:rPr dirty="0" sz="2400" spc="-5">
                <a:solidFill>
                  <a:srgbClr val="0070C0"/>
                </a:solidFill>
                <a:latin typeface="Times New Roman"/>
                <a:cs typeface="Times New Roman"/>
              </a:rPr>
              <a:t>work </a:t>
            </a:r>
            <a:r>
              <a:rPr dirty="0" sz="2400">
                <a:solidFill>
                  <a:srgbClr val="0070C0"/>
                </a:solidFill>
                <a:latin typeface="Times New Roman"/>
                <a:cs typeface="Times New Roman"/>
              </a:rPr>
              <a:t>and NO-GO  gauge </a:t>
            </a:r>
            <a:r>
              <a:rPr dirty="0" sz="2400" spc="-5">
                <a:solidFill>
                  <a:srgbClr val="0070C0"/>
                </a:solidFill>
                <a:latin typeface="Times New Roman"/>
                <a:cs typeface="Times New Roman"/>
              </a:rPr>
              <a:t>fails </a:t>
            </a:r>
            <a:r>
              <a:rPr dirty="0" sz="2400">
                <a:solidFill>
                  <a:srgbClr val="0070C0"/>
                </a:solidFill>
                <a:latin typeface="Times New Roman"/>
                <a:cs typeface="Times New Roman"/>
              </a:rPr>
              <a:t>to </a:t>
            </a:r>
            <a:r>
              <a:rPr dirty="0" sz="2400" spc="-5">
                <a:solidFill>
                  <a:srgbClr val="0070C0"/>
                </a:solidFill>
                <a:latin typeface="Times New Roman"/>
                <a:cs typeface="Times New Roman"/>
              </a:rPr>
              <a:t>pass </a:t>
            </a:r>
            <a:r>
              <a:rPr dirty="0" sz="2400">
                <a:solidFill>
                  <a:srgbClr val="0070C0"/>
                </a:solidFill>
                <a:latin typeface="Times New Roman"/>
                <a:cs typeface="Times New Roman"/>
              </a:rPr>
              <a:t>under </a:t>
            </a:r>
            <a:r>
              <a:rPr dirty="0" sz="2400" spc="-10">
                <a:solidFill>
                  <a:srgbClr val="0070C0"/>
                </a:solidFill>
                <a:latin typeface="Times New Roman"/>
                <a:cs typeface="Times New Roman"/>
              </a:rPr>
              <a:t>the  </a:t>
            </a:r>
            <a:r>
              <a:rPr dirty="0" sz="2400" spc="-5">
                <a:solidFill>
                  <a:srgbClr val="0070C0"/>
                </a:solidFill>
                <a:latin typeface="Times New Roman"/>
                <a:cs typeface="Times New Roman"/>
              </a:rPr>
              <a:t>action </a:t>
            </a:r>
            <a:r>
              <a:rPr dirty="0" sz="2400">
                <a:solidFill>
                  <a:srgbClr val="0070C0"/>
                </a:solidFill>
                <a:latin typeface="Times New Roman"/>
                <a:cs typeface="Times New Roman"/>
              </a:rPr>
              <a:t>of its </a:t>
            </a:r>
            <a:r>
              <a:rPr dirty="0" sz="2400" spc="-5">
                <a:solidFill>
                  <a:srgbClr val="0070C0"/>
                </a:solidFill>
                <a:latin typeface="Times New Roman"/>
                <a:cs typeface="Times New Roman"/>
              </a:rPr>
              <a:t>own weight. </a:t>
            </a:r>
            <a:r>
              <a:rPr dirty="0" sz="2400" spc="-10">
                <a:solidFill>
                  <a:srgbClr val="604A7B"/>
                </a:solidFill>
                <a:latin typeface="Times New Roman"/>
                <a:cs typeface="Times New Roman"/>
              </a:rPr>
              <a:t>This  </a:t>
            </a:r>
            <a:r>
              <a:rPr dirty="0" sz="2400" spc="-5">
                <a:solidFill>
                  <a:srgbClr val="604A7B"/>
                </a:solidFill>
                <a:latin typeface="Times New Roman"/>
                <a:cs typeface="Times New Roman"/>
              </a:rPr>
              <a:t>indicates that </a:t>
            </a:r>
            <a:r>
              <a:rPr dirty="0" sz="2400">
                <a:solidFill>
                  <a:srgbClr val="604A7B"/>
                </a:solidFill>
                <a:latin typeface="Times New Roman"/>
                <a:cs typeface="Times New Roman"/>
              </a:rPr>
              <a:t>the </a:t>
            </a:r>
            <a:r>
              <a:rPr dirty="0" sz="2400" spc="-5">
                <a:solidFill>
                  <a:srgbClr val="604A7B"/>
                </a:solidFill>
                <a:latin typeface="Times New Roman"/>
                <a:cs typeface="Times New Roman"/>
              </a:rPr>
              <a:t>actual  dimension </a:t>
            </a:r>
            <a:r>
              <a:rPr dirty="0" sz="2400">
                <a:solidFill>
                  <a:srgbClr val="604A7B"/>
                </a:solidFill>
                <a:latin typeface="Times New Roman"/>
                <a:cs typeface="Times New Roman"/>
              </a:rPr>
              <a:t>of the part is </a:t>
            </a:r>
            <a:r>
              <a:rPr dirty="0" sz="2400" spc="-5">
                <a:solidFill>
                  <a:srgbClr val="604A7B"/>
                </a:solidFill>
                <a:latin typeface="Times New Roman"/>
                <a:cs typeface="Times New Roman"/>
              </a:rPr>
              <a:t>within  </a:t>
            </a:r>
            <a:r>
              <a:rPr dirty="0" sz="2400">
                <a:solidFill>
                  <a:srgbClr val="604A7B"/>
                </a:solidFill>
                <a:latin typeface="Times New Roman"/>
                <a:cs typeface="Times New Roman"/>
              </a:rPr>
              <a:t>the specified</a:t>
            </a:r>
            <a:r>
              <a:rPr dirty="0" sz="2400" spc="-50">
                <a:solidFill>
                  <a:srgbClr val="604A7B"/>
                </a:solidFill>
                <a:latin typeface="Times New Roman"/>
                <a:cs typeface="Times New Roman"/>
              </a:rPr>
              <a:t> </a:t>
            </a:r>
            <a:r>
              <a:rPr dirty="0" sz="2400">
                <a:solidFill>
                  <a:srgbClr val="604A7B"/>
                </a:solidFill>
                <a:latin typeface="Times New Roman"/>
                <a:cs typeface="Times New Roman"/>
              </a:rPr>
              <a:t>tolerance.</a:t>
            </a:r>
            <a:endParaRPr sz="2400">
              <a:latin typeface="Times New Roman"/>
              <a:cs typeface="Times New Roman"/>
            </a:endParaRPr>
          </a:p>
          <a:p>
            <a:pPr algn="just" marL="354965" marR="5080" indent="-342900">
              <a:lnSpc>
                <a:spcPct val="100000"/>
              </a:lnSpc>
              <a:spcBef>
                <a:spcPts val="575"/>
              </a:spcBef>
              <a:buFont typeface="Arial"/>
              <a:buChar char="•"/>
              <a:tabLst>
                <a:tab pos="355600" algn="l"/>
              </a:tabLst>
            </a:pPr>
            <a:r>
              <a:rPr dirty="0" sz="2400">
                <a:solidFill>
                  <a:srgbClr val="7030A0"/>
                </a:solidFill>
                <a:latin typeface="Times New Roman"/>
                <a:cs typeface="Times New Roman"/>
              </a:rPr>
              <a:t>If </a:t>
            </a:r>
            <a:r>
              <a:rPr dirty="0" sz="2400">
                <a:latin typeface="Times New Roman"/>
                <a:cs typeface="Times New Roman"/>
              </a:rPr>
              <a:t>both the </a:t>
            </a:r>
            <a:r>
              <a:rPr dirty="0" sz="2400" spc="-5">
                <a:latin typeface="Times New Roman"/>
                <a:cs typeface="Times New Roman"/>
              </a:rPr>
              <a:t>gauges </a:t>
            </a:r>
            <a:r>
              <a:rPr dirty="0" sz="2400" spc="-5">
                <a:solidFill>
                  <a:srgbClr val="7030A0"/>
                </a:solidFill>
                <a:latin typeface="Times New Roman"/>
                <a:cs typeface="Times New Roman"/>
              </a:rPr>
              <a:t>fail </a:t>
            </a:r>
            <a:r>
              <a:rPr dirty="0" sz="2400">
                <a:solidFill>
                  <a:srgbClr val="7030A0"/>
                </a:solidFill>
                <a:latin typeface="Times New Roman"/>
                <a:cs typeface="Times New Roman"/>
              </a:rPr>
              <a:t>to </a:t>
            </a:r>
            <a:r>
              <a:rPr dirty="0" sz="2400" spc="-5">
                <a:solidFill>
                  <a:srgbClr val="7030A0"/>
                </a:solidFill>
                <a:latin typeface="Times New Roman"/>
                <a:cs typeface="Times New Roman"/>
              </a:rPr>
              <a:t>pass</a:t>
            </a:r>
            <a:r>
              <a:rPr dirty="0" sz="2400" spc="-5">
                <a:latin typeface="Times New Roman"/>
                <a:cs typeface="Times New Roman"/>
              </a:rPr>
              <a:t>,  it indicates that </a:t>
            </a:r>
            <a:r>
              <a:rPr dirty="0" sz="2400" spc="-10">
                <a:solidFill>
                  <a:srgbClr val="0070C0"/>
                </a:solidFill>
                <a:latin typeface="Times New Roman"/>
                <a:cs typeface="Times New Roman"/>
              </a:rPr>
              <a:t>hole </a:t>
            </a:r>
            <a:r>
              <a:rPr dirty="0" sz="2400">
                <a:solidFill>
                  <a:srgbClr val="0070C0"/>
                </a:solidFill>
                <a:latin typeface="Times New Roman"/>
                <a:cs typeface="Times New Roman"/>
              </a:rPr>
              <a:t>is under  </a:t>
            </a:r>
            <a:r>
              <a:rPr dirty="0" sz="2400" spc="-5">
                <a:solidFill>
                  <a:srgbClr val="0070C0"/>
                </a:solidFill>
                <a:latin typeface="Times New Roman"/>
                <a:cs typeface="Times New Roman"/>
              </a:rPr>
              <a:t>size </a:t>
            </a:r>
            <a:r>
              <a:rPr dirty="0" sz="2400">
                <a:solidFill>
                  <a:srgbClr val="0070C0"/>
                </a:solidFill>
                <a:latin typeface="Times New Roman"/>
                <a:cs typeface="Times New Roman"/>
              </a:rPr>
              <a:t>or </a:t>
            </a:r>
            <a:r>
              <a:rPr dirty="0" sz="2400" spc="-5">
                <a:solidFill>
                  <a:srgbClr val="0070C0"/>
                </a:solidFill>
                <a:latin typeface="Times New Roman"/>
                <a:cs typeface="Times New Roman"/>
              </a:rPr>
              <a:t>shaft </a:t>
            </a:r>
            <a:r>
              <a:rPr dirty="0" sz="2400">
                <a:solidFill>
                  <a:srgbClr val="0070C0"/>
                </a:solidFill>
                <a:latin typeface="Times New Roman"/>
                <a:cs typeface="Times New Roman"/>
              </a:rPr>
              <a:t>is over</a:t>
            </a:r>
            <a:r>
              <a:rPr dirty="0" sz="2400" spc="-45">
                <a:solidFill>
                  <a:srgbClr val="0070C0"/>
                </a:solidFill>
                <a:latin typeface="Times New Roman"/>
                <a:cs typeface="Times New Roman"/>
              </a:rPr>
              <a:t> </a:t>
            </a:r>
            <a:r>
              <a:rPr dirty="0" sz="2400" spc="-5">
                <a:solidFill>
                  <a:srgbClr val="0070C0"/>
                </a:solidFill>
                <a:latin typeface="Times New Roman"/>
                <a:cs typeface="Times New Roman"/>
              </a:rPr>
              <a:t>size.</a:t>
            </a:r>
            <a:endParaRPr sz="2400">
              <a:latin typeface="Times New Roman"/>
              <a:cs typeface="Times New Roman"/>
            </a:endParaRPr>
          </a:p>
          <a:p>
            <a:pPr algn="just" marL="355600" marR="6350" indent="-342900">
              <a:lnSpc>
                <a:spcPct val="100000"/>
              </a:lnSpc>
              <a:spcBef>
                <a:spcPts val="575"/>
              </a:spcBef>
              <a:buFont typeface="Arial"/>
              <a:buChar char="•"/>
              <a:tabLst>
                <a:tab pos="355600" algn="l"/>
              </a:tabLst>
            </a:pPr>
            <a:r>
              <a:rPr dirty="0" sz="2400">
                <a:solidFill>
                  <a:srgbClr val="7030A0"/>
                </a:solidFill>
                <a:latin typeface="Times New Roman"/>
                <a:cs typeface="Times New Roman"/>
              </a:rPr>
              <a:t>If </a:t>
            </a:r>
            <a:r>
              <a:rPr dirty="0" sz="2400">
                <a:latin typeface="Times New Roman"/>
                <a:cs typeface="Times New Roman"/>
              </a:rPr>
              <a:t>both </a:t>
            </a:r>
            <a:r>
              <a:rPr dirty="0" sz="2400" spc="-5">
                <a:latin typeface="Times New Roman"/>
                <a:cs typeface="Times New Roman"/>
              </a:rPr>
              <a:t>the gauges </a:t>
            </a:r>
            <a:r>
              <a:rPr dirty="0" sz="2400" spc="-5">
                <a:solidFill>
                  <a:srgbClr val="7030A0"/>
                </a:solidFill>
                <a:latin typeface="Times New Roman"/>
                <a:cs typeface="Times New Roman"/>
              </a:rPr>
              <a:t>pass</a:t>
            </a:r>
            <a:r>
              <a:rPr dirty="0" sz="2400" spc="-5">
                <a:latin typeface="Times New Roman"/>
                <a:cs typeface="Times New Roman"/>
              </a:rPr>
              <a:t>, </a:t>
            </a:r>
            <a:r>
              <a:rPr dirty="0" sz="2400" spc="-10">
                <a:latin typeface="Times New Roman"/>
                <a:cs typeface="Times New Roman"/>
              </a:rPr>
              <a:t>it  </a:t>
            </a:r>
            <a:r>
              <a:rPr dirty="0" sz="2400" spc="-5">
                <a:latin typeface="Times New Roman"/>
                <a:cs typeface="Times New Roman"/>
              </a:rPr>
              <a:t>means that the </a:t>
            </a:r>
            <a:r>
              <a:rPr dirty="0" sz="2400" spc="-5">
                <a:solidFill>
                  <a:srgbClr val="0070C0"/>
                </a:solidFill>
                <a:latin typeface="Times New Roman"/>
                <a:cs typeface="Times New Roman"/>
              </a:rPr>
              <a:t>hole </a:t>
            </a:r>
            <a:r>
              <a:rPr dirty="0" sz="2400">
                <a:solidFill>
                  <a:srgbClr val="0070C0"/>
                </a:solidFill>
                <a:latin typeface="Times New Roman"/>
                <a:cs typeface="Times New Roman"/>
              </a:rPr>
              <a:t>is </a:t>
            </a:r>
            <a:r>
              <a:rPr dirty="0" sz="2400" spc="-5">
                <a:solidFill>
                  <a:srgbClr val="0070C0"/>
                </a:solidFill>
                <a:latin typeface="Times New Roman"/>
                <a:cs typeface="Times New Roman"/>
              </a:rPr>
              <a:t>over </a:t>
            </a:r>
            <a:r>
              <a:rPr dirty="0" sz="2400" spc="-10">
                <a:solidFill>
                  <a:srgbClr val="0070C0"/>
                </a:solidFill>
                <a:latin typeface="Times New Roman"/>
                <a:cs typeface="Times New Roman"/>
              </a:rPr>
              <a:t>size  </a:t>
            </a:r>
            <a:r>
              <a:rPr dirty="0" sz="2400">
                <a:solidFill>
                  <a:srgbClr val="0070C0"/>
                </a:solidFill>
                <a:latin typeface="Times New Roman"/>
                <a:cs typeface="Times New Roman"/>
              </a:rPr>
              <a:t>or the </a:t>
            </a:r>
            <a:r>
              <a:rPr dirty="0" sz="2400" spc="-5">
                <a:solidFill>
                  <a:srgbClr val="0070C0"/>
                </a:solidFill>
                <a:latin typeface="Times New Roman"/>
                <a:cs typeface="Times New Roman"/>
              </a:rPr>
              <a:t>shaft </a:t>
            </a:r>
            <a:r>
              <a:rPr dirty="0" sz="2400">
                <a:solidFill>
                  <a:srgbClr val="0070C0"/>
                </a:solidFill>
                <a:latin typeface="Times New Roman"/>
                <a:cs typeface="Times New Roman"/>
              </a:rPr>
              <a:t>is under</a:t>
            </a:r>
            <a:r>
              <a:rPr dirty="0" sz="2400" spc="-40">
                <a:solidFill>
                  <a:srgbClr val="0070C0"/>
                </a:solidFill>
                <a:latin typeface="Times New Roman"/>
                <a:cs typeface="Times New Roman"/>
              </a:rPr>
              <a:t> </a:t>
            </a:r>
            <a:r>
              <a:rPr dirty="0" sz="2400" spc="-5">
                <a:solidFill>
                  <a:srgbClr val="0070C0"/>
                </a:solidFill>
                <a:latin typeface="Times New Roman"/>
                <a:cs typeface="Times New Roman"/>
              </a:rPr>
              <a:t>size.</a:t>
            </a:r>
            <a:endParaRPr sz="2400">
              <a:latin typeface="Times New Roman"/>
              <a:cs typeface="Times New Roman"/>
            </a:endParaRPr>
          </a:p>
        </p:txBody>
      </p:sp>
      <p:grpSp>
        <p:nvGrpSpPr>
          <p:cNvPr id="5" name="object 5"/>
          <p:cNvGrpSpPr/>
          <p:nvPr/>
        </p:nvGrpSpPr>
        <p:grpSpPr>
          <a:xfrm>
            <a:off x="7988300" y="292100"/>
            <a:ext cx="787400" cy="711200"/>
            <a:chOff x="7988300" y="292100"/>
            <a:chExt cx="787400" cy="711200"/>
          </a:xfrm>
        </p:grpSpPr>
        <p:sp>
          <p:nvSpPr>
            <p:cNvPr id="6" name="object 6"/>
            <p:cNvSpPr/>
            <p:nvPr/>
          </p:nvSpPr>
          <p:spPr>
            <a:xfrm>
              <a:off x="8001000" y="304800"/>
              <a:ext cx="762000" cy="685800"/>
            </a:xfrm>
            <a:custGeom>
              <a:avLst/>
              <a:gdLst/>
              <a:ahLst/>
              <a:cxnLst/>
              <a:rect l="l" t="t" r="r" b="b"/>
              <a:pathLst>
                <a:path w="762000" h="685800">
                  <a:moveTo>
                    <a:pt x="381000" y="0"/>
                  </a:moveTo>
                  <a:lnTo>
                    <a:pt x="329299" y="3130"/>
                  </a:lnTo>
                  <a:lnTo>
                    <a:pt x="279713" y="12248"/>
                  </a:lnTo>
                  <a:lnTo>
                    <a:pt x="232695" y="26946"/>
                  </a:lnTo>
                  <a:lnTo>
                    <a:pt x="188699" y="46815"/>
                  </a:lnTo>
                  <a:lnTo>
                    <a:pt x="148179" y="71446"/>
                  </a:lnTo>
                  <a:lnTo>
                    <a:pt x="111590" y="100431"/>
                  </a:lnTo>
                  <a:lnTo>
                    <a:pt x="79384" y="133362"/>
                  </a:lnTo>
                  <a:lnTo>
                    <a:pt x="52016" y="169830"/>
                  </a:lnTo>
                  <a:lnTo>
                    <a:pt x="29940" y="209426"/>
                  </a:lnTo>
                  <a:lnTo>
                    <a:pt x="13609" y="251742"/>
                  </a:lnTo>
                  <a:lnTo>
                    <a:pt x="3477" y="296369"/>
                  </a:lnTo>
                  <a:lnTo>
                    <a:pt x="0" y="342900"/>
                  </a:lnTo>
                  <a:lnTo>
                    <a:pt x="3477" y="389430"/>
                  </a:lnTo>
                  <a:lnTo>
                    <a:pt x="13609" y="434057"/>
                  </a:lnTo>
                  <a:lnTo>
                    <a:pt x="29940" y="476373"/>
                  </a:lnTo>
                  <a:lnTo>
                    <a:pt x="52016" y="515969"/>
                  </a:lnTo>
                  <a:lnTo>
                    <a:pt x="79384" y="552437"/>
                  </a:lnTo>
                  <a:lnTo>
                    <a:pt x="111590" y="585368"/>
                  </a:lnTo>
                  <a:lnTo>
                    <a:pt x="148179" y="614353"/>
                  </a:lnTo>
                  <a:lnTo>
                    <a:pt x="188699" y="638984"/>
                  </a:lnTo>
                  <a:lnTo>
                    <a:pt x="232695" y="658853"/>
                  </a:lnTo>
                  <a:lnTo>
                    <a:pt x="279713" y="673551"/>
                  </a:lnTo>
                  <a:lnTo>
                    <a:pt x="329299" y="682669"/>
                  </a:lnTo>
                  <a:lnTo>
                    <a:pt x="381000" y="685800"/>
                  </a:lnTo>
                  <a:lnTo>
                    <a:pt x="432700" y="682669"/>
                  </a:lnTo>
                  <a:lnTo>
                    <a:pt x="482286" y="673551"/>
                  </a:lnTo>
                  <a:lnTo>
                    <a:pt x="529304" y="658853"/>
                  </a:lnTo>
                  <a:lnTo>
                    <a:pt x="573300" y="638984"/>
                  </a:lnTo>
                  <a:lnTo>
                    <a:pt x="613820" y="614353"/>
                  </a:lnTo>
                  <a:lnTo>
                    <a:pt x="650409" y="585368"/>
                  </a:lnTo>
                  <a:lnTo>
                    <a:pt x="650821" y="584947"/>
                  </a:lnTo>
                  <a:lnTo>
                    <a:pt x="400302" y="584947"/>
                  </a:lnTo>
                  <a:lnTo>
                    <a:pt x="353281" y="584335"/>
                  </a:lnTo>
                  <a:lnTo>
                    <a:pt x="306895" y="576923"/>
                  </a:lnTo>
                  <a:lnTo>
                    <a:pt x="262179" y="562726"/>
                  </a:lnTo>
                  <a:lnTo>
                    <a:pt x="220167" y="541756"/>
                  </a:lnTo>
                  <a:lnTo>
                    <a:pt x="181402" y="513566"/>
                  </a:lnTo>
                  <a:lnTo>
                    <a:pt x="149948" y="480812"/>
                  </a:lnTo>
                  <a:lnTo>
                    <a:pt x="126001" y="444449"/>
                  </a:lnTo>
                  <a:lnTo>
                    <a:pt x="109756" y="405431"/>
                  </a:lnTo>
                  <a:lnTo>
                    <a:pt x="101408" y="364711"/>
                  </a:lnTo>
                  <a:lnTo>
                    <a:pt x="101155" y="323244"/>
                  </a:lnTo>
                  <a:lnTo>
                    <a:pt x="109190" y="281983"/>
                  </a:lnTo>
                  <a:lnTo>
                    <a:pt x="125711" y="241883"/>
                  </a:lnTo>
                  <a:lnTo>
                    <a:pt x="150914" y="203898"/>
                  </a:lnTo>
                  <a:lnTo>
                    <a:pt x="298958" y="203898"/>
                  </a:lnTo>
                  <a:lnTo>
                    <a:pt x="227164" y="139954"/>
                  </a:lnTo>
                  <a:lnTo>
                    <a:pt x="269886" y="120083"/>
                  </a:lnTo>
                  <a:lnTo>
                    <a:pt x="315075" y="107054"/>
                  </a:lnTo>
                  <a:lnTo>
                    <a:pt x="361697" y="100852"/>
                  </a:lnTo>
                  <a:lnTo>
                    <a:pt x="650821" y="100852"/>
                  </a:lnTo>
                  <a:lnTo>
                    <a:pt x="650409" y="100431"/>
                  </a:lnTo>
                  <a:lnTo>
                    <a:pt x="613820" y="71446"/>
                  </a:lnTo>
                  <a:lnTo>
                    <a:pt x="573300" y="46815"/>
                  </a:lnTo>
                  <a:lnTo>
                    <a:pt x="529304" y="26946"/>
                  </a:lnTo>
                  <a:lnTo>
                    <a:pt x="482286" y="12248"/>
                  </a:lnTo>
                  <a:lnTo>
                    <a:pt x="432700" y="3130"/>
                  </a:lnTo>
                  <a:lnTo>
                    <a:pt x="381000" y="0"/>
                  </a:lnTo>
                  <a:close/>
                </a:path>
                <a:path w="762000" h="685800">
                  <a:moveTo>
                    <a:pt x="298958" y="203898"/>
                  </a:moveTo>
                  <a:lnTo>
                    <a:pt x="150914" y="203898"/>
                  </a:lnTo>
                  <a:lnTo>
                    <a:pt x="534835" y="545846"/>
                  </a:lnTo>
                  <a:lnTo>
                    <a:pt x="492113" y="565716"/>
                  </a:lnTo>
                  <a:lnTo>
                    <a:pt x="446924" y="578745"/>
                  </a:lnTo>
                  <a:lnTo>
                    <a:pt x="400302" y="584947"/>
                  </a:lnTo>
                  <a:lnTo>
                    <a:pt x="650821" y="584947"/>
                  </a:lnTo>
                  <a:lnTo>
                    <a:pt x="682615" y="552437"/>
                  </a:lnTo>
                  <a:lnTo>
                    <a:pt x="709983" y="515969"/>
                  </a:lnTo>
                  <a:lnTo>
                    <a:pt x="728978" y="481901"/>
                  </a:lnTo>
                  <a:lnTo>
                    <a:pt x="611085" y="481901"/>
                  </a:lnTo>
                  <a:lnTo>
                    <a:pt x="298958" y="203898"/>
                  </a:lnTo>
                  <a:close/>
                </a:path>
                <a:path w="762000" h="685800">
                  <a:moveTo>
                    <a:pt x="650821" y="100852"/>
                  </a:moveTo>
                  <a:lnTo>
                    <a:pt x="361697" y="100852"/>
                  </a:lnTo>
                  <a:lnTo>
                    <a:pt x="408718" y="101464"/>
                  </a:lnTo>
                  <a:lnTo>
                    <a:pt x="455104" y="108876"/>
                  </a:lnTo>
                  <a:lnTo>
                    <a:pt x="499820" y="123073"/>
                  </a:lnTo>
                  <a:lnTo>
                    <a:pt x="541832" y="144043"/>
                  </a:lnTo>
                  <a:lnTo>
                    <a:pt x="580597" y="172233"/>
                  </a:lnTo>
                  <a:lnTo>
                    <a:pt x="612051" y="204987"/>
                  </a:lnTo>
                  <a:lnTo>
                    <a:pt x="635998" y="241350"/>
                  </a:lnTo>
                  <a:lnTo>
                    <a:pt x="652243" y="280368"/>
                  </a:lnTo>
                  <a:lnTo>
                    <a:pt x="660591" y="321088"/>
                  </a:lnTo>
                  <a:lnTo>
                    <a:pt x="660844" y="362555"/>
                  </a:lnTo>
                  <a:lnTo>
                    <a:pt x="652809" y="403816"/>
                  </a:lnTo>
                  <a:lnTo>
                    <a:pt x="636288" y="443916"/>
                  </a:lnTo>
                  <a:lnTo>
                    <a:pt x="611085" y="481901"/>
                  </a:lnTo>
                  <a:lnTo>
                    <a:pt x="728978" y="481901"/>
                  </a:lnTo>
                  <a:lnTo>
                    <a:pt x="732059" y="476373"/>
                  </a:lnTo>
                  <a:lnTo>
                    <a:pt x="748390" y="434057"/>
                  </a:lnTo>
                  <a:lnTo>
                    <a:pt x="758522" y="389430"/>
                  </a:lnTo>
                  <a:lnTo>
                    <a:pt x="762000" y="342900"/>
                  </a:lnTo>
                  <a:lnTo>
                    <a:pt x="758522" y="296369"/>
                  </a:lnTo>
                  <a:lnTo>
                    <a:pt x="748390" y="251742"/>
                  </a:lnTo>
                  <a:lnTo>
                    <a:pt x="732059" y="209426"/>
                  </a:lnTo>
                  <a:lnTo>
                    <a:pt x="709983" y="169830"/>
                  </a:lnTo>
                  <a:lnTo>
                    <a:pt x="682615" y="133362"/>
                  </a:lnTo>
                  <a:lnTo>
                    <a:pt x="650821" y="100852"/>
                  </a:lnTo>
                  <a:close/>
                </a:path>
              </a:pathLst>
            </a:custGeom>
            <a:solidFill>
              <a:srgbClr val="4F81BD"/>
            </a:solidFill>
          </p:spPr>
          <p:txBody>
            <a:bodyPr wrap="square" lIns="0" tIns="0" rIns="0" bIns="0" rtlCol="0"/>
            <a:lstStyle/>
            <a:p/>
          </p:txBody>
        </p:sp>
        <p:sp>
          <p:nvSpPr>
            <p:cNvPr id="7" name="object 7"/>
            <p:cNvSpPr/>
            <p:nvPr/>
          </p:nvSpPr>
          <p:spPr>
            <a:xfrm>
              <a:off x="8001000" y="304800"/>
              <a:ext cx="762000" cy="685800"/>
            </a:xfrm>
            <a:custGeom>
              <a:avLst/>
              <a:gdLst/>
              <a:ahLst/>
              <a:cxnLst/>
              <a:rect l="l" t="t" r="r" b="b"/>
              <a:pathLst>
                <a:path w="762000" h="685800">
                  <a:moveTo>
                    <a:pt x="0" y="342900"/>
                  </a:moveTo>
                  <a:lnTo>
                    <a:pt x="3477" y="296369"/>
                  </a:lnTo>
                  <a:lnTo>
                    <a:pt x="13609" y="251742"/>
                  </a:lnTo>
                  <a:lnTo>
                    <a:pt x="29940" y="209426"/>
                  </a:lnTo>
                  <a:lnTo>
                    <a:pt x="52016" y="169830"/>
                  </a:lnTo>
                  <a:lnTo>
                    <a:pt x="79384" y="133362"/>
                  </a:lnTo>
                  <a:lnTo>
                    <a:pt x="111590" y="100431"/>
                  </a:lnTo>
                  <a:lnTo>
                    <a:pt x="148179" y="71446"/>
                  </a:lnTo>
                  <a:lnTo>
                    <a:pt x="188699" y="46815"/>
                  </a:lnTo>
                  <a:lnTo>
                    <a:pt x="232695" y="26946"/>
                  </a:lnTo>
                  <a:lnTo>
                    <a:pt x="279713" y="12248"/>
                  </a:lnTo>
                  <a:lnTo>
                    <a:pt x="329299" y="3130"/>
                  </a:lnTo>
                  <a:lnTo>
                    <a:pt x="381000" y="0"/>
                  </a:lnTo>
                  <a:lnTo>
                    <a:pt x="432700" y="3130"/>
                  </a:lnTo>
                  <a:lnTo>
                    <a:pt x="482286" y="12248"/>
                  </a:lnTo>
                  <a:lnTo>
                    <a:pt x="529304" y="26946"/>
                  </a:lnTo>
                  <a:lnTo>
                    <a:pt x="573300" y="46815"/>
                  </a:lnTo>
                  <a:lnTo>
                    <a:pt x="613820" y="71446"/>
                  </a:lnTo>
                  <a:lnTo>
                    <a:pt x="650409" y="100431"/>
                  </a:lnTo>
                  <a:lnTo>
                    <a:pt x="682615" y="133362"/>
                  </a:lnTo>
                  <a:lnTo>
                    <a:pt x="709983" y="169830"/>
                  </a:lnTo>
                  <a:lnTo>
                    <a:pt x="732059" y="209426"/>
                  </a:lnTo>
                  <a:lnTo>
                    <a:pt x="748390" y="251742"/>
                  </a:lnTo>
                  <a:lnTo>
                    <a:pt x="758522" y="296369"/>
                  </a:lnTo>
                  <a:lnTo>
                    <a:pt x="762000" y="342900"/>
                  </a:lnTo>
                  <a:lnTo>
                    <a:pt x="758522" y="389430"/>
                  </a:lnTo>
                  <a:lnTo>
                    <a:pt x="748390" y="434057"/>
                  </a:lnTo>
                  <a:lnTo>
                    <a:pt x="732059" y="476373"/>
                  </a:lnTo>
                  <a:lnTo>
                    <a:pt x="709983" y="515969"/>
                  </a:lnTo>
                  <a:lnTo>
                    <a:pt x="682615" y="552437"/>
                  </a:lnTo>
                  <a:lnTo>
                    <a:pt x="650409" y="585368"/>
                  </a:lnTo>
                  <a:lnTo>
                    <a:pt x="613820" y="614353"/>
                  </a:lnTo>
                  <a:lnTo>
                    <a:pt x="573300" y="638984"/>
                  </a:lnTo>
                  <a:lnTo>
                    <a:pt x="529304" y="658853"/>
                  </a:lnTo>
                  <a:lnTo>
                    <a:pt x="482286" y="673551"/>
                  </a:lnTo>
                  <a:lnTo>
                    <a:pt x="432700" y="682669"/>
                  </a:lnTo>
                  <a:lnTo>
                    <a:pt x="381000" y="685800"/>
                  </a:lnTo>
                  <a:lnTo>
                    <a:pt x="329299" y="682669"/>
                  </a:lnTo>
                  <a:lnTo>
                    <a:pt x="279713" y="673551"/>
                  </a:lnTo>
                  <a:lnTo>
                    <a:pt x="232695" y="658853"/>
                  </a:lnTo>
                  <a:lnTo>
                    <a:pt x="188699" y="638984"/>
                  </a:lnTo>
                  <a:lnTo>
                    <a:pt x="148179" y="614353"/>
                  </a:lnTo>
                  <a:lnTo>
                    <a:pt x="111590" y="585368"/>
                  </a:lnTo>
                  <a:lnTo>
                    <a:pt x="79384" y="552437"/>
                  </a:lnTo>
                  <a:lnTo>
                    <a:pt x="52016" y="515969"/>
                  </a:lnTo>
                  <a:lnTo>
                    <a:pt x="29940" y="476373"/>
                  </a:lnTo>
                  <a:lnTo>
                    <a:pt x="13609" y="434057"/>
                  </a:lnTo>
                  <a:lnTo>
                    <a:pt x="3477" y="389430"/>
                  </a:lnTo>
                  <a:lnTo>
                    <a:pt x="0" y="342900"/>
                  </a:lnTo>
                  <a:close/>
                </a:path>
                <a:path w="762000" h="685800">
                  <a:moveTo>
                    <a:pt x="611085" y="481901"/>
                  </a:moveTo>
                  <a:lnTo>
                    <a:pt x="636288" y="443916"/>
                  </a:lnTo>
                  <a:lnTo>
                    <a:pt x="652809" y="403816"/>
                  </a:lnTo>
                  <a:lnTo>
                    <a:pt x="660844" y="362555"/>
                  </a:lnTo>
                  <a:lnTo>
                    <a:pt x="660591" y="321088"/>
                  </a:lnTo>
                  <a:lnTo>
                    <a:pt x="652243" y="280368"/>
                  </a:lnTo>
                  <a:lnTo>
                    <a:pt x="635998" y="241350"/>
                  </a:lnTo>
                  <a:lnTo>
                    <a:pt x="612051" y="204987"/>
                  </a:lnTo>
                  <a:lnTo>
                    <a:pt x="580597" y="172233"/>
                  </a:lnTo>
                  <a:lnTo>
                    <a:pt x="541832" y="144043"/>
                  </a:lnTo>
                  <a:lnTo>
                    <a:pt x="499820" y="123073"/>
                  </a:lnTo>
                  <a:lnTo>
                    <a:pt x="455104" y="108876"/>
                  </a:lnTo>
                  <a:lnTo>
                    <a:pt x="408718" y="101464"/>
                  </a:lnTo>
                  <a:lnTo>
                    <a:pt x="361697" y="100852"/>
                  </a:lnTo>
                  <a:lnTo>
                    <a:pt x="315075" y="107054"/>
                  </a:lnTo>
                  <a:lnTo>
                    <a:pt x="269886" y="120083"/>
                  </a:lnTo>
                  <a:lnTo>
                    <a:pt x="227164" y="139954"/>
                  </a:lnTo>
                  <a:lnTo>
                    <a:pt x="611085" y="481901"/>
                  </a:lnTo>
                  <a:close/>
                </a:path>
                <a:path w="762000" h="685800">
                  <a:moveTo>
                    <a:pt x="150914" y="203898"/>
                  </a:moveTo>
                  <a:lnTo>
                    <a:pt x="125711" y="241883"/>
                  </a:lnTo>
                  <a:lnTo>
                    <a:pt x="109190" y="281983"/>
                  </a:lnTo>
                  <a:lnTo>
                    <a:pt x="101155" y="323244"/>
                  </a:lnTo>
                  <a:lnTo>
                    <a:pt x="101408" y="364711"/>
                  </a:lnTo>
                  <a:lnTo>
                    <a:pt x="109756" y="405431"/>
                  </a:lnTo>
                  <a:lnTo>
                    <a:pt x="126001" y="444449"/>
                  </a:lnTo>
                  <a:lnTo>
                    <a:pt x="149948" y="480812"/>
                  </a:lnTo>
                  <a:lnTo>
                    <a:pt x="181402" y="513566"/>
                  </a:lnTo>
                  <a:lnTo>
                    <a:pt x="220167" y="541756"/>
                  </a:lnTo>
                  <a:lnTo>
                    <a:pt x="262179" y="562726"/>
                  </a:lnTo>
                  <a:lnTo>
                    <a:pt x="306895" y="576923"/>
                  </a:lnTo>
                  <a:lnTo>
                    <a:pt x="353281" y="584335"/>
                  </a:lnTo>
                  <a:lnTo>
                    <a:pt x="400302" y="584947"/>
                  </a:lnTo>
                  <a:lnTo>
                    <a:pt x="446924" y="578745"/>
                  </a:lnTo>
                  <a:lnTo>
                    <a:pt x="492113" y="565716"/>
                  </a:lnTo>
                  <a:lnTo>
                    <a:pt x="534835" y="545846"/>
                  </a:lnTo>
                  <a:lnTo>
                    <a:pt x="150914" y="203898"/>
                  </a:lnTo>
                  <a:close/>
                </a:path>
              </a:pathLst>
            </a:custGeom>
            <a:ln w="25400">
              <a:solidFill>
                <a:srgbClr val="385D8A"/>
              </a:solidFill>
            </a:ln>
          </p:spPr>
          <p:txBody>
            <a:bodyPr wrap="square" lIns="0" tIns="0" rIns="0" bIns="0" rtlCol="0"/>
            <a:lstStyle/>
            <a:p/>
          </p:txBody>
        </p:sp>
      </p:grpSp>
      <p:sp>
        <p:nvSpPr>
          <p:cNvPr id="8" name="object 8"/>
          <p:cNvSpPr/>
          <p:nvPr/>
        </p:nvSpPr>
        <p:spPr>
          <a:xfrm>
            <a:off x="5334000" y="1276350"/>
            <a:ext cx="3810000" cy="5581649"/>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5292" y="373392"/>
            <a:ext cx="5231891" cy="1136891"/>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283079" y="511873"/>
            <a:ext cx="4576445" cy="635000"/>
          </a:xfrm>
          <a:prstGeom prst="rect"/>
        </p:spPr>
        <p:txBody>
          <a:bodyPr wrap="square" lIns="0" tIns="12065" rIns="0" bIns="0" rtlCol="0" vert="horz">
            <a:spAutoFit/>
          </a:bodyPr>
          <a:lstStyle/>
          <a:p>
            <a:pPr marL="12700">
              <a:lnSpc>
                <a:spcPct val="100000"/>
              </a:lnSpc>
              <a:spcBef>
                <a:spcPts val="95"/>
              </a:spcBef>
            </a:pPr>
            <a:r>
              <a:rPr dirty="0" sz="4000" spc="-60">
                <a:solidFill>
                  <a:srgbClr val="FF0000"/>
                </a:solidFill>
              </a:rPr>
              <a:t>Types </a:t>
            </a:r>
            <a:r>
              <a:rPr dirty="0" sz="4000">
                <a:solidFill>
                  <a:srgbClr val="FF0000"/>
                </a:solidFill>
              </a:rPr>
              <a:t>of </a:t>
            </a:r>
            <a:r>
              <a:rPr dirty="0" sz="4000" spc="-5">
                <a:solidFill>
                  <a:srgbClr val="FF0000"/>
                </a:solidFill>
              </a:rPr>
              <a:t>Limit</a:t>
            </a:r>
            <a:r>
              <a:rPr dirty="0" sz="4000" spc="-15">
                <a:solidFill>
                  <a:srgbClr val="FF0000"/>
                </a:solidFill>
              </a:rPr>
              <a:t> </a:t>
            </a:r>
            <a:r>
              <a:rPr dirty="0" sz="4000">
                <a:solidFill>
                  <a:srgbClr val="FF0000"/>
                </a:solidFill>
              </a:rPr>
              <a:t>gauges</a:t>
            </a:r>
            <a:endParaRPr sz="4000"/>
          </a:p>
        </p:txBody>
      </p:sp>
      <p:sp>
        <p:nvSpPr>
          <p:cNvPr id="4" name="object 4"/>
          <p:cNvSpPr txBox="1"/>
          <p:nvPr/>
        </p:nvSpPr>
        <p:spPr>
          <a:xfrm>
            <a:off x="1145539" y="1560487"/>
            <a:ext cx="6463030" cy="3698240"/>
          </a:xfrm>
          <a:prstGeom prst="rect">
            <a:avLst/>
          </a:prstGeom>
        </p:spPr>
        <p:txBody>
          <a:bodyPr wrap="square" lIns="0" tIns="12065" rIns="0" bIns="0" rtlCol="0" vert="horz">
            <a:spAutoFit/>
          </a:bodyPr>
          <a:lstStyle/>
          <a:p>
            <a:pPr marL="12700">
              <a:lnSpc>
                <a:spcPct val="100000"/>
              </a:lnSpc>
              <a:spcBef>
                <a:spcPts val="95"/>
              </a:spcBef>
            </a:pPr>
            <a:r>
              <a:rPr dirty="0" sz="2800" spc="-5">
                <a:latin typeface="Times New Roman"/>
                <a:cs typeface="Times New Roman"/>
              </a:rPr>
              <a:t>According to </a:t>
            </a:r>
            <a:r>
              <a:rPr dirty="0" sz="2800">
                <a:latin typeface="Times New Roman"/>
                <a:cs typeface="Times New Roman"/>
              </a:rPr>
              <a:t>the form of the </a:t>
            </a:r>
            <a:r>
              <a:rPr dirty="0" sz="2800" spc="-5">
                <a:latin typeface="Times New Roman"/>
                <a:cs typeface="Times New Roman"/>
              </a:rPr>
              <a:t>tested surface</a:t>
            </a:r>
            <a:r>
              <a:rPr dirty="0" sz="2800" spc="-70">
                <a:latin typeface="Times New Roman"/>
                <a:cs typeface="Times New Roman"/>
              </a:rPr>
              <a:t> </a:t>
            </a:r>
            <a:r>
              <a:rPr dirty="0" sz="2800" spc="-5">
                <a:latin typeface="Times New Roman"/>
                <a:cs typeface="Times New Roman"/>
              </a:rPr>
              <a:t>:</a:t>
            </a:r>
            <a:endParaRPr sz="2800">
              <a:latin typeface="Times New Roman"/>
              <a:cs typeface="Times New Roman"/>
            </a:endParaRPr>
          </a:p>
          <a:p>
            <a:pPr marL="497205" indent="-485140">
              <a:lnSpc>
                <a:spcPct val="100000"/>
              </a:lnSpc>
              <a:buAutoNum type="alphaLcParenBoth"/>
              <a:tabLst>
                <a:tab pos="497840" algn="l"/>
              </a:tabLst>
            </a:pPr>
            <a:r>
              <a:rPr dirty="0" sz="2800">
                <a:latin typeface="Times New Roman"/>
                <a:cs typeface="Times New Roman"/>
              </a:rPr>
              <a:t>Plug </a:t>
            </a:r>
            <a:r>
              <a:rPr dirty="0" sz="2800" spc="-5">
                <a:latin typeface="Times New Roman"/>
                <a:cs typeface="Times New Roman"/>
              </a:rPr>
              <a:t>gauges </a:t>
            </a:r>
            <a:r>
              <a:rPr dirty="0" sz="2800">
                <a:latin typeface="Times New Roman"/>
                <a:cs typeface="Times New Roman"/>
              </a:rPr>
              <a:t>for </a:t>
            </a:r>
            <a:r>
              <a:rPr dirty="0" sz="2800" spc="-5">
                <a:latin typeface="Times New Roman"/>
                <a:cs typeface="Times New Roman"/>
              </a:rPr>
              <a:t>checking</a:t>
            </a:r>
            <a:r>
              <a:rPr dirty="0" sz="2800" spc="-30">
                <a:latin typeface="Times New Roman"/>
                <a:cs typeface="Times New Roman"/>
              </a:rPr>
              <a:t> </a:t>
            </a:r>
            <a:r>
              <a:rPr dirty="0" sz="2800">
                <a:latin typeface="Times New Roman"/>
                <a:cs typeface="Times New Roman"/>
              </a:rPr>
              <a:t>holes.</a:t>
            </a:r>
            <a:endParaRPr sz="2800">
              <a:latin typeface="Times New Roman"/>
              <a:cs typeface="Times New Roman"/>
            </a:endParaRPr>
          </a:p>
          <a:p>
            <a:pPr marL="516890" indent="-504825">
              <a:lnSpc>
                <a:spcPct val="100000"/>
              </a:lnSpc>
              <a:buAutoNum type="alphaLcParenBoth"/>
              <a:tabLst>
                <a:tab pos="517525" algn="l"/>
              </a:tabLst>
            </a:pPr>
            <a:r>
              <a:rPr dirty="0" sz="2800" spc="-5">
                <a:latin typeface="Times New Roman"/>
                <a:cs typeface="Times New Roman"/>
              </a:rPr>
              <a:t>Snap and </a:t>
            </a:r>
            <a:r>
              <a:rPr dirty="0" sz="2800">
                <a:latin typeface="Times New Roman"/>
                <a:cs typeface="Times New Roman"/>
              </a:rPr>
              <a:t>ring </a:t>
            </a:r>
            <a:r>
              <a:rPr dirty="0" sz="2800" spc="-5">
                <a:latin typeface="Times New Roman"/>
                <a:cs typeface="Times New Roman"/>
              </a:rPr>
              <a:t>gauges </a:t>
            </a:r>
            <a:r>
              <a:rPr dirty="0" sz="2800">
                <a:latin typeface="Times New Roman"/>
                <a:cs typeface="Times New Roman"/>
              </a:rPr>
              <a:t>for </a:t>
            </a:r>
            <a:r>
              <a:rPr dirty="0" sz="2800" spc="-5">
                <a:latin typeface="Times New Roman"/>
                <a:cs typeface="Times New Roman"/>
              </a:rPr>
              <a:t>checking</a:t>
            </a:r>
            <a:r>
              <a:rPr dirty="0" sz="2800" spc="-40">
                <a:latin typeface="Times New Roman"/>
                <a:cs typeface="Times New Roman"/>
              </a:rPr>
              <a:t> </a:t>
            </a:r>
            <a:r>
              <a:rPr dirty="0" sz="2800" spc="-5">
                <a:latin typeface="Times New Roman"/>
                <a:cs typeface="Times New Roman"/>
              </a:rPr>
              <a:t>shafts.</a:t>
            </a:r>
            <a:endParaRPr sz="2800">
              <a:latin typeface="Times New Roman"/>
              <a:cs typeface="Times New Roman"/>
            </a:endParaRPr>
          </a:p>
          <a:p>
            <a:pPr>
              <a:lnSpc>
                <a:spcPct val="100000"/>
              </a:lnSpc>
            </a:pPr>
            <a:endParaRPr sz="3100">
              <a:latin typeface="Times New Roman"/>
              <a:cs typeface="Times New Roman"/>
            </a:endParaRPr>
          </a:p>
          <a:p>
            <a:pPr marL="12700">
              <a:lnSpc>
                <a:spcPct val="100000"/>
              </a:lnSpc>
              <a:spcBef>
                <a:spcPts val="1835"/>
              </a:spcBef>
            </a:pPr>
            <a:r>
              <a:rPr dirty="0" sz="2800" spc="-5">
                <a:latin typeface="Times New Roman"/>
                <a:cs typeface="Times New Roman"/>
              </a:rPr>
              <a:t>According to their design</a:t>
            </a:r>
            <a:r>
              <a:rPr dirty="0" sz="2800" spc="-30">
                <a:latin typeface="Times New Roman"/>
                <a:cs typeface="Times New Roman"/>
              </a:rPr>
              <a:t> </a:t>
            </a:r>
            <a:r>
              <a:rPr dirty="0" sz="2800" spc="-5">
                <a:latin typeface="Times New Roman"/>
                <a:cs typeface="Times New Roman"/>
              </a:rPr>
              <a:t>:</a:t>
            </a:r>
            <a:endParaRPr sz="2800">
              <a:latin typeface="Times New Roman"/>
              <a:cs typeface="Times New Roman"/>
            </a:endParaRPr>
          </a:p>
          <a:p>
            <a:pPr marL="497205" indent="-485140">
              <a:lnSpc>
                <a:spcPct val="100000"/>
              </a:lnSpc>
              <a:buAutoNum type="alphaLcParenBoth"/>
              <a:tabLst>
                <a:tab pos="497840" algn="l"/>
              </a:tabLst>
            </a:pPr>
            <a:r>
              <a:rPr dirty="0" sz="2800">
                <a:latin typeface="Times New Roman"/>
                <a:cs typeface="Times New Roman"/>
              </a:rPr>
              <a:t>Single </a:t>
            </a:r>
            <a:r>
              <a:rPr dirty="0" sz="2800" spc="-5">
                <a:latin typeface="Times New Roman"/>
                <a:cs typeface="Times New Roman"/>
              </a:rPr>
              <a:t>limit and </a:t>
            </a:r>
            <a:r>
              <a:rPr dirty="0" sz="2800">
                <a:latin typeface="Times New Roman"/>
                <a:cs typeface="Times New Roman"/>
              </a:rPr>
              <a:t>double </a:t>
            </a:r>
            <a:r>
              <a:rPr dirty="0" sz="2800" spc="-10">
                <a:latin typeface="Times New Roman"/>
                <a:cs typeface="Times New Roman"/>
              </a:rPr>
              <a:t>limit</a:t>
            </a:r>
            <a:r>
              <a:rPr dirty="0" sz="2800" spc="-75">
                <a:latin typeface="Times New Roman"/>
                <a:cs typeface="Times New Roman"/>
              </a:rPr>
              <a:t> </a:t>
            </a:r>
            <a:r>
              <a:rPr dirty="0" sz="2800" spc="-5">
                <a:latin typeface="Times New Roman"/>
                <a:cs typeface="Times New Roman"/>
              </a:rPr>
              <a:t>gauges,</a:t>
            </a:r>
            <a:endParaRPr sz="2800">
              <a:latin typeface="Times New Roman"/>
              <a:cs typeface="Times New Roman"/>
            </a:endParaRPr>
          </a:p>
          <a:p>
            <a:pPr marL="516890" indent="-504825">
              <a:lnSpc>
                <a:spcPct val="100000"/>
              </a:lnSpc>
              <a:buAutoNum type="alphaLcParenBoth"/>
              <a:tabLst>
                <a:tab pos="517525" algn="l"/>
              </a:tabLst>
            </a:pPr>
            <a:r>
              <a:rPr dirty="0" sz="2800">
                <a:latin typeface="Times New Roman"/>
                <a:cs typeface="Times New Roman"/>
              </a:rPr>
              <a:t>Single </a:t>
            </a:r>
            <a:r>
              <a:rPr dirty="0" sz="2800" spc="-5">
                <a:latin typeface="Times New Roman"/>
                <a:cs typeface="Times New Roman"/>
              </a:rPr>
              <a:t>ended and </a:t>
            </a:r>
            <a:r>
              <a:rPr dirty="0" sz="2800">
                <a:latin typeface="Times New Roman"/>
                <a:cs typeface="Times New Roman"/>
              </a:rPr>
              <a:t>double </a:t>
            </a:r>
            <a:r>
              <a:rPr dirty="0" sz="2800" spc="-5">
                <a:latin typeface="Times New Roman"/>
                <a:cs typeface="Times New Roman"/>
              </a:rPr>
              <a:t>ended</a:t>
            </a:r>
            <a:r>
              <a:rPr dirty="0" sz="2800" spc="-75">
                <a:latin typeface="Times New Roman"/>
                <a:cs typeface="Times New Roman"/>
              </a:rPr>
              <a:t> </a:t>
            </a:r>
            <a:r>
              <a:rPr dirty="0" sz="2800" spc="-5">
                <a:latin typeface="Times New Roman"/>
                <a:cs typeface="Times New Roman"/>
              </a:rPr>
              <a:t>gauges,</a:t>
            </a:r>
            <a:endParaRPr sz="2800">
              <a:latin typeface="Times New Roman"/>
              <a:cs typeface="Times New Roman"/>
            </a:endParaRPr>
          </a:p>
          <a:p>
            <a:pPr marL="497205" indent="-485140">
              <a:lnSpc>
                <a:spcPct val="100000"/>
              </a:lnSpc>
              <a:buAutoNum type="alphaLcParenBoth"/>
              <a:tabLst>
                <a:tab pos="497840" algn="l"/>
              </a:tabLst>
            </a:pPr>
            <a:r>
              <a:rPr dirty="0" sz="2800" spc="-5">
                <a:latin typeface="Times New Roman"/>
                <a:cs typeface="Times New Roman"/>
              </a:rPr>
              <a:t>Fixed and adjustable</a:t>
            </a:r>
            <a:r>
              <a:rPr dirty="0" sz="2800" spc="-45">
                <a:latin typeface="Times New Roman"/>
                <a:cs typeface="Times New Roman"/>
              </a:rPr>
              <a:t> </a:t>
            </a:r>
            <a:r>
              <a:rPr dirty="0" sz="2800" spc="-5">
                <a:latin typeface="Times New Roman"/>
                <a:cs typeface="Times New Roman"/>
              </a:rPr>
              <a:t>gauges.</a:t>
            </a:r>
            <a:endParaRPr sz="28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5292" y="373392"/>
            <a:ext cx="5231891" cy="1136891"/>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283079" y="511873"/>
            <a:ext cx="4576445" cy="635000"/>
          </a:xfrm>
          <a:prstGeom prst="rect"/>
        </p:spPr>
        <p:txBody>
          <a:bodyPr wrap="square" lIns="0" tIns="12065" rIns="0" bIns="0" rtlCol="0" vert="horz">
            <a:spAutoFit/>
          </a:bodyPr>
          <a:lstStyle/>
          <a:p>
            <a:pPr marL="12700">
              <a:lnSpc>
                <a:spcPct val="100000"/>
              </a:lnSpc>
              <a:spcBef>
                <a:spcPts val="95"/>
              </a:spcBef>
            </a:pPr>
            <a:r>
              <a:rPr dirty="0" sz="4000" spc="-60">
                <a:solidFill>
                  <a:srgbClr val="FF0000"/>
                </a:solidFill>
              </a:rPr>
              <a:t>Types </a:t>
            </a:r>
            <a:r>
              <a:rPr dirty="0" sz="4000">
                <a:solidFill>
                  <a:srgbClr val="FF0000"/>
                </a:solidFill>
              </a:rPr>
              <a:t>of </a:t>
            </a:r>
            <a:r>
              <a:rPr dirty="0" sz="4000" spc="-5">
                <a:solidFill>
                  <a:srgbClr val="FF0000"/>
                </a:solidFill>
              </a:rPr>
              <a:t>Limit</a:t>
            </a:r>
            <a:r>
              <a:rPr dirty="0" sz="4000" spc="-15">
                <a:solidFill>
                  <a:srgbClr val="FF0000"/>
                </a:solidFill>
              </a:rPr>
              <a:t> </a:t>
            </a:r>
            <a:r>
              <a:rPr dirty="0" sz="4000">
                <a:solidFill>
                  <a:srgbClr val="FF0000"/>
                </a:solidFill>
              </a:rPr>
              <a:t>gauges</a:t>
            </a:r>
            <a:endParaRPr sz="4000"/>
          </a:p>
        </p:txBody>
      </p:sp>
      <p:sp>
        <p:nvSpPr>
          <p:cNvPr id="4" name="object 4"/>
          <p:cNvSpPr txBox="1">
            <a:spLocks noGrp="1"/>
          </p:cNvSpPr>
          <p:nvPr>
            <p:ph type="body" idx="1"/>
          </p:nvPr>
        </p:nvSpPr>
        <p:spPr>
          <a:prstGeom prst="rect"/>
        </p:spPr>
        <p:txBody>
          <a:bodyPr wrap="square" lIns="0" tIns="97790" rIns="0" bIns="0" rtlCol="0" vert="horz">
            <a:spAutoFit/>
          </a:bodyPr>
          <a:lstStyle/>
          <a:p>
            <a:pPr marL="1315720" indent="-343535">
              <a:lnSpc>
                <a:spcPct val="100000"/>
              </a:lnSpc>
              <a:spcBef>
                <a:spcPts val="770"/>
              </a:spcBef>
              <a:buFont typeface="Arial"/>
              <a:buChar char="•"/>
              <a:tabLst>
                <a:tab pos="1316355" algn="l"/>
                <a:tab pos="1316990" algn="l"/>
              </a:tabLst>
            </a:pPr>
            <a:r>
              <a:rPr dirty="0" spc="-5"/>
              <a:t>According to their</a:t>
            </a:r>
            <a:r>
              <a:rPr dirty="0" spc="-10"/>
              <a:t> </a:t>
            </a:r>
            <a:r>
              <a:rPr dirty="0"/>
              <a:t>purposes</a:t>
            </a:r>
          </a:p>
          <a:p>
            <a:pPr marL="972819" marR="29845">
              <a:lnSpc>
                <a:spcPct val="100000"/>
              </a:lnSpc>
              <a:spcBef>
                <a:spcPts val="675"/>
              </a:spcBef>
              <a:buAutoNum type="arabicPeriod"/>
              <a:tabLst>
                <a:tab pos="1322705" algn="l"/>
              </a:tabLst>
            </a:pPr>
            <a:r>
              <a:rPr dirty="0" spc="-30"/>
              <a:t>Workshop </a:t>
            </a:r>
            <a:r>
              <a:rPr dirty="0" spc="-5"/>
              <a:t>limit gauges to </a:t>
            </a:r>
            <a:r>
              <a:rPr dirty="0"/>
              <a:t>be </a:t>
            </a:r>
            <a:r>
              <a:rPr dirty="0" spc="-5"/>
              <a:t>used </a:t>
            </a:r>
            <a:r>
              <a:rPr dirty="0"/>
              <a:t>on the </a:t>
            </a:r>
            <a:r>
              <a:rPr dirty="0" spc="-10"/>
              <a:t>machine  </a:t>
            </a:r>
            <a:r>
              <a:rPr dirty="0"/>
              <a:t>for </a:t>
            </a:r>
            <a:r>
              <a:rPr dirty="0" spc="-5"/>
              <a:t>gauging </a:t>
            </a:r>
            <a:r>
              <a:rPr dirty="0"/>
              <a:t>the </a:t>
            </a:r>
            <a:r>
              <a:rPr dirty="0" spc="-5"/>
              <a:t>dimensions </a:t>
            </a:r>
            <a:r>
              <a:rPr dirty="0"/>
              <a:t>of the </a:t>
            </a:r>
            <a:r>
              <a:rPr dirty="0" spc="-5"/>
              <a:t>components </a:t>
            </a:r>
            <a:r>
              <a:rPr dirty="0"/>
              <a:t>during  production.</a:t>
            </a:r>
          </a:p>
          <a:p>
            <a:pPr marL="972819" marR="5080">
              <a:lnSpc>
                <a:spcPct val="100000"/>
              </a:lnSpc>
              <a:spcBef>
                <a:spcPts val="670"/>
              </a:spcBef>
              <a:buAutoNum type="arabicPeriod"/>
              <a:tabLst>
                <a:tab pos="1329055" algn="l"/>
              </a:tabLst>
            </a:pPr>
            <a:r>
              <a:rPr dirty="0" spc="-5"/>
              <a:t>Inspection </a:t>
            </a:r>
            <a:r>
              <a:rPr dirty="0" spc="-10"/>
              <a:t>limit </a:t>
            </a:r>
            <a:r>
              <a:rPr dirty="0" spc="-5"/>
              <a:t>gauges to </a:t>
            </a:r>
            <a:r>
              <a:rPr dirty="0"/>
              <a:t>be </a:t>
            </a:r>
            <a:r>
              <a:rPr dirty="0" spc="-5"/>
              <a:t>used in </a:t>
            </a:r>
            <a:r>
              <a:rPr dirty="0"/>
              <a:t>the </a:t>
            </a:r>
            <a:r>
              <a:rPr dirty="0" spc="-5"/>
              <a:t>inspection  department </a:t>
            </a:r>
            <a:r>
              <a:rPr dirty="0"/>
              <a:t>for </a:t>
            </a:r>
            <a:r>
              <a:rPr dirty="0" spc="-5"/>
              <a:t>checking </a:t>
            </a:r>
            <a:r>
              <a:rPr dirty="0"/>
              <a:t>the </a:t>
            </a:r>
            <a:r>
              <a:rPr dirty="0" spc="-5"/>
              <a:t>component after  </a:t>
            </a:r>
            <a:r>
              <a:rPr dirty="0"/>
              <a:t>production.</a:t>
            </a:r>
          </a:p>
          <a:p>
            <a:pPr marL="972819" marR="46990">
              <a:lnSpc>
                <a:spcPct val="100000"/>
              </a:lnSpc>
              <a:spcBef>
                <a:spcPts val="675"/>
              </a:spcBef>
              <a:buAutoNum type="arabicPeriod"/>
              <a:tabLst>
                <a:tab pos="1329055" algn="l"/>
              </a:tabLst>
            </a:pPr>
            <a:r>
              <a:rPr dirty="0" spc="-10"/>
              <a:t>Reference limit </a:t>
            </a:r>
            <a:r>
              <a:rPr dirty="0" spc="-5"/>
              <a:t>gauges to </a:t>
            </a:r>
            <a:r>
              <a:rPr dirty="0"/>
              <a:t>be </a:t>
            </a:r>
            <a:r>
              <a:rPr dirty="0" spc="-5"/>
              <a:t>used in </a:t>
            </a:r>
            <a:r>
              <a:rPr dirty="0"/>
              <a:t>the </a:t>
            </a:r>
            <a:r>
              <a:rPr dirty="0" spc="-5"/>
              <a:t>metrology  laboratory </a:t>
            </a:r>
            <a:r>
              <a:rPr dirty="0"/>
              <a:t>for </a:t>
            </a:r>
            <a:r>
              <a:rPr dirty="0" spc="-5"/>
              <a:t>reference</a:t>
            </a:r>
            <a:r>
              <a:rPr dirty="0" spc="-10"/>
              <a:t> </a:t>
            </a:r>
            <a:r>
              <a:rPr dirty="0"/>
              <a:t>proposes.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6800" y="141731"/>
            <a:ext cx="7856855" cy="6112510"/>
            <a:chOff x="1066800" y="141731"/>
            <a:chExt cx="7856855" cy="6112510"/>
          </a:xfrm>
        </p:grpSpPr>
        <p:sp>
          <p:nvSpPr>
            <p:cNvPr id="3" name="object 3"/>
            <p:cNvSpPr/>
            <p:nvPr/>
          </p:nvSpPr>
          <p:spPr>
            <a:xfrm>
              <a:off x="1066800" y="1143005"/>
              <a:ext cx="7856296" cy="511072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162811" y="141731"/>
              <a:ext cx="3595116" cy="1219199"/>
            </a:xfrm>
            <a:prstGeom prst="rect">
              <a:avLst/>
            </a:prstGeom>
            <a:blipFill>
              <a:blip r:embed="rId3" cstate="print"/>
              <a:stretch>
                <a:fillRect/>
              </a:stretch>
            </a:blipFill>
          </p:spPr>
          <p:txBody>
            <a:bodyPr wrap="square" lIns="0" tIns="0" rIns="0" bIns="0" rtlCol="0"/>
            <a:lstStyle/>
            <a:p/>
          </p:txBody>
        </p:sp>
      </p:grpSp>
      <p:sp>
        <p:nvSpPr>
          <p:cNvPr id="5" name="object 5"/>
          <p:cNvSpPr txBox="1">
            <a:spLocks noGrp="1"/>
          </p:cNvSpPr>
          <p:nvPr>
            <p:ph type="title"/>
          </p:nvPr>
        </p:nvSpPr>
        <p:spPr>
          <a:xfrm>
            <a:off x="1514347" y="289369"/>
            <a:ext cx="2892425" cy="680720"/>
          </a:xfrm>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2811" y="141731"/>
            <a:ext cx="3595116"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514347" y="289369"/>
            <a:ext cx="2892425" cy="680720"/>
          </a:xfrm>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p:nvPr/>
        </p:nvSpPr>
        <p:spPr>
          <a:xfrm>
            <a:off x="1066800" y="1066800"/>
            <a:ext cx="7810500" cy="5791199"/>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2811" y="141731"/>
            <a:ext cx="3595116"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514347" y="289369"/>
            <a:ext cx="2892425" cy="680720"/>
          </a:xfrm>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p:nvPr/>
        </p:nvSpPr>
        <p:spPr>
          <a:xfrm>
            <a:off x="1143000" y="1143000"/>
            <a:ext cx="8001000" cy="5229225"/>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7937"/>
            <a:ext cx="8077200" cy="6850062"/>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308214" y="250952"/>
            <a:ext cx="3084195"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FF0000"/>
                </a:solidFill>
                <a:latin typeface="Times New Roman"/>
                <a:cs typeface="Times New Roman"/>
              </a:rPr>
              <a:t>Graduated</a:t>
            </a:r>
            <a:r>
              <a:rPr dirty="0" sz="2400" spc="-30" b="1">
                <a:solidFill>
                  <a:srgbClr val="FF0000"/>
                </a:solidFill>
                <a:latin typeface="Times New Roman"/>
                <a:cs typeface="Times New Roman"/>
              </a:rPr>
              <a:t> </a:t>
            </a:r>
            <a:r>
              <a:rPr dirty="0" sz="2400" spc="-5" b="1">
                <a:solidFill>
                  <a:srgbClr val="FF0000"/>
                </a:solidFill>
                <a:latin typeface="Times New Roman"/>
                <a:cs typeface="Times New Roman"/>
              </a:rPr>
              <a:t>instruments</a:t>
            </a:r>
            <a:endParaRPr sz="2400">
              <a:latin typeface="Times New Roman"/>
              <a:cs typeface="Times New Roman"/>
            </a:endParaRPr>
          </a:p>
        </p:txBody>
      </p:sp>
      <p:sp>
        <p:nvSpPr>
          <p:cNvPr id="4" name="object 4"/>
          <p:cNvSpPr/>
          <p:nvPr/>
        </p:nvSpPr>
        <p:spPr>
          <a:xfrm>
            <a:off x="5705475" y="6324600"/>
            <a:ext cx="2676512" cy="504825"/>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2811" y="141731"/>
            <a:ext cx="3595116"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514347" y="289369"/>
            <a:ext cx="2892425" cy="680720"/>
          </a:xfrm>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p:nvPr/>
        </p:nvSpPr>
        <p:spPr>
          <a:xfrm>
            <a:off x="1143000" y="1143000"/>
            <a:ext cx="8001000" cy="4219575"/>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4336" y="140207"/>
            <a:ext cx="3480816" cy="1216152"/>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514347" y="272605"/>
            <a:ext cx="2778760" cy="680720"/>
          </a:xfrm>
          <a:prstGeom prst="rect"/>
        </p:spPr>
        <p:txBody>
          <a:bodyPr wrap="square" lIns="0" tIns="12065" rIns="0" bIns="0" rtlCol="0" vert="horz">
            <a:spAutoFit/>
          </a:bodyPr>
          <a:lstStyle/>
          <a:p>
            <a:pPr marL="12700">
              <a:lnSpc>
                <a:spcPct val="100000"/>
              </a:lnSpc>
              <a:spcBef>
                <a:spcPts val="95"/>
              </a:spcBef>
            </a:pPr>
            <a:r>
              <a:rPr dirty="0" spc="-5">
                <a:latin typeface="Carlito"/>
                <a:cs typeface="Carlito"/>
              </a:rPr>
              <a:t>Limit</a:t>
            </a:r>
            <a:r>
              <a:rPr dirty="0" spc="-75">
                <a:latin typeface="Carlito"/>
                <a:cs typeface="Carlito"/>
              </a:rPr>
              <a:t> </a:t>
            </a:r>
            <a:r>
              <a:rPr dirty="0" spc="-25">
                <a:latin typeface="Carlito"/>
                <a:cs typeface="Carlito"/>
              </a:rPr>
              <a:t>gauges</a:t>
            </a:r>
          </a:p>
        </p:txBody>
      </p:sp>
      <p:grpSp>
        <p:nvGrpSpPr>
          <p:cNvPr id="4" name="object 4"/>
          <p:cNvGrpSpPr/>
          <p:nvPr/>
        </p:nvGrpSpPr>
        <p:grpSpPr>
          <a:xfrm>
            <a:off x="1019175" y="4762"/>
            <a:ext cx="7914640" cy="6824980"/>
            <a:chOff x="1019175" y="4762"/>
            <a:chExt cx="7914640" cy="6824980"/>
          </a:xfrm>
        </p:grpSpPr>
        <p:sp>
          <p:nvSpPr>
            <p:cNvPr id="5" name="object 5"/>
            <p:cNvSpPr/>
            <p:nvPr/>
          </p:nvSpPr>
          <p:spPr>
            <a:xfrm>
              <a:off x="1019175" y="4762"/>
              <a:ext cx="7914513" cy="662462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5705475" y="6324600"/>
              <a:ext cx="2676512" cy="504825"/>
            </a:xfrm>
            <a:prstGeom prst="rect">
              <a:avLst/>
            </a:prstGeom>
            <a:blipFill>
              <a:blip r:embed="rId4" cstate="print"/>
              <a:stretch>
                <a:fillRect/>
              </a:stretch>
            </a:blipFill>
          </p:spPr>
          <p:txBody>
            <a:bodyPr wrap="square" lIns="0" tIns="0" rIns="0" bIns="0" rtlCol="0"/>
            <a:lstStyle/>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2811" y="141731"/>
            <a:ext cx="3595116" cy="12191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514347" y="289369"/>
            <a:ext cx="2892425" cy="680720"/>
          </a:xfrm>
          <a:prstGeom prst="rect"/>
        </p:spPr>
        <p:txBody>
          <a:bodyPr wrap="square" lIns="0" tIns="12065" rIns="0" bIns="0" rtlCol="0" vert="horz">
            <a:spAutoFit/>
          </a:bodyPr>
          <a:lstStyle/>
          <a:p>
            <a:pPr marL="12700">
              <a:lnSpc>
                <a:spcPct val="100000"/>
              </a:lnSpc>
              <a:spcBef>
                <a:spcPts val="95"/>
              </a:spcBef>
            </a:pPr>
            <a:r>
              <a:rPr dirty="0" spc="-10"/>
              <a:t>Limit</a:t>
            </a:r>
            <a:r>
              <a:rPr dirty="0" spc="-30"/>
              <a:t> </a:t>
            </a:r>
            <a:r>
              <a:rPr dirty="0" spc="-5"/>
              <a:t>gauges</a:t>
            </a:r>
          </a:p>
        </p:txBody>
      </p:sp>
      <p:sp>
        <p:nvSpPr>
          <p:cNvPr id="4" name="object 4"/>
          <p:cNvSpPr/>
          <p:nvPr/>
        </p:nvSpPr>
        <p:spPr>
          <a:xfrm>
            <a:off x="2362200" y="1371600"/>
            <a:ext cx="4905362" cy="497205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2470" y="318007"/>
            <a:ext cx="4666615" cy="696595"/>
          </a:xfrm>
          <a:prstGeom prst="rect"/>
        </p:spPr>
        <p:txBody>
          <a:bodyPr wrap="square" lIns="0" tIns="12700" rIns="0" bIns="0" rtlCol="0" vert="horz">
            <a:spAutoFit/>
          </a:bodyPr>
          <a:lstStyle/>
          <a:p>
            <a:pPr marL="12700">
              <a:lnSpc>
                <a:spcPct val="100000"/>
              </a:lnSpc>
              <a:spcBef>
                <a:spcPts val="100"/>
              </a:spcBef>
            </a:pPr>
            <a:r>
              <a:rPr dirty="0" sz="4400">
                <a:solidFill>
                  <a:srgbClr val="FF0000"/>
                </a:solidFill>
              </a:rPr>
              <a:t>Linear</a:t>
            </a:r>
            <a:r>
              <a:rPr dirty="0" sz="4400" spc="-100">
                <a:solidFill>
                  <a:srgbClr val="FF0000"/>
                </a:solidFill>
              </a:rPr>
              <a:t> </a:t>
            </a:r>
            <a:r>
              <a:rPr dirty="0" sz="4400">
                <a:solidFill>
                  <a:srgbClr val="FF0000"/>
                </a:solidFill>
              </a:rPr>
              <a:t>Measurement</a:t>
            </a:r>
            <a:endParaRPr sz="4400"/>
          </a:p>
        </p:txBody>
      </p:sp>
      <p:sp>
        <p:nvSpPr>
          <p:cNvPr id="3" name="object 3"/>
          <p:cNvSpPr txBox="1"/>
          <p:nvPr/>
        </p:nvSpPr>
        <p:spPr>
          <a:xfrm>
            <a:off x="1325372" y="1470152"/>
            <a:ext cx="2018664" cy="391160"/>
          </a:xfrm>
          <a:prstGeom prst="rect">
            <a:avLst/>
          </a:prstGeom>
        </p:spPr>
        <p:txBody>
          <a:bodyPr wrap="square" lIns="0" tIns="12700" rIns="0" bIns="0" rtlCol="0" vert="horz">
            <a:spAutoFit/>
          </a:bodyPr>
          <a:lstStyle/>
          <a:p>
            <a:pPr marL="327660" indent="-315595">
              <a:lnSpc>
                <a:spcPct val="100000"/>
              </a:lnSpc>
              <a:spcBef>
                <a:spcPts val="100"/>
              </a:spcBef>
              <a:buFont typeface="Wingdings"/>
              <a:buChar char=""/>
              <a:tabLst>
                <a:tab pos="328295" algn="l"/>
              </a:tabLst>
            </a:pPr>
            <a:r>
              <a:rPr dirty="0" sz="2400" spc="-5">
                <a:solidFill>
                  <a:srgbClr val="7030A0"/>
                </a:solidFill>
                <a:latin typeface="Times New Roman"/>
                <a:cs typeface="Times New Roman"/>
              </a:rPr>
              <a:t>Classification</a:t>
            </a:r>
            <a:endParaRPr sz="2400">
              <a:latin typeface="Times New Roman"/>
              <a:cs typeface="Times New Roman"/>
            </a:endParaRPr>
          </a:p>
        </p:txBody>
      </p:sp>
      <p:sp>
        <p:nvSpPr>
          <p:cNvPr id="4" name="object 4"/>
          <p:cNvSpPr txBox="1"/>
          <p:nvPr/>
        </p:nvSpPr>
        <p:spPr>
          <a:xfrm>
            <a:off x="1325372" y="1835912"/>
            <a:ext cx="4531995" cy="1342390"/>
          </a:xfrm>
          <a:prstGeom prst="rect">
            <a:avLst/>
          </a:prstGeom>
        </p:spPr>
        <p:txBody>
          <a:bodyPr wrap="square" lIns="0" tIns="85725" rIns="0" bIns="0" rtlCol="0" vert="horz">
            <a:spAutoFit/>
          </a:bodyPr>
          <a:lstStyle/>
          <a:p>
            <a:pPr marL="327660" indent="-315595">
              <a:lnSpc>
                <a:spcPct val="100000"/>
              </a:lnSpc>
              <a:spcBef>
                <a:spcPts val="675"/>
              </a:spcBef>
              <a:buFont typeface="Wingdings"/>
              <a:buChar char=""/>
              <a:tabLst>
                <a:tab pos="328295" algn="l"/>
              </a:tabLst>
            </a:pPr>
            <a:r>
              <a:rPr dirty="0" sz="2400" spc="-5">
                <a:solidFill>
                  <a:srgbClr val="7030A0"/>
                </a:solidFill>
                <a:latin typeface="Times New Roman"/>
                <a:cs typeface="Times New Roman"/>
              </a:rPr>
              <a:t>Steel </a:t>
            </a:r>
            <a:r>
              <a:rPr dirty="0" sz="2400">
                <a:solidFill>
                  <a:srgbClr val="7030A0"/>
                </a:solidFill>
                <a:latin typeface="Times New Roman"/>
                <a:cs typeface="Times New Roman"/>
              </a:rPr>
              <a:t>rule, </a:t>
            </a:r>
            <a:r>
              <a:rPr dirty="0" sz="2400" spc="-5">
                <a:solidFill>
                  <a:srgbClr val="7030A0"/>
                </a:solidFill>
                <a:latin typeface="Times New Roman"/>
                <a:cs typeface="Times New Roman"/>
              </a:rPr>
              <a:t>Ordinary </a:t>
            </a:r>
            <a:r>
              <a:rPr dirty="0" sz="2400" spc="-15">
                <a:solidFill>
                  <a:srgbClr val="7030A0"/>
                </a:solidFill>
                <a:latin typeface="Times New Roman"/>
                <a:cs typeface="Times New Roman"/>
              </a:rPr>
              <a:t>caliper,</a:t>
            </a:r>
            <a:r>
              <a:rPr dirty="0" sz="2400" spc="-80">
                <a:solidFill>
                  <a:srgbClr val="7030A0"/>
                </a:solidFill>
                <a:latin typeface="Times New Roman"/>
                <a:cs typeface="Times New Roman"/>
              </a:rPr>
              <a:t> </a:t>
            </a:r>
            <a:r>
              <a:rPr dirty="0" sz="2400">
                <a:solidFill>
                  <a:srgbClr val="7030A0"/>
                </a:solidFill>
                <a:latin typeface="Times New Roman"/>
                <a:cs typeface="Times New Roman"/>
              </a:rPr>
              <a:t>etc,…</a:t>
            </a:r>
            <a:endParaRPr sz="2400">
              <a:latin typeface="Times New Roman"/>
              <a:cs typeface="Times New Roman"/>
            </a:endParaRPr>
          </a:p>
          <a:p>
            <a:pPr marL="327660" indent="-315595">
              <a:lnSpc>
                <a:spcPct val="100000"/>
              </a:lnSpc>
              <a:spcBef>
                <a:spcPts val="575"/>
              </a:spcBef>
              <a:buFont typeface="Wingdings"/>
              <a:buChar char=""/>
              <a:tabLst>
                <a:tab pos="328295" algn="l"/>
              </a:tabLst>
            </a:pPr>
            <a:r>
              <a:rPr dirty="0" sz="2400" spc="-5">
                <a:solidFill>
                  <a:srgbClr val="7030A0"/>
                </a:solidFill>
                <a:latin typeface="Times New Roman"/>
                <a:cs typeface="Times New Roman"/>
              </a:rPr>
              <a:t>Least</a:t>
            </a:r>
            <a:r>
              <a:rPr dirty="0" sz="2400" spc="-25">
                <a:solidFill>
                  <a:srgbClr val="7030A0"/>
                </a:solidFill>
                <a:latin typeface="Times New Roman"/>
                <a:cs typeface="Times New Roman"/>
              </a:rPr>
              <a:t> </a:t>
            </a:r>
            <a:r>
              <a:rPr dirty="0" sz="2400" spc="-5">
                <a:solidFill>
                  <a:srgbClr val="7030A0"/>
                </a:solidFill>
                <a:latin typeface="Times New Roman"/>
                <a:cs typeface="Times New Roman"/>
              </a:rPr>
              <a:t>Count</a:t>
            </a:r>
            <a:endParaRPr sz="2400">
              <a:latin typeface="Times New Roman"/>
              <a:cs typeface="Times New Roman"/>
            </a:endParaRPr>
          </a:p>
          <a:p>
            <a:pPr marL="327660" indent="-315595">
              <a:lnSpc>
                <a:spcPct val="100000"/>
              </a:lnSpc>
              <a:spcBef>
                <a:spcPts val="575"/>
              </a:spcBef>
              <a:buFont typeface="Wingdings"/>
              <a:buChar char=""/>
              <a:tabLst>
                <a:tab pos="328295" algn="l"/>
              </a:tabLst>
            </a:pPr>
            <a:r>
              <a:rPr dirty="0" sz="2400" spc="-40">
                <a:solidFill>
                  <a:srgbClr val="7030A0"/>
                </a:solidFill>
                <a:latin typeface="Times New Roman"/>
                <a:cs typeface="Times New Roman"/>
              </a:rPr>
              <a:t>Vernier </a:t>
            </a:r>
            <a:r>
              <a:rPr dirty="0" sz="2400">
                <a:solidFill>
                  <a:srgbClr val="7030A0"/>
                </a:solidFill>
                <a:latin typeface="Times New Roman"/>
                <a:cs typeface="Times New Roman"/>
              </a:rPr>
              <a:t>Calipers and</a:t>
            </a:r>
            <a:r>
              <a:rPr dirty="0" sz="2400" spc="-45">
                <a:solidFill>
                  <a:srgbClr val="7030A0"/>
                </a:solidFill>
                <a:latin typeface="Times New Roman"/>
                <a:cs typeface="Times New Roman"/>
              </a:rPr>
              <a:t> </a:t>
            </a:r>
            <a:r>
              <a:rPr dirty="0" sz="2400" spc="-5">
                <a:solidFill>
                  <a:srgbClr val="7030A0"/>
                </a:solidFill>
                <a:latin typeface="Times New Roman"/>
                <a:cs typeface="Times New Roman"/>
              </a:rPr>
              <a:t>Micrometers</a:t>
            </a:r>
            <a:endParaRPr sz="2400">
              <a:latin typeface="Times New Roman"/>
              <a:cs typeface="Times New Roman"/>
            </a:endParaRPr>
          </a:p>
        </p:txBody>
      </p:sp>
      <p:sp>
        <p:nvSpPr>
          <p:cNvPr id="5" name="object 5"/>
          <p:cNvSpPr txBox="1"/>
          <p:nvPr/>
        </p:nvSpPr>
        <p:spPr>
          <a:xfrm>
            <a:off x="1640839" y="3154780"/>
            <a:ext cx="3441700" cy="2159635"/>
          </a:xfrm>
          <a:prstGeom prst="rect">
            <a:avLst/>
          </a:prstGeom>
        </p:spPr>
        <p:txBody>
          <a:bodyPr wrap="square" lIns="0" tIns="73660" rIns="0" bIns="0" rtlCol="0" vert="horz">
            <a:spAutoFit/>
          </a:bodyPr>
          <a:lstStyle/>
          <a:p>
            <a:pPr marL="355600" indent="-342900">
              <a:lnSpc>
                <a:spcPct val="100000"/>
              </a:lnSpc>
              <a:spcBef>
                <a:spcPts val="580"/>
              </a:spcBef>
              <a:buFont typeface="Arial"/>
              <a:buChar char="•"/>
              <a:tabLst>
                <a:tab pos="354965" algn="l"/>
                <a:tab pos="355600" algn="l"/>
              </a:tabLst>
            </a:pPr>
            <a:r>
              <a:rPr dirty="0" sz="2000">
                <a:solidFill>
                  <a:srgbClr val="7030A0"/>
                </a:solidFill>
                <a:latin typeface="Times New Roman"/>
                <a:cs typeface="Times New Roman"/>
              </a:rPr>
              <a:t>Principle</a:t>
            </a:r>
            <a:endParaRPr sz="2000">
              <a:latin typeface="Times New Roman"/>
              <a:cs typeface="Times New Roman"/>
            </a:endParaRPr>
          </a:p>
          <a:p>
            <a:pPr marL="355600" indent="-342900">
              <a:lnSpc>
                <a:spcPct val="100000"/>
              </a:lnSpc>
              <a:spcBef>
                <a:spcPts val="480"/>
              </a:spcBef>
              <a:buFont typeface="Arial"/>
              <a:buChar char="•"/>
              <a:tabLst>
                <a:tab pos="354965" algn="l"/>
                <a:tab pos="355600" algn="l"/>
              </a:tabLst>
            </a:pPr>
            <a:r>
              <a:rPr dirty="0" sz="2000">
                <a:solidFill>
                  <a:srgbClr val="7030A0"/>
                </a:solidFill>
                <a:latin typeface="Times New Roman"/>
                <a:cs typeface="Times New Roman"/>
              </a:rPr>
              <a:t>Construction and</a:t>
            </a:r>
            <a:r>
              <a:rPr dirty="0" sz="2000" spc="-105">
                <a:solidFill>
                  <a:srgbClr val="7030A0"/>
                </a:solidFill>
                <a:latin typeface="Times New Roman"/>
                <a:cs typeface="Times New Roman"/>
              </a:rPr>
              <a:t> </a:t>
            </a:r>
            <a:r>
              <a:rPr dirty="0" sz="2000" spc="-25">
                <a:solidFill>
                  <a:srgbClr val="7030A0"/>
                </a:solidFill>
                <a:latin typeface="Times New Roman"/>
                <a:cs typeface="Times New Roman"/>
              </a:rPr>
              <a:t>Working</a:t>
            </a:r>
            <a:endParaRPr sz="2000">
              <a:latin typeface="Times New Roman"/>
              <a:cs typeface="Times New Roman"/>
            </a:endParaRPr>
          </a:p>
          <a:p>
            <a:pPr marL="355600" indent="-342900">
              <a:lnSpc>
                <a:spcPct val="100000"/>
              </a:lnSpc>
              <a:spcBef>
                <a:spcPts val="480"/>
              </a:spcBef>
              <a:buFont typeface="Arial"/>
              <a:buChar char="•"/>
              <a:tabLst>
                <a:tab pos="354965" algn="l"/>
                <a:tab pos="355600" algn="l"/>
              </a:tabLst>
            </a:pPr>
            <a:r>
              <a:rPr dirty="0" sz="2000" spc="-5">
                <a:solidFill>
                  <a:srgbClr val="7030A0"/>
                </a:solidFill>
                <a:latin typeface="Times New Roman"/>
                <a:cs typeface="Times New Roman"/>
              </a:rPr>
              <a:t>Reading </a:t>
            </a:r>
            <a:r>
              <a:rPr dirty="0" sz="2000">
                <a:solidFill>
                  <a:srgbClr val="7030A0"/>
                </a:solidFill>
                <a:latin typeface="Times New Roman"/>
                <a:cs typeface="Times New Roman"/>
              </a:rPr>
              <a:t>of </a:t>
            </a:r>
            <a:r>
              <a:rPr dirty="0" sz="2000" spc="-5">
                <a:solidFill>
                  <a:srgbClr val="7030A0"/>
                </a:solidFill>
                <a:latin typeface="Times New Roman"/>
                <a:cs typeface="Times New Roman"/>
              </a:rPr>
              <a:t>measured</a:t>
            </a:r>
            <a:r>
              <a:rPr dirty="0" sz="2000" spc="-55">
                <a:solidFill>
                  <a:srgbClr val="7030A0"/>
                </a:solidFill>
                <a:latin typeface="Times New Roman"/>
                <a:cs typeface="Times New Roman"/>
              </a:rPr>
              <a:t> </a:t>
            </a:r>
            <a:r>
              <a:rPr dirty="0" sz="2000">
                <a:solidFill>
                  <a:srgbClr val="7030A0"/>
                </a:solidFill>
                <a:latin typeface="Times New Roman"/>
                <a:cs typeface="Times New Roman"/>
              </a:rPr>
              <a:t>value</a:t>
            </a:r>
            <a:endParaRPr sz="2000">
              <a:latin typeface="Times New Roman"/>
              <a:cs typeface="Times New Roman"/>
            </a:endParaRPr>
          </a:p>
          <a:p>
            <a:pPr marL="355600" indent="-342900">
              <a:lnSpc>
                <a:spcPct val="100000"/>
              </a:lnSpc>
              <a:spcBef>
                <a:spcPts val="480"/>
              </a:spcBef>
              <a:buFont typeface="Arial"/>
              <a:buChar char="•"/>
              <a:tabLst>
                <a:tab pos="354965" algn="l"/>
                <a:tab pos="355600" algn="l"/>
              </a:tabLst>
            </a:pPr>
            <a:r>
              <a:rPr dirty="0" sz="2000" spc="-30">
                <a:solidFill>
                  <a:srgbClr val="7030A0"/>
                </a:solidFill>
                <a:latin typeface="Times New Roman"/>
                <a:cs typeface="Times New Roman"/>
              </a:rPr>
              <a:t>Types</a:t>
            </a:r>
            <a:endParaRPr sz="2000">
              <a:latin typeface="Times New Roman"/>
              <a:cs typeface="Times New Roman"/>
            </a:endParaRPr>
          </a:p>
          <a:p>
            <a:pPr marL="355600" marR="5080" indent="-342900">
              <a:lnSpc>
                <a:spcPct val="100000"/>
              </a:lnSpc>
              <a:spcBef>
                <a:spcPts val="480"/>
              </a:spcBef>
              <a:buFont typeface="Arial"/>
              <a:buChar char="•"/>
              <a:tabLst>
                <a:tab pos="354965" algn="l"/>
                <a:tab pos="355600" algn="l"/>
              </a:tabLst>
            </a:pPr>
            <a:r>
              <a:rPr dirty="0" sz="2000">
                <a:solidFill>
                  <a:srgbClr val="7030A0"/>
                </a:solidFill>
                <a:latin typeface="Times New Roman"/>
                <a:cs typeface="Times New Roman"/>
              </a:rPr>
              <a:t>Errors and </a:t>
            </a:r>
            <a:r>
              <a:rPr dirty="0" sz="2000" spc="-5">
                <a:solidFill>
                  <a:srgbClr val="7030A0"/>
                </a:solidFill>
                <a:latin typeface="Times New Roman"/>
                <a:cs typeface="Times New Roman"/>
              </a:rPr>
              <a:t>precautions in</a:t>
            </a:r>
            <a:r>
              <a:rPr dirty="0" sz="2000" spc="-114">
                <a:solidFill>
                  <a:srgbClr val="7030A0"/>
                </a:solidFill>
                <a:latin typeface="Times New Roman"/>
                <a:cs typeface="Times New Roman"/>
              </a:rPr>
              <a:t> </a:t>
            </a:r>
            <a:r>
              <a:rPr dirty="0" sz="2000">
                <a:solidFill>
                  <a:srgbClr val="7030A0"/>
                </a:solidFill>
                <a:latin typeface="Times New Roman"/>
                <a:cs typeface="Times New Roman"/>
              </a:rPr>
              <a:t>both  </a:t>
            </a:r>
            <a:r>
              <a:rPr dirty="0" sz="2000" spc="-5">
                <a:solidFill>
                  <a:srgbClr val="7030A0"/>
                </a:solidFill>
                <a:latin typeface="Times New Roman"/>
                <a:cs typeface="Times New Roman"/>
              </a:rPr>
              <a:t>instruments</a:t>
            </a:r>
            <a:endParaRPr sz="2000">
              <a:latin typeface="Times New Roman"/>
              <a:cs typeface="Times New Roman"/>
            </a:endParaRPr>
          </a:p>
        </p:txBody>
      </p:sp>
      <p:sp>
        <p:nvSpPr>
          <p:cNvPr id="6" name="object 6"/>
          <p:cNvSpPr txBox="1"/>
          <p:nvPr/>
        </p:nvSpPr>
        <p:spPr>
          <a:xfrm>
            <a:off x="5821171" y="1424432"/>
            <a:ext cx="1255395" cy="391160"/>
          </a:xfrm>
          <a:prstGeom prst="rect">
            <a:avLst/>
          </a:prstGeom>
        </p:spPr>
        <p:txBody>
          <a:bodyPr wrap="square" lIns="0" tIns="12700" rIns="0" bIns="0" rtlCol="0" vert="horz">
            <a:spAutoFit/>
          </a:bodyPr>
          <a:lstStyle/>
          <a:p>
            <a:pPr marL="327660" indent="-315595">
              <a:lnSpc>
                <a:spcPct val="100000"/>
              </a:lnSpc>
              <a:spcBef>
                <a:spcPts val="100"/>
              </a:spcBef>
              <a:buClr>
                <a:srgbClr val="4F81BD"/>
              </a:buClr>
              <a:buSzPct val="79166"/>
              <a:buFont typeface="Wingdings"/>
              <a:buChar char=""/>
              <a:tabLst>
                <a:tab pos="328295" algn="l"/>
              </a:tabLst>
            </a:pPr>
            <a:r>
              <a:rPr dirty="0" sz="2400" spc="-10">
                <a:solidFill>
                  <a:srgbClr val="0070C0"/>
                </a:solidFill>
                <a:latin typeface="Times New Roman"/>
                <a:cs typeface="Times New Roman"/>
              </a:rPr>
              <a:t>G</a:t>
            </a:r>
            <a:r>
              <a:rPr dirty="0" sz="2400">
                <a:solidFill>
                  <a:srgbClr val="0070C0"/>
                </a:solidFill>
                <a:latin typeface="Times New Roman"/>
                <a:cs typeface="Times New Roman"/>
              </a:rPr>
              <a:t>auge</a:t>
            </a:r>
            <a:r>
              <a:rPr dirty="0" sz="2400" spc="-5">
                <a:solidFill>
                  <a:srgbClr val="0070C0"/>
                </a:solidFill>
                <a:latin typeface="Times New Roman"/>
                <a:cs typeface="Times New Roman"/>
              </a:rPr>
              <a:t>s</a:t>
            </a:r>
            <a:endParaRPr sz="2400">
              <a:latin typeface="Times New Roman"/>
              <a:cs typeface="Times New Roman"/>
            </a:endParaRPr>
          </a:p>
        </p:txBody>
      </p:sp>
      <p:sp>
        <p:nvSpPr>
          <p:cNvPr id="7" name="object 7"/>
          <p:cNvSpPr txBox="1"/>
          <p:nvPr/>
        </p:nvSpPr>
        <p:spPr>
          <a:xfrm>
            <a:off x="6164071" y="1790191"/>
            <a:ext cx="2820670" cy="1351280"/>
          </a:xfrm>
          <a:prstGeom prst="rect">
            <a:avLst/>
          </a:prstGeom>
        </p:spPr>
        <p:txBody>
          <a:bodyPr wrap="square" lIns="0" tIns="88900" rIns="0" bIns="0" rtlCol="0" vert="horz">
            <a:spAutoFit/>
          </a:bodyPr>
          <a:lstStyle/>
          <a:p>
            <a:pPr marL="327660" indent="-315595">
              <a:lnSpc>
                <a:spcPct val="100000"/>
              </a:lnSpc>
              <a:spcBef>
                <a:spcPts val="700"/>
              </a:spcBef>
              <a:buClr>
                <a:srgbClr val="4F81BD"/>
              </a:buClr>
              <a:buSzPct val="79166"/>
              <a:buFont typeface="Arial"/>
              <a:buChar char="•"/>
              <a:tabLst>
                <a:tab pos="327660" algn="l"/>
                <a:tab pos="328295" algn="l"/>
              </a:tabLst>
            </a:pPr>
            <a:r>
              <a:rPr dirty="0" sz="2400">
                <a:solidFill>
                  <a:srgbClr val="0070C0"/>
                </a:solidFill>
                <a:latin typeface="Times New Roman"/>
                <a:cs typeface="Times New Roman"/>
              </a:rPr>
              <a:t>Slip</a:t>
            </a:r>
            <a:r>
              <a:rPr dirty="0" sz="2400" spc="-20">
                <a:solidFill>
                  <a:srgbClr val="0070C0"/>
                </a:solidFill>
                <a:latin typeface="Times New Roman"/>
                <a:cs typeface="Times New Roman"/>
              </a:rPr>
              <a:t> </a:t>
            </a:r>
            <a:r>
              <a:rPr dirty="0" sz="2400" spc="-5">
                <a:solidFill>
                  <a:srgbClr val="0070C0"/>
                </a:solidFill>
                <a:latin typeface="Times New Roman"/>
                <a:cs typeface="Times New Roman"/>
              </a:rPr>
              <a:t>Gauges</a:t>
            </a:r>
            <a:endParaRPr sz="2400">
              <a:latin typeface="Times New Roman"/>
              <a:cs typeface="Times New Roman"/>
            </a:endParaRPr>
          </a:p>
          <a:p>
            <a:pPr marL="327660" indent="-315595">
              <a:lnSpc>
                <a:spcPct val="100000"/>
              </a:lnSpc>
              <a:spcBef>
                <a:spcPts val="600"/>
              </a:spcBef>
              <a:buClr>
                <a:srgbClr val="4F81BD"/>
              </a:buClr>
              <a:buSzPct val="79166"/>
              <a:buFont typeface="Arial"/>
              <a:buChar char="•"/>
              <a:tabLst>
                <a:tab pos="327660" algn="l"/>
                <a:tab pos="328295" algn="l"/>
              </a:tabLst>
            </a:pPr>
            <a:r>
              <a:rPr dirty="0" sz="2400" spc="-20">
                <a:solidFill>
                  <a:srgbClr val="0070C0"/>
                </a:solidFill>
                <a:latin typeface="Times New Roman"/>
                <a:cs typeface="Times New Roman"/>
              </a:rPr>
              <a:t>Telescopic</a:t>
            </a:r>
            <a:r>
              <a:rPr dirty="0" sz="2400" spc="-50">
                <a:solidFill>
                  <a:srgbClr val="0070C0"/>
                </a:solidFill>
                <a:latin typeface="Times New Roman"/>
                <a:cs typeface="Times New Roman"/>
              </a:rPr>
              <a:t> </a:t>
            </a:r>
            <a:r>
              <a:rPr dirty="0" sz="2400" spc="-5">
                <a:solidFill>
                  <a:srgbClr val="0070C0"/>
                </a:solidFill>
                <a:latin typeface="Times New Roman"/>
                <a:cs typeface="Times New Roman"/>
              </a:rPr>
              <a:t>Gauges</a:t>
            </a:r>
            <a:endParaRPr sz="2400">
              <a:latin typeface="Times New Roman"/>
              <a:cs typeface="Times New Roman"/>
            </a:endParaRPr>
          </a:p>
          <a:p>
            <a:pPr marL="327660" indent="-315595">
              <a:lnSpc>
                <a:spcPct val="100000"/>
              </a:lnSpc>
              <a:spcBef>
                <a:spcPts val="600"/>
              </a:spcBef>
              <a:buClr>
                <a:srgbClr val="4F81BD"/>
              </a:buClr>
              <a:buSzPct val="79166"/>
              <a:buFont typeface="Arial"/>
              <a:buChar char="•"/>
              <a:tabLst>
                <a:tab pos="327660" algn="l"/>
                <a:tab pos="328295" algn="l"/>
              </a:tabLst>
            </a:pPr>
            <a:r>
              <a:rPr dirty="0" sz="2400" spc="-5">
                <a:solidFill>
                  <a:srgbClr val="0070C0"/>
                </a:solidFill>
                <a:latin typeface="Times New Roman"/>
                <a:cs typeface="Times New Roman"/>
              </a:rPr>
              <a:t>Limit Gauges,</a:t>
            </a:r>
            <a:r>
              <a:rPr dirty="0" sz="2400" spc="-60">
                <a:solidFill>
                  <a:srgbClr val="0070C0"/>
                </a:solidFill>
                <a:latin typeface="Times New Roman"/>
                <a:cs typeface="Times New Roman"/>
              </a:rPr>
              <a:t> </a:t>
            </a:r>
            <a:r>
              <a:rPr dirty="0" sz="2400">
                <a:solidFill>
                  <a:srgbClr val="0070C0"/>
                </a:solidFill>
                <a:latin typeface="Times New Roman"/>
                <a:cs typeface="Times New Roman"/>
              </a:rPr>
              <a:t>etc…</a:t>
            </a:r>
            <a:endParaRPr sz="24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34667" y="4012704"/>
            <a:ext cx="7062470" cy="2513330"/>
            <a:chOff x="1534667" y="4012704"/>
            <a:chExt cx="7062470" cy="2513330"/>
          </a:xfrm>
        </p:grpSpPr>
        <p:sp>
          <p:nvSpPr>
            <p:cNvPr id="3" name="object 3"/>
            <p:cNvSpPr/>
            <p:nvPr/>
          </p:nvSpPr>
          <p:spPr>
            <a:xfrm>
              <a:off x="3802379" y="4012704"/>
              <a:ext cx="2699004" cy="152551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534667" y="5000256"/>
              <a:ext cx="7062203" cy="1525510"/>
            </a:xfrm>
            <a:prstGeom prst="rect">
              <a:avLst/>
            </a:prstGeom>
            <a:blipFill>
              <a:blip r:embed="rId3" cstate="print"/>
              <a:stretch>
                <a:fillRect/>
              </a:stretch>
            </a:blipFill>
          </p:spPr>
          <p:txBody>
            <a:bodyPr wrap="square" lIns="0" tIns="0" rIns="0" bIns="0" rtlCol="0"/>
            <a:lstStyle/>
            <a:p/>
          </p:txBody>
        </p:sp>
      </p:grpSp>
      <p:sp>
        <p:nvSpPr>
          <p:cNvPr id="5" name="object 5"/>
          <p:cNvSpPr txBox="1"/>
          <p:nvPr/>
        </p:nvSpPr>
        <p:spPr>
          <a:xfrm>
            <a:off x="1975891" y="238924"/>
            <a:ext cx="6177280" cy="5798185"/>
          </a:xfrm>
          <a:prstGeom prst="rect">
            <a:avLst/>
          </a:prstGeom>
        </p:spPr>
        <p:txBody>
          <a:bodyPr wrap="square" lIns="0" tIns="317500" rIns="0" bIns="0" rtlCol="0" vert="horz">
            <a:spAutoFit/>
          </a:bodyPr>
          <a:lstStyle/>
          <a:p>
            <a:pPr algn="ctr" marL="109855">
              <a:lnSpc>
                <a:spcPct val="100000"/>
              </a:lnSpc>
              <a:spcBef>
                <a:spcPts val="2500"/>
              </a:spcBef>
            </a:pPr>
            <a:r>
              <a:rPr dirty="0" sz="5400">
                <a:latin typeface="Times New Roman"/>
                <a:cs typeface="Times New Roman"/>
              </a:rPr>
              <a:t>Chapter</a:t>
            </a:r>
            <a:r>
              <a:rPr dirty="0" sz="5400" spc="-5">
                <a:latin typeface="Times New Roman"/>
                <a:cs typeface="Times New Roman"/>
              </a:rPr>
              <a:t> </a:t>
            </a:r>
            <a:r>
              <a:rPr dirty="0" sz="5400">
                <a:latin typeface="Times New Roman"/>
                <a:cs typeface="Times New Roman"/>
              </a:rPr>
              <a:t>2</a:t>
            </a:r>
            <a:endParaRPr sz="5400">
              <a:latin typeface="Times New Roman"/>
              <a:cs typeface="Times New Roman"/>
            </a:endParaRPr>
          </a:p>
          <a:p>
            <a:pPr algn="ctr" marL="112395">
              <a:lnSpc>
                <a:spcPct val="100000"/>
              </a:lnSpc>
              <a:spcBef>
                <a:spcPts val="2400"/>
              </a:spcBef>
            </a:pPr>
            <a:r>
              <a:rPr dirty="0" sz="5400" spc="-5">
                <a:latin typeface="Times New Roman"/>
                <a:cs typeface="Times New Roman"/>
              </a:rPr>
              <a:t>Part</a:t>
            </a:r>
            <a:r>
              <a:rPr dirty="0" sz="5400" spc="-20">
                <a:latin typeface="Times New Roman"/>
                <a:cs typeface="Times New Roman"/>
              </a:rPr>
              <a:t> </a:t>
            </a:r>
            <a:r>
              <a:rPr dirty="0" sz="5400">
                <a:latin typeface="Times New Roman"/>
                <a:cs typeface="Times New Roman"/>
              </a:rPr>
              <a:t>1</a:t>
            </a:r>
            <a:endParaRPr sz="5400">
              <a:latin typeface="Times New Roman"/>
              <a:cs typeface="Times New Roman"/>
            </a:endParaRPr>
          </a:p>
          <a:p>
            <a:pPr algn="ctr" marL="110489">
              <a:lnSpc>
                <a:spcPct val="100000"/>
              </a:lnSpc>
            </a:pPr>
            <a:r>
              <a:rPr dirty="0" sz="5400">
                <a:latin typeface="Times New Roman"/>
                <a:cs typeface="Times New Roman"/>
              </a:rPr>
              <a:t>Linear</a:t>
            </a:r>
            <a:r>
              <a:rPr dirty="0" sz="5400" spc="-45">
                <a:latin typeface="Times New Roman"/>
                <a:cs typeface="Times New Roman"/>
              </a:rPr>
              <a:t> </a:t>
            </a:r>
            <a:r>
              <a:rPr dirty="0" sz="5400">
                <a:latin typeface="Times New Roman"/>
                <a:cs typeface="Times New Roman"/>
              </a:rPr>
              <a:t>Measurement</a:t>
            </a:r>
            <a:endParaRPr sz="5400">
              <a:latin typeface="Times New Roman"/>
              <a:cs typeface="Times New Roman"/>
            </a:endParaRPr>
          </a:p>
          <a:p>
            <a:pPr>
              <a:lnSpc>
                <a:spcPct val="100000"/>
              </a:lnSpc>
              <a:spcBef>
                <a:spcPts val="25"/>
              </a:spcBef>
            </a:pPr>
            <a:endParaRPr sz="4900">
              <a:latin typeface="Times New Roman"/>
              <a:cs typeface="Times New Roman"/>
            </a:endParaRPr>
          </a:p>
          <a:p>
            <a:pPr marL="12700" marR="5080" indent="2267585">
              <a:lnSpc>
                <a:spcPct val="120000"/>
              </a:lnSpc>
            </a:pPr>
            <a:r>
              <a:rPr dirty="0" sz="5400" spc="-5">
                <a:solidFill>
                  <a:srgbClr val="11488B"/>
                </a:solidFill>
                <a:latin typeface="Times New Roman"/>
                <a:cs typeface="Times New Roman"/>
              </a:rPr>
              <a:t>Part </a:t>
            </a:r>
            <a:r>
              <a:rPr dirty="0" sz="5400">
                <a:solidFill>
                  <a:srgbClr val="11488B"/>
                </a:solidFill>
                <a:latin typeface="Times New Roman"/>
                <a:cs typeface="Times New Roman"/>
              </a:rPr>
              <a:t>2  Angular</a:t>
            </a:r>
            <a:r>
              <a:rPr dirty="0" sz="5400" spc="-95">
                <a:solidFill>
                  <a:srgbClr val="11488B"/>
                </a:solidFill>
                <a:latin typeface="Times New Roman"/>
                <a:cs typeface="Times New Roman"/>
              </a:rPr>
              <a:t> </a:t>
            </a:r>
            <a:r>
              <a:rPr dirty="0" sz="5400">
                <a:solidFill>
                  <a:srgbClr val="11488B"/>
                </a:solidFill>
                <a:latin typeface="Times New Roman"/>
                <a:cs typeface="Times New Roman"/>
              </a:rPr>
              <a:t>Measurement</a:t>
            </a:r>
            <a:endParaRPr sz="5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990612"/>
            <a:ext cx="3417925" cy="2819387"/>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257800" y="838200"/>
            <a:ext cx="3124200" cy="3124200"/>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4876800" y="4267200"/>
            <a:ext cx="3962387" cy="2057387"/>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1447800" y="4495800"/>
            <a:ext cx="2133587" cy="2143125"/>
          </a:xfrm>
          <a:prstGeom prst="rect">
            <a:avLst/>
          </a:prstGeom>
          <a:blipFill>
            <a:blip r:embed="rId5" cstate="print"/>
            <a:stretch>
              <a:fillRect/>
            </a:stretch>
          </a:blipFill>
        </p:spPr>
        <p:txBody>
          <a:bodyPr wrap="square" lIns="0" tIns="0" rIns="0" bIns="0" rtlCol="0"/>
          <a:lstStyle/>
          <a:p/>
        </p:txBody>
      </p:sp>
      <p:sp>
        <p:nvSpPr>
          <p:cNvPr id="6" name="object 6"/>
          <p:cNvSpPr txBox="1">
            <a:spLocks noGrp="1"/>
          </p:cNvSpPr>
          <p:nvPr>
            <p:ph type="title"/>
          </p:nvPr>
        </p:nvSpPr>
        <p:spPr>
          <a:xfrm>
            <a:off x="1297939" y="250952"/>
            <a:ext cx="3644900"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FF0000"/>
                </a:solidFill>
                <a:latin typeface="Times New Roman"/>
                <a:cs typeface="Times New Roman"/>
              </a:rPr>
              <a:t>Non-graduated</a:t>
            </a:r>
            <a:r>
              <a:rPr dirty="0" sz="2400" spc="-10" b="1">
                <a:solidFill>
                  <a:srgbClr val="FF0000"/>
                </a:solidFill>
                <a:latin typeface="Times New Roman"/>
                <a:cs typeface="Times New Roman"/>
              </a:rPr>
              <a:t> </a:t>
            </a:r>
            <a:r>
              <a:rPr dirty="0" sz="2400" spc="-5" b="1">
                <a:solidFill>
                  <a:srgbClr val="FF0000"/>
                </a:solidFill>
                <a:latin typeface="Times New Roman"/>
                <a:cs typeface="Times New Roman"/>
              </a:rPr>
              <a:t>instruments</a:t>
            </a:r>
            <a:endParaRPr sz="2400">
              <a:latin typeface="Times New Roman"/>
              <a:cs typeface="Times New Roman"/>
            </a:endParaRPr>
          </a:p>
        </p:txBody>
      </p:sp>
      <p:sp>
        <p:nvSpPr>
          <p:cNvPr id="7" name="object 7"/>
          <p:cNvSpPr txBox="1"/>
          <p:nvPr/>
        </p:nvSpPr>
        <p:spPr>
          <a:xfrm>
            <a:off x="1145539" y="768286"/>
            <a:ext cx="91630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Times New Roman"/>
                <a:cs typeface="Times New Roman"/>
              </a:rPr>
              <a:t>Callipers</a:t>
            </a:r>
            <a:endParaRPr sz="1800">
              <a:latin typeface="Times New Roman"/>
              <a:cs typeface="Times New Roman"/>
            </a:endParaRPr>
          </a:p>
        </p:txBody>
      </p:sp>
      <p:sp>
        <p:nvSpPr>
          <p:cNvPr id="8" name="object 8"/>
          <p:cNvSpPr txBox="1"/>
          <p:nvPr/>
        </p:nvSpPr>
        <p:spPr>
          <a:xfrm>
            <a:off x="1374139" y="4064012"/>
            <a:ext cx="1229995" cy="299720"/>
          </a:xfrm>
          <a:prstGeom prst="rect">
            <a:avLst/>
          </a:prstGeom>
        </p:spPr>
        <p:txBody>
          <a:bodyPr wrap="square" lIns="0" tIns="12700" rIns="0" bIns="0" rtlCol="0" vert="horz">
            <a:spAutoFit/>
          </a:bodyPr>
          <a:lstStyle/>
          <a:p>
            <a:pPr marL="12700">
              <a:lnSpc>
                <a:spcPct val="100000"/>
              </a:lnSpc>
              <a:spcBef>
                <a:spcPts val="100"/>
              </a:spcBef>
            </a:pPr>
            <a:r>
              <a:rPr dirty="0" sz="1800" spc="-20" b="1">
                <a:latin typeface="Times New Roman"/>
                <a:cs typeface="Times New Roman"/>
              </a:rPr>
              <a:t>Wire</a:t>
            </a:r>
            <a:r>
              <a:rPr dirty="0" sz="1800" spc="-65" b="1">
                <a:latin typeface="Times New Roman"/>
                <a:cs typeface="Times New Roman"/>
              </a:rPr>
              <a:t> </a:t>
            </a:r>
            <a:r>
              <a:rPr dirty="0" sz="1800" spc="-5" b="1">
                <a:latin typeface="Times New Roman"/>
                <a:cs typeface="Times New Roman"/>
              </a:rPr>
              <a:t>gauges</a:t>
            </a:r>
            <a:endParaRPr sz="1800">
              <a:latin typeface="Times New Roman"/>
              <a:cs typeface="Times New Roman"/>
            </a:endParaRPr>
          </a:p>
        </p:txBody>
      </p:sp>
      <p:sp>
        <p:nvSpPr>
          <p:cNvPr id="9" name="object 9"/>
          <p:cNvSpPr txBox="1"/>
          <p:nvPr/>
        </p:nvSpPr>
        <p:spPr>
          <a:xfrm>
            <a:off x="7089140" y="4140136"/>
            <a:ext cx="1887855" cy="299720"/>
          </a:xfrm>
          <a:prstGeom prst="rect">
            <a:avLst/>
          </a:prstGeom>
        </p:spPr>
        <p:txBody>
          <a:bodyPr wrap="square" lIns="0" tIns="12700" rIns="0" bIns="0" rtlCol="0" vert="horz">
            <a:spAutoFit/>
          </a:bodyPr>
          <a:lstStyle/>
          <a:p>
            <a:pPr marL="12700">
              <a:lnSpc>
                <a:spcPct val="100000"/>
              </a:lnSpc>
              <a:spcBef>
                <a:spcPts val="100"/>
              </a:spcBef>
            </a:pPr>
            <a:r>
              <a:rPr dirty="0" sz="1800" spc="-10" b="1">
                <a:latin typeface="Times New Roman"/>
                <a:cs typeface="Times New Roman"/>
              </a:rPr>
              <a:t>Screw </a:t>
            </a:r>
            <a:r>
              <a:rPr dirty="0" sz="1800" spc="-5" b="1">
                <a:latin typeface="Times New Roman"/>
                <a:cs typeface="Times New Roman"/>
              </a:rPr>
              <a:t>pitch</a:t>
            </a:r>
            <a:r>
              <a:rPr dirty="0" sz="1800" spc="-50" b="1">
                <a:latin typeface="Times New Roman"/>
                <a:cs typeface="Times New Roman"/>
              </a:rPr>
              <a:t> </a:t>
            </a:r>
            <a:r>
              <a:rPr dirty="0" sz="1800" spc="-5" b="1">
                <a:latin typeface="Times New Roman"/>
                <a:cs typeface="Times New Roman"/>
              </a:rPr>
              <a:t>gauges</a:t>
            </a:r>
            <a:endParaRPr sz="18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286" y="478345"/>
            <a:ext cx="7345045" cy="696595"/>
          </a:xfrm>
          <a:prstGeom prst="rect"/>
        </p:spPr>
        <p:txBody>
          <a:bodyPr wrap="square" lIns="0" tIns="13335" rIns="0" bIns="0" rtlCol="0" vert="horz">
            <a:spAutoFit/>
          </a:bodyPr>
          <a:lstStyle/>
          <a:p>
            <a:pPr marL="12700">
              <a:lnSpc>
                <a:spcPct val="100000"/>
              </a:lnSpc>
              <a:spcBef>
                <a:spcPts val="105"/>
              </a:spcBef>
            </a:pPr>
            <a:r>
              <a:rPr dirty="0" sz="4400" b="1">
                <a:solidFill>
                  <a:srgbClr val="000000"/>
                </a:solidFill>
                <a:latin typeface="Times New Roman"/>
                <a:cs typeface="Times New Roman"/>
              </a:rPr>
              <a:t>Linear Measuring</a:t>
            </a:r>
            <a:r>
              <a:rPr dirty="0" sz="4400" spc="-190" b="1">
                <a:solidFill>
                  <a:srgbClr val="000000"/>
                </a:solidFill>
                <a:latin typeface="Times New Roman"/>
                <a:cs typeface="Times New Roman"/>
              </a:rPr>
              <a:t> </a:t>
            </a:r>
            <a:r>
              <a:rPr dirty="0" sz="4400" b="1">
                <a:solidFill>
                  <a:srgbClr val="000000"/>
                </a:solidFill>
                <a:latin typeface="Times New Roman"/>
                <a:cs typeface="Times New Roman"/>
              </a:rPr>
              <a:t>instruments</a:t>
            </a:r>
            <a:endParaRPr sz="4400">
              <a:latin typeface="Times New Roman"/>
              <a:cs typeface="Times New Roman"/>
            </a:endParaRPr>
          </a:p>
        </p:txBody>
      </p:sp>
      <p:sp>
        <p:nvSpPr>
          <p:cNvPr id="3" name="object 3"/>
          <p:cNvSpPr txBox="1"/>
          <p:nvPr/>
        </p:nvSpPr>
        <p:spPr>
          <a:xfrm>
            <a:off x="1514347" y="1468628"/>
            <a:ext cx="7265670" cy="4633595"/>
          </a:xfrm>
          <a:prstGeom prst="rect">
            <a:avLst/>
          </a:prstGeom>
        </p:spPr>
        <p:txBody>
          <a:bodyPr wrap="square" lIns="0" tIns="12065" rIns="0" bIns="0" rtlCol="0" vert="horz">
            <a:spAutoFit/>
          </a:bodyPr>
          <a:lstStyle/>
          <a:p>
            <a:pPr marL="76200" marR="234950" indent="18415">
              <a:lnSpc>
                <a:spcPct val="100000"/>
              </a:lnSpc>
              <a:spcBef>
                <a:spcPts val="95"/>
              </a:spcBef>
            </a:pPr>
            <a:r>
              <a:rPr dirty="0" sz="2800" spc="-5">
                <a:latin typeface="Times New Roman"/>
                <a:cs typeface="Times New Roman"/>
              </a:rPr>
              <a:t>(B) Classification based </a:t>
            </a:r>
            <a:r>
              <a:rPr dirty="0" sz="2800">
                <a:latin typeface="Times New Roman"/>
                <a:cs typeface="Times New Roman"/>
              </a:rPr>
              <a:t>on the </a:t>
            </a:r>
            <a:r>
              <a:rPr dirty="0" sz="2800" spc="-10">
                <a:latin typeface="Times New Roman"/>
                <a:cs typeface="Times New Roman"/>
              </a:rPr>
              <a:t>accuracy </a:t>
            </a:r>
            <a:r>
              <a:rPr dirty="0" sz="2800" spc="-5">
                <a:latin typeface="Times New Roman"/>
                <a:cs typeface="Times New Roman"/>
              </a:rPr>
              <a:t>that </a:t>
            </a:r>
            <a:r>
              <a:rPr dirty="0" sz="2800" spc="-15">
                <a:latin typeface="Times New Roman"/>
                <a:cs typeface="Times New Roman"/>
              </a:rPr>
              <a:t>can  </a:t>
            </a:r>
            <a:r>
              <a:rPr dirty="0" sz="2800">
                <a:latin typeface="Times New Roman"/>
                <a:cs typeface="Times New Roman"/>
              </a:rPr>
              <a:t>be</a:t>
            </a:r>
            <a:r>
              <a:rPr dirty="0" sz="2800" spc="-15">
                <a:latin typeface="Times New Roman"/>
                <a:cs typeface="Times New Roman"/>
              </a:rPr>
              <a:t> </a:t>
            </a:r>
            <a:r>
              <a:rPr dirty="0" sz="2800" spc="-5">
                <a:latin typeface="Times New Roman"/>
                <a:cs typeface="Times New Roman"/>
              </a:rPr>
              <a:t>obtained</a:t>
            </a:r>
            <a:endParaRPr sz="2800">
              <a:latin typeface="Times New Roman"/>
              <a:cs typeface="Times New Roman"/>
            </a:endParaRPr>
          </a:p>
          <a:p>
            <a:pPr>
              <a:lnSpc>
                <a:spcPct val="100000"/>
              </a:lnSpc>
              <a:spcBef>
                <a:spcPts val="45"/>
              </a:spcBef>
            </a:pPr>
            <a:endParaRPr sz="4050">
              <a:latin typeface="Times New Roman"/>
              <a:cs typeface="Times New Roman"/>
            </a:endParaRPr>
          </a:p>
          <a:p>
            <a:pPr marL="354965" marR="378460" indent="-342900">
              <a:lnSpc>
                <a:spcPct val="100000"/>
              </a:lnSpc>
              <a:buFont typeface="Arial"/>
              <a:buChar char="•"/>
              <a:tabLst>
                <a:tab pos="354965" algn="l"/>
                <a:tab pos="355600" algn="l"/>
              </a:tabLst>
            </a:pPr>
            <a:r>
              <a:rPr dirty="0" sz="2800" spc="-5">
                <a:latin typeface="Times New Roman"/>
                <a:cs typeface="Times New Roman"/>
              </a:rPr>
              <a:t>l. </a:t>
            </a:r>
            <a:r>
              <a:rPr dirty="0" sz="2800" spc="-5">
                <a:solidFill>
                  <a:srgbClr val="FF0000"/>
                </a:solidFill>
                <a:latin typeface="Times New Roman"/>
                <a:cs typeface="Times New Roman"/>
              </a:rPr>
              <a:t>Non-precision </a:t>
            </a:r>
            <a:r>
              <a:rPr dirty="0" sz="2800">
                <a:solidFill>
                  <a:srgbClr val="FF0000"/>
                </a:solidFill>
                <a:latin typeface="Times New Roman"/>
                <a:cs typeface="Times New Roman"/>
              </a:rPr>
              <a:t>type </a:t>
            </a:r>
            <a:r>
              <a:rPr dirty="0" sz="2800" spc="-5">
                <a:solidFill>
                  <a:srgbClr val="FF0000"/>
                </a:solidFill>
                <a:latin typeface="Times New Roman"/>
                <a:cs typeface="Times New Roman"/>
              </a:rPr>
              <a:t>instruments </a:t>
            </a:r>
            <a:r>
              <a:rPr dirty="0" sz="2800" spc="-5">
                <a:latin typeface="Times New Roman"/>
                <a:cs typeface="Times New Roman"/>
              </a:rPr>
              <a:t>: </a:t>
            </a:r>
            <a:r>
              <a:rPr dirty="0" sz="2800">
                <a:latin typeface="Times New Roman"/>
                <a:cs typeface="Times New Roman"/>
              </a:rPr>
              <a:t>It </a:t>
            </a:r>
            <a:r>
              <a:rPr dirty="0" sz="2800" spc="-5">
                <a:latin typeface="Times New Roman"/>
                <a:cs typeface="Times New Roman"/>
              </a:rPr>
              <a:t>includes  steel rule, </a:t>
            </a:r>
            <a:r>
              <a:rPr dirty="0" sz="2800" spc="-20">
                <a:latin typeface="Times New Roman"/>
                <a:cs typeface="Times New Roman"/>
              </a:rPr>
              <a:t>caliper, </a:t>
            </a:r>
            <a:r>
              <a:rPr dirty="0" sz="2800" spc="-5">
                <a:latin typeface="Times New Roman"/>
                <a:cs typeface="Times New Roman"/>
              </a:rPr>
              <a:t>divider; depth gauge,  telescopic gauge</a:t>
            </a:r>
            <a:r>
              <a:rPr dirty="0" sz="2800" spc="-50">
                <a:latin typeface="Times New Roman"/>
                <a:cs typeface="Times New Roman"/>
              </a:rPr>
              <a:t> </a:t>
            </a:r>
            <a:r>
              <a:rPr dirty="0" sz="2800" spc="-10">
                <a:latin typeface="Times New Roman"/>
                <a:cs typeface="Times New Roman"/>
              </a:rPr>
              <a:t>etc.</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4965" marR="5080" indent="-342900">
              <a:lnSpc>
                <a:spcPct val="100000"/>
              </a:lnSpc>
              <a:spcBef>
                <a:spcPts val="5"/>
              </a:spcBef>
              <a:buFont typeface="Arial"/>
              <a:buChar char="•"/>
              <a:tabLst>
                <a:tab pos="354965" algn="l"/>
                <a:tab pos="355600" algn="l"/>
              </a:tabLst>
            </a:pPr>
            <a:r>
              <a:rPr dirty="0" sz="2800">
                <a:latin typeface="Times New Roman"/>
                <a:cs typeface="Times New Roman"/>
              </a:rPr>
              <a:t>2. </a:t>
            </a:r>
            <a:r>
              <a:rPr dirty="0" sz="2800" spc="-5">
                <a:solidFill>
                  <a:srgbClr val="FF0000"/>
                </a:solidFill>
                <a:latin typeface="Times New Roman"/>
                <a:cs typeface="Times New Roman"/>
              </a:rPr>
              <a:t>Precision </a:t>
            </a:r>
            <a:r>
              <a:rPr dirty="0" sz="2800">
                <a:solidFill>
                  <a:srgbClr val="FF0000"/>
                </a:solidFill>
                <a:latin typeface="Times New Roman"/>
                <a:cs typeface="Times New Roman"/>
              </a:rPr>
              <a:t>type </a:t>
            </a:r>
            <a:r>
              <a:rPr dirty="0" sz="2800" spc="-5">
                <a:solidFill>
                  <a:srgbClr val="FF0000"/>
                </a:solidFill>
                <a:latin typeface="Times New Roman"/>
                <a:cs typeface="Times New Roman"/>
              </a:rPr>
              <a:t>instruments </a:t>
            </a:r>
            <a:r>
              <a:rPr dirty="0" sz="2800">
                <a:latin typeface="Times New Roman"/>
                <a:cs typeface="Times New Roman"/>
              </a:rPr>
              <a:t>:It </a:t>
            </a:r>
            <a:r>
              <a:rPr dirty="0" sz="2800" spc="-5">
                <a:latin typeface="Times New Roman"/>
                <a:cs typeface="Times New Roman"/>
              </a:rPr>
              <a:t>includes vernier  </a:t>
            </a:r>
            <a:r>
              <a:rPr dirty="0" sz="2800" spc="-20">
                <a:latin typeface="Times New Roman"/>
                <a:cs typeface="Times New Roman"/>
              </a:rPr>
              <a:t>calliper, </a:t>
            </a:r>
            <a:r>
              <a:rPr dirty="0" sz="2800" spc="-5">
                <a:latin typeface="Times New Roman"/>
                <a:cs typeface="Times New Roman"/>
              </a:rPr>
              <a:t>vernier height gauge, vernier depth  gauge, </a:t>
            </a:r>
            <a:r>
              <a:rPr dirty="0" sz="2800" spc="-20">
                <a:latin typeface="Times New Roman"/>
                <a:cs typeface="Times New Roman"/>
              </a:rPr>
              <a:t>micrometer, </a:t>
            </a:r>
            <a:r>
              <a:rPr dirty="0" sz="2800" spc="-5">
                <a:latin typeface="Times New Roman"/>
                <a:cs typeface="Times New Roman"/>
              </a:rPr>
              <a:t>slip gauges,</a:t>
            </a:r>
            <a:r>
              <a:rPr dirty="0" sz="2800" spc="10">
                <a:latin typeface="Times New Roman"/>
                <a:cs typeface="Times New Roman"/>
              </a:rPr>
              <a:t> </a:t>
            </a:r>
            <a:r>
              <a:rPr dirty="0" sz="2800" spc="-10">
                <a:latin typeface="Times New Roman"/>
                <a:cs typeface="Times New Roman"/>
              </a:rPr>
              <a:t>etc.</a:t>
            </a:r>
            <a:endParaRPr sz="2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5700" y="152400"/>
            <a:ext cx="7835887" cy="61722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16012" y="152400"/>
            <a:ext cx="8028305" cy="3200400"/>
            <a:chOff x="1116012" y="152400"/>
            <a:chExt cx="8028305" cy="3200400"/>
          </a:xfrm>
        </p:grpSpPr>
        <p:sp>
          <p:nvSpPr>
            <p:cNvPr id="3" name="object 3"/>
            <p:cNvSpPr/>
            <p:nvPr/>
          </p:nvSpPr>
          <p:spPr>
            <a:xfrm>
              <a:off x="4505325" y="152400"/>
              <a:ext cx="4638675" cy="320038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116012" y="1752600"/>
              <a:ext cx="4086225" cy="1447800"/>
            </a:xfrm>
            <a:prstGeom prst="rect">
              <a:avLst/>
            </a:prstGeom>
            <a:blipFill>
              <a:blip r:embed="rId3" cstate="print"/>
              <a:stretch>
                <a:fillRect/>
              </a:stretch>
            </a:blipFill>
          </p:spPr>
          <p:txBody>
            <a:bodyPr wrap="square" lIns="0" tIns="0" rIns="0" bIns="0" rtlCol="0"/>
            <a:lstStyle/>
            <a:p/>
          </p:txBody>
        </p:sp>
      </p:grpSp>
      <p:sp>
        <p:nvSpPr>
          <p:cNvPr id="5" name="object 5"/>
          <p:cNvSpPr/>
          <p:nvPr/>
        </p:nvSpPr>
        <p:spPr>
          <a:xfrm>
            <a:off x="1143000" y="3657600"/>
            <a:ext cx="6229350" cy="2514600"/>
          </a:xfrm>
          <a:prstGeom prst="rect">
            <a:avLst/>
          </a:prstGeom>
          <a:blipFill>
            <a:blip r:embed="rId4" cstate="print"/>
            <a:stretch>
              <a:fillRect/>
            </a:stretch>
          </a:blipFill>
        </p:spPr>
        <p:txBody>
          <a:bodyPr wrap="square" lIns="0" tIns="0" rIns="0" bIns="0" rtlCol="0"/>
          <a:lstStyle/>
          <a:p/>
        </p:txBody>
      </p:sp>
      <p:sp>
        <p:nvSpPr>
          <p:cNvPr id="6" name="object 6"/>
          <p:cNvSpPr txBox="1">
            <a:spLocks noGrp="1"/>
          </p:cNvSpPr>
          <p:nvPr>
            <p:ph type="title"/>
          </p:nvPr>
        </p:nvSpPr>
        <p:spPr>
          <a:xfrm>
            <a:off x="1374139" y="327152"/>
            <a:ext cx="1336675"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FF0000"/>
                </a:solidFill>
                <a:latin typeface="Times New Roman"/>
                <a:cs typeface="Times New Roman"/>
              </a:rPr>
              <a:t>Steel</a:t>
            </a:r>
            <a:r>
              <a:rPr dirty="0" sz="2400" spc="-75" b="1">
                <a:solidFill>
                  <a:srgbClr val="FF0000"/>
                </a:solidFill>
                <a:latin typeface="Times New Roman"/>
                <a:cs typeface="Times New Roman"/>
              </a:rPr>
              <a:t> </a:t>
            </a:r>
            <a:r>
              <a:rPr dirty="0" sz="2400" spc="-5" b="1">
                <a:solidFill>
                  <a:srgbClr val="FF0000"/>
                </a:solidFill>
                <a:latin typeface="Times New Roman"/>
                <a:cs typeface="Times New Roman"/>
              </a:rPr>
              <a:t>Rule</a:t>
            </a:r>
            <a:endParaRPr sz="24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dc:title>CHAPTER 2 Linear Measurement</dc:title>
  <dcterms:created xsi:type="dcterms:W3CDTF">2020-05-15T08:00:03Z</dcterms:created>
  <dcterms:modified xsi:type="dcterms:W3CDTF">2020-05-15T08:00:03Z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2016-02-12T00:00:00Z</vt:filetime>
  </property>
  <property fmtid="{D5CDD505-2E9C-101B-9397-08002B2CF9AE}" pid="3" name="Creator">
    <vt:lpwstr>Acrobat PDFMaker 15 for PowerPoint</vt:lpwstr>
  </property>
  <property fmtid="{D5CDD505-2E9C-101B-9397-08002B2CF9AE}" pid="4" name="LastSaved">
    <vt:filetime>2020-05-15T00:00:00Z</vt:filetime>
  </property>
</Properties>
</file>