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Arial Black" pitchFamily="34" charset="0"/>
      <p:bold r:id="rId28"/>
    </p:embeddedFont>
    <p:embeddedFont>
      <p:font typeface="Tahoma" pitchFamily="34" charset="0"/>
      <p:regular r:id="rId29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0262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:notes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:notes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4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3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5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6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mensio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457200" y="274680"/>
            <a:ext cx="8229600" cy="26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TECHNO INDIA NJR INSTITUTE OF TECHNOLOGY</a:t>
            </a: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57200" y="3657240"/>
            <a:ext cx="8229600" cy="24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720" marR="0" lvl="0" indent="-34272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ENGINEERING DRAWING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PRESENTATION BY: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Narenda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Singh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/>
        </p:nvSpPr>
        <p:spPr>
          <a:xfrm>
            <a:off x="533520" y="2286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Important elements of dimensioning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73160"/>
            <a:ext cx="4038480" cy="419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320" y="2293920"/>
            <a:ext cx="4037040" cy="380196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/>
          <p:nvPr/>
        </p:nvSpPr>
        <p:spPr>
          <a:xfrm>
            <a:off x="1143000" y="838080"/>
            <a:ext cx="7315200" cy="825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Two types of dimensioning: (1) Size and location dimensions and (2) Detail dimensioning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23"/>
          <p:cNvCxnSpPr/>
          <p:nvPr/>
        </p:nvCxnSpPr>
        <p:spPr>
          <a:xfrm>
            <a:off x="3581280" y="1600200"/>
            <a:ext cx="1371600" cy="2209680"/>
          </a:xfrm>
          <a:prstGeom prst="straightConnector1">
            <a:avLst/>
          </a:prstGeom>
          <a:noFill/>
          <a:ln w="57225" cap="flat" cmpd="sng">
            <a:solidFill>
              <a:srgbClr val="FF0066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76" name="Google Shape;176;p23"/>
          <p:cNvCxnSpPr/>
          <p:nvPr/>
        </p:nvCxnSpPr>
        <p:spPr>
          <a:xfrm flipH="1">
            <a:off x="2514240" y="1219320"/>
            <a:ext cx="2971800" cy="2819160"/>
          </a:xfrm>
          <a:prstGeom prst="straightConnector1">
            <a:avLst/>
          </a:prstGeom>
          <a:noFill/>
          <a:ln w="57225" cap="flat" cmpd="sng">
            <a:solidFill>
              <a:srgbClr val="0099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77" name="Google Shape;177;p23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/>
        </p:nvSpPr>
        <p:spPr>
          <a:xfrm>
            <a:off x="457200" y="228240"/>
            <a:ext cx="8229600" cy="6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Elements of a dimensioned drawing (Be familiar with these terms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79400"/>
            <a:ext cx="4038480" cy="436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255760"/>
            <a:ext cx="3965400" cy="4297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/>
        </p:nvSpPr>
        <p:spPr>
          <a:xfrm>
            <a:off x="457200" y="152280"/>
            <a:ext cx="8229600" cy="85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Arrangement of Dimensions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5" descr="_x000c_Doffview.tif                                                   00046D85_x0008_Technica                       B3F30E1E: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960" y="3352680"/>
            <a:ext cx="3038760" cy="312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 descr="_x000c_Darrange.tif                                                   00046D85_x0008_Technica                       B3F30E1E: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2314800"/>
            <a:ext cx="2149560" cy="45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 descr="_x000c_Dstagger.tif                                                   00046D85_x0008_Technica                       B3F30E1E: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2784600"/>
            <a:ext cx="2760840" cy="389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/>
          <p:nvPr/>
        </p:nvSpPr>
        <p:spPr>
          <a:xfrm>
            <a:off x="65160" y="1371600"/>
            <a:ext cx="8234640" cy="824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Keep dimension off of the part where possible.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Arrange extension lines so the larger dimensions are outside of the smaller dimensions.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Stagger the dimension value labels to ensure they are clearly defined.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/>
        </p:nvSpPr>
        <p:spPr>
          <a:xfrm>
            <a:off x="457200" y="228600"/>
            <a:ext cx="8229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Dimensioning Holes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6" descr="&#10;Dholes.tif                                                     00046D85_x0008_Technica                       B3F30E1E: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82600"/>
            <a:ext cx="4572000" cy="31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 descr="_x000b_Dcenter.tif                                                    00046D85_x0008_Technica                       B3F30E1E: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80" y="4327560"/>
            <a:ext cx="2743200" cy="24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 descr="_x000c_Dcomplex.tif                                                   00046D85_x0008_Technica                       B3F30E1E: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680" y="1295280"/>
            <a:ext cx="2514600" cy="4029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/>
          <p:nvPr/>
        </p:nvSpPr>
        <p:spPr>
          <a:xfrm>
            <a:off x="4343400" y="5486400"/>
            <a:ext cx="4648320" cy="1191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Dimension the diameter of a hole.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Locate the center-line.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Use a notes and designators for repeated hole sizes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/>
        </p:nvSpPr>
        <p:spPr>
          <a:xfrm>
            <a:off x="457200" y="152280"/>
            <a:ext cx="8229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Dimensioning the Radius of an Arc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7" descr="_x0008_Darc.tif                                                       00046D85_x0008_Technica                       B3F30E1E: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880" y="1219320"/>
            <a:ext cx="4572000" cy="21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 descr=" Darc2.tif                                                      00046D85_x0008_Technica                       B3F30E1E: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3414600"/>
            <a:ext cx="236232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 descr=" Darc3.tif                                                      00046D85_x0008_Technica                       B3F30E1E: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1219320"/>
            <a:ext cx="2743200" cy="26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/>
          <p:nvPr/>
        </p:nvSpPr>
        <p:spPr>
          <a:xfrm>
            <a:off x="4267080" y="5257800"/>
            <a:ext cx="4648320" cy="9169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Dimension an arcs by its radius.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Locate the center of the radius or two tangents to the arc.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/>
        </p:nvSpPr>
        <p:spPr>
          <a:xfrm>
            <a:off x="457200" y="228240"/>
            <a:ext cx="82296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Drilled Holes, Counter bores and Countersinks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8" descr=" Drill.tif                                                      00046D85_x0008_Technica                       B3F30E1E: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20" y="828720"/>
            <a:ext cx="3352680" cy="411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8" descr="&#10;Dcsink.tif                                                     00046D85_x0008_Technica                       B3F30E1E: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20" y="5181480"/>
            <a:ext cx="521784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 descr="&#10;Dcbore.tif                                                     00046D85_x0008_Technica                       B3F30E1E: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0400" y="1143000"/>
            <a:ext cx="446868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/>
          <p:nvPr/>
        </p:nvSpPr>
        <p:spPr>
          <a:xfrm>
            <a:off x="5486400" y="4983120"/>
            <a:ext cx="3581280" cy="15541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Use the depth symbol to define the depth of a drilled hole.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Use the depth symbol or a section view to dimension a counter bore.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Countersinks do not need a section view.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/>
          <p:nvPr/>
        </p:nvSpPr>
        <p:spPr>
          <a:xfrm>
            <a:off x="380880" y="304920"/>
            <a:ext cx="8229600" cy="7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Unidirectional or aligned dimensioning?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480" y="1828800"/>
            <a:ext cx="3517920" cy="429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828800"/>
            <a:ext cx="3500280" cy="4297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0" descr="Drafting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/>
        </p:nvSpPr>
        <p:spPr>
          <a:xfrm>
            <a:off x="207720" y="4163760"/>
            <a:ext cx="8708760" cy="190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Orthographic  </a:t>
            </a:r>
            <a:r>
              <a:rPr lang="en-US" sz="1800" b="0" i="0" u="none" strike="noStrike" cap="none"/>
              <a:t/>
            </a:r>
            <a:br>
              <a:rPr lang="en-US" sz="1800" b="0" i="0" u="none" strike="noStrike" cap="none"/>
            </a:br>
            <a:r>
              <a:rPr lang="en-US" sz="6000" b="1" i="0" u="none" strike="noStrike" cap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Projection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DBEF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6666"/>
                </a:solidFill>
                <a:latin typeface="Calibri"/>
                <a:ea typeface="Calibri"/>
                <a:cs typeface="Calibri"/>
                <a:sym typeface="Calibri"/>
              </a:rPr>
              <a:t>GEOMETRICAL OBJECTS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72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Dimensionless objects 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dimensional objects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 dimensional objects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Three dimensional objects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6666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1219320" y="1676520"/>
            <a:ext cx="304560" cy="304560"/>
          </a:xfrm>
          <a:prstGeom prst="ellipse">
            <a:avLst/>
          </a:prstGeom>
          <a:solidFill>
            <a:srgbClr val="C0504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2"/>
          <p:cNvSpPr/>
          <p:nvPr/>
        </p:nvSpPr>
        <p:spPr>
          <a:xfrm>
            <a:off x="2057400" y="1676520"/>
            <a:ext cx="449568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POINT IS A DIMENSIONLESS OBJECT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990720" y="2666880"/>
            <a:ext cx="2438280" cy="76320"/>
          </a:xfrm>
          <a:prstGeom prst="rect">
            <a:avLst/>
          </a:prstGeom>
          <a:solidFill>
            <a:srgbClr val="CC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2"/>
          <p:cNvSpPr/>
          <p:nvPr/>
        </p:nvSpPr>
        <p:spPr>
          <a:xfrm>
            <a:off x="3581280" y="2514600"/>
            <a:ext cx="52578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LINE IS A ONE DIMENSIONAL OBJECT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990720" y="4038480"/>
            <a:ext cx="746748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PLANE/ LAMINA  IS A TWO DIMENSIONAL OBJECT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914400" y="6172200"/>
            <a:ext cx="75438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SOLID IS A THREE DIMENSIONAL OBJECT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1066680" y="3276720"/>
            <a:ext cx="914400" cy="60948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2"/>
          <p:cNvSpPr/>
          <p:nvPr/>
        </p:nvSpPr>
        <p:spPr>
          <a:xfrm>
            <a:off x="2362320" y="3200400"/>
            <a:ext cx="761760" cy="685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EFA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0" name="Google Shape;260;p32"/>
          <p:cNvSpPr/>
          <p:nvPr/>
        </p:nvSpPr>
        <p:spPr>
          <a:xfrm>
            <a:off x="3581280" y="3200400"/>
            <a:ext cx="762120" cy="685800"/>
          </a:xfrm>
          <a:custGeom>
            <a:avLst/>
            <a:gdLst/>
            <a:ahLst/>
            <a:cxnLst/>
            <a:rect l="l" t="t" r="r" b="b"/>
            <a:pathLst>
              <a:path w="2119" h="1907" extrusionOk="0">
                <a:moveTo>
                  <a:pt x="1059" y="0"/>
                </a:moveTo>
                <a:lnTo>
                  <a:pt x="2118" y="1906"/>
                </a:lnTo>
                <a:lnTo>
                  <a:pt x="0" y="1906"/>
                </a:lnTo>
                <a:lnTo>
                  <a:pt x="1059" y="0"/>
                </a:lnTo>
              </a:path>
            </a:pathLst>
          </a:custGeom>
          <a:solidFill>
            <a:srgbClr val="EEECE1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1" name="Google Shape;261;p32"/>
          <p:cNvSpPr/>
          <p:nvPr/>
        </p:nvSpPr>
        <p:spPr>
          <a:xfrm>
            <a:off x="4724280" y="3276720"/>
            <a:ext cx="838440" cy="609480"/>
          </a:xfrm>
          <a:custGeom>
            <a:avLst/>
            <a:gdLst/>
            <a:ahLst/>
            <a:cxnLst/>
            <a:rect l="l" t="t" r="r" b="b"/>
            <a:pathLst>
              <a:path w="2331" h="1695" extrusionOk="0">
                <a:moveTo>
                  <a:pt x="582" y="0"/>
                </a:moveTo>
                <a:lnTo>
                  <a:pt x="1747" y="0"/>
                </a:lnTo>
                <a:lnTo>
                  <a:pt x="2330" y="847"/>
                </a:lnTo>
                <a:lnTo>
                  <a:pt x="1747" y="1694"/>
                </a:lnTo>
                <a:lnTo>
                  <a:pt x="582" y="1694"/>
                </a:lnTo>
                <a:lnTo>
                  <a:pt x="0" y="847"/>
                </a:lnTo>
                <a:lnTo>
                  <a:pt x="582" y="0"/>
                </a:lnTo>
              </a:path>
            </a:pathLst>
          </a:custGeom>
          <a:solidFill>
            <a:srgbClr val="DBEFA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2" name="Google Shape;262;p32"/>
          <p:cNvSpPr/>
          <p:nvPr/>
        </p:nvSpPr>
        <p:spPr>
          <a:xfrm>
            <a:off x="5867280" y="3276720"/>
            <a:ext cx="990720" cy="609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1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3" name="Google Shape;263;p32"/>
          <p:cNvSpPr/>
          <p:nvPr/>
        </p:nvSpPr>
        <p:spPr>
          <a:xfrm>
            <a:off x="1143000" y="4952880"/>
            <a:ext cx="609480" cy="838440"/>
          </a:xfrm>
          <a:prstGeom prst="can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2057400" y="4952880"/>
            <a:ext cx="1371600" cy="838440"/>
          </a:xfrm>
          <a:prstGeom prst="cube">
            <a:avLst>
              <a:gd name="adj" fmla="val 25000"/>
            </a:avLst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/>
          <p:nvPr/>
        </p:nvSpPr>
        <p:spPr>
          <a:xfrm>
            <a:off x="3962520" y="5029200"/>
            <a:ext cx="1523880" cy="838080"/>
          </a:xfrm>
          <a:prstGeom prst="bevel">
            <a:avLst>
              <a:gd name="adj" fmla="val 12500"/>
            </a:avLst>
          </a:pr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2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457200" y="533520"/>
            <a:ext cx="8305920" cy="167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Engineering Drawing</a:t>
            </a:r>
            <a:r>
              <a:rPr lang="en-US" sz="4000" b="1" i="0" u="none" strike="noStrike" cap="none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–I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 descr="1470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6880" y="4521240"/>
            <a:ext cx="3429000" cy="232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 descr="TOT0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95680"/>
            <a:ext cx="2941560" cy="236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descr="pic_draftm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2880" y="3724200"/>
            <a:ext cx="4189680" cy="314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/>
          <p:nvPr/>
        </p:nvSpPr>
        <p:spPr>
          <a:xfrm>
            <a:off x="838080" y="1600200"/>
            <a:ext cx="2514600" cy="3124080"/>
          </a:xfrm>
          <a:prstGeom prst="rect">
            <a:avLst/>
          </a:prstGeom>
          <a:solidFill>
            <a:srgbClr val="FBB6A3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3"/>
          <p:cNvSpPr/>
          <p:nvPr/>
        </p:nvSpPr>
        <p:spPr>
          <a:xfrm>
            <a:off x="3352680" y="2514600"/>
            <a:ext cx="152424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3"/>
          <p:cNvSpPr/>
          <p:nvPr/>
        </p:nvSpPr>
        <p:spPr>
          <a:xfrm rot="5400000">
            <a:off x="2514240" y="2362320"/>
            <a:ext cx="3657600" cy="1371600"/>
          </a:xfrm>
          <a:custGeom>
            <a:avLst/>
            <a:gdLst/>
            <a:ahLst/>
            <a:cxnLst/>
            <a:rect l="l" t="t" r="r" b="b"/>
            <a:pathLst>
              <a:path w="21600" h="10800" extrusionOk="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0504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3"/>
          <p:cNvSpPr/>
          <p:nvPr/>
        </p:nvSpPr>
        <p:spPr>
          <a:xfrm>
            <a:off x="3962520" y="2514600"/>
            <a:ext cx="457200" cy="1143000"/>
          </a:xfrm>
          <a:prstGeom prst="ellipse">
            <a:avLst/>
          </a:prstGeom>
          <a:solidFill>
            <a:srgbClr val="EEECE1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3"/>
          <p:cNvSpPr/>
          <p:nvPr/>
        </p:nvSpPr>
        <p:spPr>
          <a:xfrm>
            <a:off x="8534520" y="152280"/>
            <a:ext cx="228600" cy="6400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6" name="Google Shape;276;p33"/>
          <p:cNvCxnSpPr/>
          <p:nvPr/>
        </p:nvCxnSpPr>
        <p:spPr>
          <a:xfrm rot="10800000" flipH="1">
            <a:off x="4419720" y="761760"/>
            <a:ext cx="4114800" cy="23619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77" name="Google Shape;277;p33"/>
          <p:cNvCxnSpPr/>
          <p:nvPr/>
        </p:nvCxnSpPr>
        <p:spPr>
          <a:xfrm>
            <a:off x="4419720" y="3124080"/>
            <a:ext cx="4114800" cy="1828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78" name="Google Shape;278;p33"/>
          <p:cNvSpPr/>
          <p:nvPr/>
        </p:nvSpPr>
        <p:spPr>
          <a:xfrm>
            <a:off x="1600200" y="2590920"/>
            <a:ext cx="1066680" cy="1066680"/>
          </a:xfrm>
          <a:custGeom>
            <a:avLst/>
            <a:gdLst/>
            <a:ahLst/>
            <a:cxnLst/>
            <a:rect l="l" t="t" r="r" b="b"/>
            <a:pathLst>
              <a:path w="2965" h="2965" extrusionOk="0">
                <a:moveTo>
                  <a:pt x="0" y="1482"/>
                </a:moveTo>
                <a:lnTo>
                  <a:pt x="351" y="1620"/>
                </a:lnTo>
                <a:lnTo>
                  <a:pt x="50" y="1865"/>
                </a:lnTo>
                <a:lnTo>
                  <a:pt x="425" y="1908"/>
                </a:lnTo>
                <a:lnTo>
                  <a:pt x="198" y="2223"/>
                </a:lnTo>
                <a:lnTo>
                  <a:pt x="572" y="2167"/>
                </a:lnTo>
                <a:lnTo>
                  <a:pt x="434" y="2529"/>
                </a:lnTo>
                <a:lnTo>
                  <a:pt x="780" y="2379"/>
                </a:lnTo>
                <a:lnTo>
                  <a:pt x="740" y="2765"/>
                </a:lnTo>
                <a:lnTo>
                  <a:pt x="1036" y="2530"/>
                </a:lnTo>
                <a:lnTo>
                  <a:pt x="1098" y="2913"/>
                </a:lnTo>
                <a:lnTo>
                  <a:pt x="1323" y="2609"/>
                </a:lnTo>
                <a:lnTo>
                  <a:pt x="1482" y="2964"/>
                </a:lnTo>
                <a:lnTo>
                  <a:pt x="1620" y="2612"/>
                </a:lnTo>
                <a:lnTo>
                  <a:pt x="1865" y="2913"/>
                </a:lnTo>
                <a:lnTo>
                  <a:pt x="1908" y="2538"/>
                </a:lnTo>
                <a:lnTo>
                  <a:pt x="2222" y="2765"/>
                </a:lnTo>
                <a:lnTo>
                  <a:pt x="2167" y="2391"/>
                </a:lnTo>
                <a:lnTo>
                  <a:pt x="2529" y="2529"/>
                </a:lnTo>
                <a:lnTo>
                  <a:pt x="2379" y="2183"/>
                </a:lnTo>
                <a:lnTo>
                  <a:pt x="2765" y="2223"/>
                </a:lnTo>
                <a:lnTo>
                  <a:pt x="2530" y="1927"/>
                </a:lnTo>
                <a:lnTo>
                  <a:pt x="2913" y="1865"/>
                </a:lnTo>
                <a:lnTo>
                  <a:pt x="2609" y="1640"/>
                </a:lnTo>
                <a:lnTo>
                  <a:pt x="2964" y="1482"/>
                </a:lnTo>
                <a:lnTo>
                  <a:pt x="2612" y="1343"/>
                </a:lnTo>
                <a:lnTo>
                  <a:pt x="2913" y="1098"/>
                </a:lnTo>
                <a:lnTo>
                  <a:pt x="2538" y="1055"/>
                </a:lnTo>
                <a:lnTo>
                  <a:pt x="2765" y="740"/>
                </a:lnTo>
                <a:lnTo>
                  <a:pt x="2391" y="796"/>
                </a:lnTo>
                <a:lnTo>
                  <a:pt x="2529" y="434"/>
                </a:lnTo>
                <a:lnTo>
                  <a:pt x="2183" y="584"/>
                </a:lnTo>
                <a:lnTo>
                  <a:pt x="2223" y="198"/>
                </a:lnTo>
                <a:lnTo>
                  <a:pt x="1927" y="433"/>
                </a:lnTo>
                <a:lnTo>
                  <a:pt x="1865" y="50"/>
                </a:lnTo>
                <a:lnTo>
                  <a:pt x="1640" y="354"/>
                </a:lnTo>
                <a:lnTo>
                  <a:pt x="1482" y="0"/>
                </a:lnTo>
                <a:lnTo>
                  <a:pt x="1343" y="351"/>
                </a:lnTo>
                <a:lnTo>
                  <a:pt x="1098" y="50"/>
                </a:lnTo>
                <a:lnTo>
                  <a:pt x="1055" y="425"/>
                </a:lnTo>
                <a:lnTo>
                  <a:pt x="740" y="198"/>
                </a:lnTo>
                <a:lnTo>
                  <a:pt x="796" y="572"/>
                </a:lnTo>
                <a:lnTo>
                  <a:pt x="434" y="434"/>
                </a:lnTo>
                <a:lnTo>
                  <a:pt x="584" y="780"/>
                </a:lnTo>
                <a:lnTo>
                  <a:pt x="198" y="740"/>
                </a:lnTo>
                <a:lnTo>
                  <a:pt x="433" y="1036"/>
                </a:lnTo>
                <a:lnTo>
                  <a:pt x="50" y="1098"/>
                </a:lnTo>
                <a:lnTo>
                  <a:pt x="354" y="1323"/>
                </a:lnTo>
                <a:lnTo>
                  <a:pt x="0" y="1482"/>
                </a:lnTo>
              </a:path>
            </a:pathLst>
          </a:custGeom>
          <a:solidFill>
            <a:srgbClr val="C0504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9" name="Google Shape;279;p33"/>
          <p:cNvSpPr/>
          <p:nvPr/>
        </p:nvSpPr>
        <p:spPr>
          <a:xfrm>
            <a:off x="2971800" y="571680"/>
            <a:ext cx="1828800" cy="4190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9166" y="32728"/>
                </a:lnTo>
                <a:lnTo>
                  <a:pt x="-94999" y="316361"/>
                </a:lnTo>
              </a:path>
            </a:pathLst>
          </a:custGeom>
          <a:solidFill>
            <a:srgbClr val="A8F6A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PROJECTOR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914400" y="4952880"/>
            <a:ext cx="1523880" cy="6098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258000" y="-322500"/>
                </a:lnTo>
              </a:path>
            </a:pathLst>
          </a:cu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LENS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4800600" y="5486400"/>
            <a:ext cx="1981080" cy="6094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226154" y="-322500"/>
                </a:lnTo>
              </a:path>
            </a:pathLst>
          </a:cu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 OF PROJECTION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6324480" y="457200"/>
            <a:ext cx="1828800" cy="4190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9166" y="32728"/>
                </a:lnTo>
                <a:lnTo>
                  <a:pt x="-94999" y="316361"/>
                </a:lnTo>
              </a:path>
            </a:pathLst>
          </a:custGeom>
          <a:solidFill>
            <a:srgbClr val="A8F6A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FILM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6400800" y="2590920"/>
            <a:ext cx="1371600" cy="609480"/>
          </a:xfrm>
          <a:prstGeom prst="cloudCallout">
            <a:avLst>
              <a:gd name="adj1" fmla="val 109722"/>
              <a:gd name="adj2" fmla="val -17449"/>
            </a:avLst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3"/>
          <p:cNvSpPr/>
          <p:nvPr/>
        </p:nvSpPr>
        <p:spPr>
          <a:xfrm rot="-1825800">
            <a:off x="5867280" y="1676160"/>
            <a:ext cx="1676520" cy="228600"/>
          </a:xfrm>
          <a:custGeom>
            <a:avLst/>
            <a:gdLst/>
            <a:ahLst/>
            <a:cxnLst/>
            <a:rect l="l" t="t" r="r" b="b"/>
            <a:pathLst>
              <a:path w="4659" h="637" extrusionOk="0">
                <a:moveTo>
                  <a:pt x="0" y="161"/>
                </a:moveTo>
                <a:lnTo>
                  <a:pt x="3493" y="159"/>
                </a:lnTo>
                <a:lnTo>
                  <a:pt x="3493" y="0"/>
                </a:lnTo>
                <a:lnTo>
                  <a:pt x="4658" y="317"/>
                </a:lnTo>
                <a:lnTo>
                  <a:pt x="3493" y="636"/>
                </a:lnTo>
                <a:lnTo>
                  <a:pt x="3493" y="477"/>
                </a:lnTo>
                <a:lnTo>
                  <a:pt x="0" y="479"/>
                </a:lnTo>
                <a:lnTo>
                  <a:pt x="0" y="161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5" name="Google Shape;285;p33"/>
          <p:cNvSpPr/>
          <p:nvPr/>
        </p:nvSpPr>
        <p:spPr>
          <a:xfrm rot="1458000">
            <a:off x="5867280" y="3962520"/>
            <a:ext cx="1676520" cy="228600"/>
          </a:xfrm>
          <a:custGeom>
            <a:avLst/>
            <a:gdLst/>
            <a:ahLst/>
            <a:cxnLst/>
            <a:rect l="l" t="t" r="r" b="b"/>
            <a:pathLst>
              <a:path w="4659" h="637" extrusionOk="0">
                <a:moveTo>
                  <a:pt x="0" y="159"/>
                </a:moveTo>
                <a:lnTo>
                  <a:pt x="3492" y="159"/>
                </a:lnTo>
                <a:lnTo>
                  <a:pt x="3493" y="0"/>
                </a:lnTo>
                <a:lnTo>
                  <a:pt x="4658" y="317"/>
                </a:lnTo>
                <a:lnTo>
                  <a:pt x="3493" y="636"/>
                </a:lnTo>
                <a:lnTo>
                  <a:pt x="3492" y="477"/>
                </a:lnTo>
                <a:lnTo>
                  <a:pt x="0" y="476"/>
                </a:lnTo>
                <a:lnTo>
                  <a:pt x="0" y="159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6" name="Google Shape;286;p33"/>
          <p:cNvSpPr/>
          <p:nvPr/>
        </p:nvSpPr>
        <p:spPr>
          <a:xfrm>
            <a:off x="1066680" y="365760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SOURCE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3"/>
          <p:cNvSpPr/>
          <p:nvPr/>
        </p:nvSpPr>
        <p:spPr>
          <a:xfrm rot="-1712400">
            <a:off x="5715360" y="190476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 OF LIGHT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3"/>
          <p:cNvSpPr/>
          <p:nvPr/>
        </p:nvSpPr>
        <p:spPr>
          <a:xfrm rot="1428000">
            <a:off x="5562000" y="426672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 OF LIGHT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7543800" y="6172200"/>
            <a:ext cx="13716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3352680" y="487692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457200" y="5867280"/>
            <a:ext cx="4191120" cy="648000"/>
          </a:xfrm>
          <a:custGeom>
            <a:avLst/>
            <a:gdLst/>
            <a:ahLst/>
            <a:cxnLst/>
            <a:rect l="l" t="t" r="r" b="b"/>
            <a:pathLst>
              <a:path w="11644" h="1801" extrusionOk="0">
                <a:moveTo>
                  <a:pt x="0" y="0"/>
                </a:moveTo>
                <a:lnTo>
                  <a:pt x="11643" y="0"/>
                </a:lnTo>
                <a:moveTo>
                  <a:pt x="0" y="1800"/>
                </a:moveTo>
                <a:lnTo>
                  <a:pt x="11643" y="1800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1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PRINCIPLE OF PROJECTION</a:t>
            </a:r>
            <a:endParaRPr sz="240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2" name="Google Shape;292;p33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/>
          <p:nvPr/>
        </p:nvSpPr>
        <p:spPr>
          <a:xfrm>
            <a:off x="457200" y="457200"/>
            <a:ext cx="8229600" cy="716040"/>
          </a:xfrm>
          <a:custGeom>
            <a:avLst/>
            <a:gdLst/>
            <a:ahLst/>
            <a:cxnLst/>
            <a:rect l="l" t="t" r="r" b="b"/>
            <a:pathLst>
              <a:path w="22862" h="1991" extrusionOk="0">
                <a:moveTo>
                  <a:pt x="0" y="0"/>
                </a:moveTo>
                <a:lnTo>
                  <a:pt x="22861" y="0"/>
                </a:lnTo>
                <a:moveTo>
                  <a:pt x="0" y="1990"/>
                </a:moveTo>
                <a:lnTo>
                  <a:pt x="22861" y="1990"/>
                </a:lnTo>
              </a:path>
            </a:pathLst>
          </a:custGeom>
          <a:solidFill>
            <a:srgbClr val="C0504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1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PRINCIPLE OF PROJECTION</a:t>
            </a:r>
            <a:endParaRPr sz="2400" b="0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8" name="Google Shape;298;p34"/>
          <p:cNvSpPr/>
          <p:nvPr/>
        </p:nvSpPr>
        <p:spPr>
          <a:xfrm>
            <a:off x="1066680" y="1676520"/>
            <a:ext cx="457200" cy="449568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4"/>
          <p:cNvSpPr/>
          <p:nvPr/>
        </p:nvSpPr>
        <p:spPr>
          <a:xfrm rot="-5400000">
            <a:off x="4800600" y="2438280"/>
            <a:ext cx="457200" cy="7010640"/>
          </a:xfrm>
          <a:prstGeom prst="rect">
            <a:avLst/>
          </a:prstGeom>
          <a:blipFill rotWithShape="1">
            <a:blip r:embed="rId3">
              <a:alphaModFix/>
            </a:blip>
            <a:tile tx="0" ty="0" sx="75000" sy="75000" flip="none" algn="tl"/>
          </a:blip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34" descr="j0212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3886200"/>
            <a:ext cx="99072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 descr="j02860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0" y="4267080"/>
            <a:ext cx="919080" cy="1419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34"/>
          <p:cNvCxnSpPr/>
          <p:nvPr/>
        </p:nvCxnSpPr>
        <p:spPr>
          <a:xfrm>
            <a:off x="4572000" y="4572000"/>
            <a:ext cx="396252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03" name="Google Shape;303;p34"/>
          <p:cNvCxnSpPr/>
          <p:nvPr/>
        </p:nvCxnSpPr>
        <p:spPr>
          <a:xfrm rot="10800000">
            <a:off x="1371600" y="3276720"/>
            <a:ext cx="4648320" cy="1295280"/>
          </a:xfrm>
          <a:prstGeom prst="straightConnector1">
            <a:avLst/>
          </a:prstGeom>
          <a:noFill/>
          <a:ln w="57225" cap="flat" cmpd="sng">
            <a:solidFill>
              <a:srgbClr val="C0504D"/>
            </a:solidFill>
            <a:prstDash val="solid"/>
            <a:miter lim="8000"/>
            <a:headEnd type="triangle" w="med" len="med"/>
            <a:tailEnd type="none" w="sm" len="sm"/>
          </a:ln>
        </p:spPr>
      </p:cxnSp>
      <p:cxnSp>
        <p:nvCxnSpPr>
          <p:cNvPr id="304" name="Google Shape;304;p34"/>
          <p:cNvCxnSpPr/>
          <p:nvPr/>
        </p:nvCxnSpPr>
        <p:spPr>
          <a:xfrm flipH="1">
            <a:off x="1447920" y="4572000"/>
            <a:ext cx="4572000" cy="1752480"/>
          </a:xfrm>
          <a:prstGeom prst="straightConnector1">
            <a:avLst/>
          </a:prstGeom>
          <a:noFill/>
          <a:ln w="38150" cap="flat" cmpd="sng">
            <a:solidFill>
              <a:srgbClr val="C0504D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05" name="Google Shape;305;p34"/>
          <p:cNvCxnSpPr/>
          <p:nvPr/>
        </p:nvCxnSpPr>
        <p:spPr>
          <a:xfrm>
            <a:off x="6248520" y="2743200"/>
            <a:ext cx="0" cy="152388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06" name="Google Shape;306;p34" descr="j02860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480" y="4267080"/>
            <a:ext cx="919440" cy="141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 descr="j02860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720" y="4267080"/>
            <a:ext cx="919080" cy="1419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34"/>
          <p:cNvCxnSpPr/>
          <p:nvPr/>
        </p:nvCxnSpPr>
        <p:spPr>
          <a:xfrm rot="10800000">
            <a:off x="1523520" y="3657600"/>
            <a:ext cx="6248520" cy="990720"/>
          </a:xfrm>
          <a:prstGeom prst="straightConnector1">
            <a:avLst/>
          </a:prstGeom>
          <a:noFill/>
          <a:ln w="57225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09" name="Google Shape;309;p34"/>
          <p:cNvCxnSpPr/>
          <p:nvPr/>
        </p:nvCxnSpPr>
        <p:spPr>
          <a:xfrm flipH="1">
            <a:off x="1447920" y="4648320"/>
            <a:ext cx="6324480" cy="1371600"/>
          </a:xfrm>
          <a:prstGeom prst="straightConnector1">
            <a:avLst/>
          </a:prstGeom>
          <a:noFill/>
          <a:ln w="57225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0" name="Google Shape;310;p34"/>
          <p:cNvCxnSpPr/>
          <p:nvPr/>
        </p:nvCxnSpPr>
        <p:spPr>
          <a:xfrm rot="10800000">
            <a:off x="1447560" y="2286000"/>
            <a:ext cx="3352680" cy="2362320"/>
          </a:xfrm>
          <a:prstGeom prst="straightConnector1">
            <a:avLst/>
          </a:prstGeom>
          <a:noFill/>
          <a:ln w="57225" cap="flat" cmpd="sng">
            <a:solidFill>
              <a:srgbClr val="80008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1" name="Google Shape;311;p34"/>
          <p:cNvCxnSpPr/>
          <p:nvPr/>
        </p:nvCxnSpPr>
        <p:spPr>
          <a:xfrm flipH="1">
            <a:off x="1447560" y="4648320"/>
            <a:ext cx="3352680" cy="1904760"/>
          </a:xfrm>
          <a:prstGeom prst="straightConnector1">
            <a:avLst/>
          </a:prstGeom>
          <a:noFill/>
          <a:ln w="57225" cap="flat" cmpd="sng">
            <a:solidFill>
              <a:srgbClr val="80008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12" name="Google Shape;312;p34"/>
          <p:cNvSpPr/>
          <p:nvPr/>
        </p:nvSpPr>
        <p:spPr>
          <a:xfrm>
            <a:off x="5029200" y="243828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 POSITION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4"/>
          <p:cNvSpPr/>
          <p:nvPr/>
        </p:nvSpPr>
        <p:spPr>
          <a:xfrm>
            <a:off x="6248520" y="3048120"/>
            <a:ext cx="1904760" cy="533160"/>
          </a:xfrm>
          <a:custGeom>
            <a:avLst/>
            <a:gdLst/>
            <a:ahLst/>
            <a:cxnLst/>
            <a:rect l="l" t="t" r="r" b="b"/>
            <a:pathLst>
              <a:path w="5293" h="1483" extrusionOk="0">
                <a:moveTo>
                  <a:pt x="0" y="370"/>
                </a:moveTo>
                <a:lnTo>
                  <a:pt x="3969" y="370"/>
                </a:lnTo>
                <a:lnTo>
                  <a:pt x="3969" y="0"/>
                </a:lnTo>
                <a:lnTo>
                  <a:pt x="5292" y="741"/>
                </a:lnTo>
                <a:lnTo>
                  <a:pt x="3969" y="1482"/>
                </a:lnTo>
                <a:lnTo>
                  <a:pt x="3969" y="1111"/>
                </a:lnTo>
                <a:lnTo>
                  <a:pt x="0" y="1111"/>
                </a:lnTo>
                <a:lnTo>
                  <a:pt x="0" y="370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4" name="Google Shape;314;p34"/>
          <p:cNvSpPr/>
          <p:nvPr/>
        </p:nvSpPr>
        <p:spPr>
          <a:xfrm rot="10800000">
            <a:off x="4343400" y="3047760"/>
            <a:ext cx="1905120" cy="533160"/>
          </a:xfrm>
          <a:custGeom>
            <a:avLst/>
            <a:gdLst/>
            <a:ahLst/>
            <a:cxnLst/>
            <a:rect l="l" t="t" r="r" b="b"/>
            <a:pathLst>
              <a:path w="5294" h="1483" extrusionOk="0">
                <a:moveTo>
                  <a:pt x="0" y="370"/>
                </a:moveTo>
                <a:lnTo>
                  <a:pt x="3969" y="370"/>
                </a:lnTo>
                <a:lnTo>
                  <a:pt x="3969" y="0"/>
                </a:lnTo>
                <a:lnTo>
                  <a:pt x="5293" y="741"/>
                </a:lnTo>
                <a:lnTo>
                  <a:pt x="3969" y="1482"/>
                </a:lnTo>
                <a:lnTo>
                  <a:pt x="3969" y="1111"/>
                </a:lnTo>
                <a:lnTo>
                  <a:pt x="0" y="1111"/>
                </a:lnTo>
                <a:lnTo>
                  <a:pt x="0" y="370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5" name="Google Shape;315;p34"/>
          <p:cNvSpPr/>
          <p:nvPr/>
        </p:nvSpPr>
        <p:spPr>
          <a:xfrm>
            <a:off x="4572000" y="624852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8F6AF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GROUND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1676520" y="1371600"/>
            <a:ext cx="2438280" cy="685800"/>
          </a:xfrm>
          <a:prstGeom prst="wedgeRectCallout">
            <a:avLst>
              <a:gd name="adj1" fmla="val -57226"/>
              <a:gd name="adj2" fmla="val 192129"/>
            </a:avLst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 OF PROJECTION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/>
          <p:nvPr/>
        </p:nvSpPr>
        <p:spPr>
          <a:xfrm rot="-5400000">
            <a:off x="1860480" y="453996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6324480" y="1638360"/>
            <a:ext cx="1752840" cy="6094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112716" y="22222"/>
                </a:lnTo>
                <a:lnTo>
                  <a:pt x="-224350" y="352500"/>
                </a:lnTo>
              </a:path>
            </a:pathLst>
          </a:cu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RAYS OF SIGHT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34"/>
          <p:cNvCxnSpPr/>
          <p:nvPr/>
        </p:nvCxnSpPr>
        <p:spPr>
          <a:xfrm rot="10800000" flipH="1">
            <a:off x="3276720" y="1752120"/>
            <a:ext cx="1447560" cy="2057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20" name="Google Shape;320;p34"/>
          <p:cNvCxnSpPr/>
          <p:nvPr/>
        </p:nvCxnSpPr>
        <p:spPr>
          <a:xfrm rot="10800000" flipH="1">
            <a:off x="2057400" y="1752480"/>
            <a:ext cx="2666880" cy="411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21" name="Google Shape;321;p3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/>
          <p:nvPr/>
        </p:nvSpPr>
        <p:spPr>
          <a:xfrm>
            <a:off x="457200" y="457200"/>
            <a:ext cx="8229600" cy="716040"/>
          </a:xfrm>
          <a:custGeom>
            <a:avLst/>
            <a:gdLst/>
            <a:ahLst/>
            <a:cxnLst/>
            <a:rect l="l" t="t" r="r" b="b"/>
            <a:pathLst>
              <a:path w="22862" h="1991" extrusionOk="0">
                <a:moveTo>
                  <a:pt x="0" y="0"/>
                </a:moveTo>
                <a:lnTo>
                  <a:pt x="22861" y="0"/>
                </a:lnTo>
                <a:moveTo>
                  <a:pt x="0" y="1990"/>
                </a:moveTo>
                <a:lnTo>
                  <a:pt x="22861" y="1990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1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</a:pPr>
            <a:r>
              <a:rPr lang="en-US" sz="3600" b="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ORTHOGRAPHIC PROJECTION</a:t>
            </a:r>
            <a:endParaRPr sz="3600" b="0" i="0" u="none" strike="noStrike" cap="none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27" name="Google Shape;327;p35" descr="j0212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720" y="2590920"/>
            <a:ext cx="1692000" cy="312408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5"/>
          <p:cNvSpPr/>
          <p:nvPr/>
        </p:nvSpPr>
        <p:spPr>
          <a:xfrm rot="-5400000">
            <a:off x="4800600" y="2438280"/>
            <a:ext cx="457200" cy="7010640"/>
          </a:xfrm>
          <a:prstGeom prst="rect">
            <a:avLst/>
          </a:prstGeom>
          <a:blipFill rotWithShape="1">
            <a:blip r:embed="rId4">
              <a:alphaModFix/>
            </a:blip>
            <a:tile tx="0" ty="0" sx="75000" sy="75000" flip="none" algn="tl"/>
          </a:blip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5"/>
          <p:cNvSpPr/>
          <p:nvPr/>
        </p:nvSpPr>
        <p:spPr>
          <a:xfrm>
            <a:off x="8077320" y="1676520"/>
            <a:ext cx="457200" cy="449568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1905120" y="2895480"/>
            <a:ext cx="2514600" cy="152640"/>
          </a:xfrm>
          <a:custGeom>
            <a:avLst/>
            <a:gdLst/>
            <a:ahLst/>
            <a:cxnLst/>
            <a:rect l="l" t="t" r="r" b="b"/>
            <a:pathLst>
              <a:path w="6987" h="426" extrusionOk="0">
                <a:moveTo>
                  <a:pt x="0" y="106"/>
                </a:moveTo>
                <a:lnTo>
                  <a:pt x="5239" y="106"/>
                </a:lnTo>
                <a:lnTo>
                  <a:pt x="5239" y="0"/>
                </a:lnTo>
                <a:lnTo>
                  <a:pt x="6986" y="212"/>
                </a:lnTo>
                <a:lnTo>
                  <a:pt x="5239" y="425"/>
                </a:lnTo>
                <a:lnTo>
                  <a:pt x="5239" y="318"/>
                </a:lnTo>
                <a:lnTo>
                  <a:pt x="0" y="318"/>
                </a:lnTo>
                <a:lnTo>
                  <a:pt x="0" y="106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31" name="Google Shape;331;p35"/>
          <p:cNvSpPr/>
          <p:nvPr/>
        </p:nvSpPr>
        <p:spPr>
          <a:xfrm>
            <a:off x="1905120" y="3276720"/>
            <a:ext cx="2514600" cy="152280"/>
          </a:xfrm>
          <a:custGeom>
            <a:avLst/>
            <a:gdLst/>
            <a:ahLst/>
            <a:cxnLst/>
            <a:rect l="l" t="t" r="r" b="b"/>
            <a:pathLst>
              <a:path w="6987" h="425" extrusionOk="0">
                <a:moveTo>
                  <a:pt x="0" y="106"/>
                </a:moveTo>
                <a:lnTo>
                  <a:pt x="5239" y="106"/>
                </a:lnTo>
                <a:lnTo>
                  <a:pt x="5239" y="0"/>
                </a:lnTo>
                <a:lnTo>
                  <a:pt x="6986" y="212"/>
                </a:lnTo>
                <a:lnTo>
                  <a:pt x="5239" y="424"/>
                </a:lnTo>
                <a:lnTo>
                  <a:pt x="5239" y="318"/>
                </a:lnTo>
                <a:lnTo>
                  <a:pt x="0" y="318"/>
                </a:lnTo>
                <a:lnTo>
                  <a:pt x="0" y="106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32" name="Google Shape;332;p35"/>
          <p:cNvSpPr/>
          <p:nvPr/>
        </p:nvSpPr>
        <p:spPr>
          <a:xfrm>
            <a:off x="1905120" y="3657600"/>
            <a:ext cx="2514600" cy="152280"/>
          </a:xfrm>
          <a:custGeom>
            <a:avLst/>
            <a:gdLst/>
            <a:ahLst/>
            <a:cxnLst/>
            <a:rect l="l" t="t" r="r" b="b"/>
            <a:pathLst>
              <a:path w="6987" h="425" extrusionOk="0">
                <a:moveTo>
                  <a:pt x="0" y="106"/>
                </a:moveTo>
                <a:lnTo>
                  <a:pt x="5239" y="106"/>
                </a:lnTo>
                <a:lnTo>
                  <a:pt x="5239" y="0"/>
                </a:lnTo>
                <a:lnTo>
                  <a:pt x="6986" y="212"/>
                </a:lnTo>
                <a:lnTo>
                  <a:pt x="5239" y="424"/>
                </a:lnTo>
                <a:lnTo>
                  <a:pt x="5239" y="318"/>
                </a:lnTo>
                <a:lnTo>
                  <a:pt x="0" y="318"/>
                </a:lnTo>
                <a:lnTo>
                  <a:pt x="0" y="106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33" name="Google Shape;333;p35"/>
          <p:cNvSpPr/>
          <p:nvPr/>
        </p:nvSpPr>
        <p:spPr>
          <a:xfrm>
            <a:off x="1905120" y="4114800"/>
            <a:ext cx="2514600" cy="152280"/>
          </a:xfrm>
          <a:custGeom>
            <a:avLst/>
            <a:gdLst/>
            <a:ahLst/>
            <a:cxnLst/>
            <a:rect l="l" t="t" r="r" b="b"/>
            <a:pathLst>
              <a:path w="6987" h="425" extrusionOk="0">
                <a:moveTo>
                  <a:pt x="0" y="106"/>
                </a:moveTo>
                <a:lnTo>
                  <a:pt x="5239" y="106"/>
                </a:lnTo>
                <a:lnTo>
                  <a:pt x="5239" y="0"/>
                </a:lnTo>
                <a:lnTo>
                  <a:pt x="6986" y="212"/>
                </a:lnTo>
                <a:lnTo>
                  <a:pt x="5239" y="424"/>
                </a:lnTo>
                <a:lnTo>
                  <a:pt x="5239" y="318"/>
                </a:lnTo>
                <a:lnTo>
                  <a:pt x="0" y="318"/>
                </a:lnTo>
                <a:lnTo>
                  <a:pt x="0" y="106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34" name="Google Shape;334;p35"/>
          <p:cNvSpPr/>
          <p:nvPr/>
        </p:nvSpPr>
        <p:spPr>
          <a:xfrm>
            <a:off x="1905120" y="4495680"/>
            <a:ext cx="2514600" cy="152640"/>
          </a:xfrm>
          <a:custGeom>
            <a:avLst/>
            <a:gdLst/>
            <a:ahLst/>
            <a:cxnLst/>
            <a:rect l="l" t="t" r="r" b="b"/>
            <a:pathLst>
              <a:path w="6987" h="426" extrusionOk="0">
                <a:moveTo>
                  <a:pt x="0" y="106"/>
                </a:moveTo>
                <a:lnTo>
                  <a:pt x="5239" y="106"/>
                </a:lnTo>
                <a:lnTo>
                  <a:pt x="5239" y="0"/>
                </a:lnTo>
                <a:lnTo>
                  <a:pt x="6986" y="212"/>
                </a:lnTo>
                <a:lnTo>
                  <a:pt x="5239" y="425"/>
                </a:lnTo>
                <a:lnTo>
                  <a:pt x="5239" y="318"/>
                </a:lnTo>
                <a:lnTo>
                  <a:pt x="0" y="318"/>
                </a:lnTo>
                <a:lnTo>
                  <a:pt x="0" y="106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35" name="Google Shape;335;p35"/>
          <p:cNvSpPr/>
          <p:nvPr/>
        </p:nvSpPr>
        <p:spPr>
          <a:xfrm>
            <a:off x="1905120" y="4952880"/>
            <a:ext cx="2514600" cy="152640"/>
          </a:xfrm>
          <a:custGeom>
            <a:avLst/>
            <a:gdLst/>
            <a:ahLst/>
            <a:cxnLst/>
            <a:rect l="l" t="t" r="r" b="b"/>
            <a:pathLst>
              <a:path w="6987" h="426" extrusionOk="0">
                <a:moveTo>
                  <a:pt x="0" y="106"/>
                </a:moveTo>
                <a:lnTo>
                  <a:pt x="5239" y="106"/>
                </a:lnTo>
                <a:lnTo>
                  <a:pt x="5239" y="0"/>
                </a:lnTo>
                <a:lnTo>
                  <a:pt x="6986" y="212"/>
                </a:lnTo>
                <a:lnTo>
                  <a:pt x="5239" y="425"/>
                </a:lnTo>
                <a:lnTo>
                  <a:pt x="5239" y="318"/>
                </a:lnTo>
                <a:lnTo>
                  <a:pt x="0" y="318"/>
                </a:lnTo>
                <a:lnTo>
                  <a:pt x="0" y="106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336" name="Google Shape;336;p35"/>
          <p:cNvCxnSpPr/>
          <p:nvPr/>
        </p:nvCxnSpPr>
        <p:spPr>
          <a:xfrm>
            <a:off x="6095880" y="2971800"/>
            <a:ext cx="1981440" cy="0"/>
          </a:xfrm>
          <a:prstGeom prst="straightConnector1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37" name="Google Shape;337;p35"/>
          <p:cNvCxnSpPr/>
          <p:nvPr/>
        </p:nvCxnSpPr>
        <p:spPr>
          <a:xfrm>
            <a:off x="6095880" y="5105520"/>
            <a:ext cx="1981440" cy="0"/>
          </a:xfrm>
          <a:prstGeom prst="straightConnector1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38" name="Google Shape;338;p35"/>
          <p:cNvCxnSpPr/>
          <p:nvPr/>
        </p:nvCxnSpPr>
        <p:spPr>
          <a:xfrm>
            <a:off x="6095880" y="4876920"/>
            <a:ext cx="1981440" cy="0"/>
          </a:xfrm>
          <a:prstGeom prst="straightConnector1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39" name="Google Shape;339;p35"/>
          <p:cNvCxnSpPr/>
          <p:nvPr/>
        </p:nvCxnSpPr>
        <p:spPr>
          <a:xfrm>
            <a:off x="6095880" y="4648320"/>
            <a:ext cx="1981440" cy="0"/>
          </a:xfrm>
          <a:prstGeom prst="straightConnector1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40" name="Google Shape;340;p35"/>
          <p:cNvCxnSpPr/>
          <p:nvPr/>
        </p:nvCxnSpPr>
        <p:spPr>
          <a:xfrm>
            <a:off x="6095880" y="3276720"/>
            <a:ext cx="1981440" cy="0"/>
          </a:xfrm>
          <a:prstGeom prst="straightConnector1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41" name="Google Shape;341;p35"/>
          <p:cNvCxnSpPr/>
          <p:nvPr/>
        </p:nvCxnSpPr>
        <p:spPr>
          <a:xfrm>
            <a:off x="6095880" y="3505320"/>
            <a:ext cx="1981440" cy="0"/>
          </a:xfrm>
          <a:prstGeom prst="straightConnector1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42" name="Google Shape;342;p35"/>
          <p:cNvCxnSpPr/>
          <p:nvPr/>
        </p:nvCxnSpPr>
        <p:spPr>
          <a:xfrm>
            <a:off x="6095880" y="3733920"/>
            <a:ext cx="1981440" cy="0"/>
          </a:xfrm>
          <a:prstGeom prst="straightConnector1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43" name="Google Shape;343;p35"/>
          <p:cNvCxnSpPr/>
          <p:nvPr/>
        </p:nvCxnSpPr>
        <p:spPr>
          <a:xfrm>
            <a:off x="6095880" y="3962520"/>
            <a:ext cx="1981440" cy="0"/>
          </a:xfrm>
          <a:prstGeom prst="straightConnector1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44" name="Google Shape;344;p35"/>
          <p:cNvCxnSpPr/>
          <p:nvPr/>
        </p:nvCxnSpPr>
        <p:spPr>
          <a:xfrm>
            <a:off x="6095880" y="4191120"/>
            <a:ext cx="1981440" cy="0"/>
          </a:xfrm>
          <a:prstGeom prst="straightConnector1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45" name="Google Shape;345;p35"/>
          <p:cNvCxnSpPr/>
          <p:nvPr/>
        </p:nvCxnSpPr>
        <p:spPr>
          <a:xfrm>
            <a:off x="6095880" y="4419720"/>
            <a:ext cx="1981440" cy="0"/>
          </a:xfrm>
          <a:prstGeom prst="straightConnector1">
            <a:avLst/>
          </a:prstGeom>
          <a:noFill/>
          <a:ln w="3815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46" name="Google Shape;346;p35"/>
          <p:cNvSpPr/>
          <p:nvPr/>
        </p:nvSpPr>
        <p:spPr>
          <a:xfrm>
            <a:off x="5867280" y="243828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PROJECTORS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5"/>
          <p:cNvSpPr/>
          <p:nvPr/>
        </p:nvSpPr>
        <p:spPr>
          <a:xfrm>
            <a:off x="1905120" y="380988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RAYS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5"/>
          <p:cNvSpPr/>
          <p:nvPr/>
        </p:nvSpPr>
        <p:spPr>
          <a:xfrm>
            <a:off x="1752480" y="297180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RAYS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5"/>
          <p:cNvSpPr/>
          <p:nvPr/>
        </p:nvSpPr>
        <p:spPr>
          <a:xfrm>
            <a:off x="1905120" y="457200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RAYS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5"/>
          <p:cNvSpPr/>
          <p:nvPr/>
        </p:nvSpPr>
        <p:spPr>
          <a:xfrm>
            <a:off x="5943600" y="518148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PROJECTORS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5"/>
          <p:cNvSpPr/>
          <p:nvPr/>
        </p:nvSpPr>
        <p:spPr>
          <a:xfrm>
            <a:off x="4114800" y="2209680"/>
            <a:ext cx="228600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OBJECT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5"/>
          <p:cNvSpPr/>
          <p:nvPr/>
        </p:nvSpPr>
        <p:spPr>
          <a:xfrm rot="-5400000">
            <a:off x="7195320" y="3700800"/>
            <a:ext cx="289404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PLANE OF PROJECTION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5"/>
          <p:cNvSpPr/>
          <p:nvPr/>
        </p:nvSpPr>
        <p:spPr>
          <a:xfrm>
            <a:off x="304920" y="3200400"/>
            <a:ext cx="1447560" cy="1600200"/>
          </a:xfrm>
          <a:custGeom>
            <a:avLst/>
            <a:gdLst/>
            <a:ahLst/>
            <a:cxnLst/>
            <a:rect l="l" t="t" r="r" b="b"/>
            <a:pathLst>
              <a:path w="4023" h="4447" extrusionOk="0">
                <a:moveTo>
                  <a:pt x="0" y="2223"/>
                </a:moveTo>
                <a:lnTo>
                  <a:pt x="471" y="2371"/>
                </a:lnTo>
                <a:lnTo>
                  <a:pt x="36" y="2647"/>
                </a:lnTo>
                <a:lnTo>
                  <a:pt x="525" y="2693"/>
                </a:lnTo>
                <a:lnTo>
                  <a:pt x="146" y="3055"/>
                </a:lnTo>
                <a:lnTo>
                  <a:pt x="646" y="3025"/>
                </a:lnTo>
                <a:lnTo>
                  <a:pt x="324" y="3433"/>
                </a:lnTo>
                <a:lnTo>
                  <a:pt x="809" y="3298"/>
                </a:lnTo>
                <a:lnTo>
                  <a:pt x="589" y="3794"/>
                </a:lnTo>
                <a:lnTo>
                  <a:pt x="1017" y="3531"/>
                </a:lnTo>
                <a:lnTo>
                  <a:pt x="886" y="4065"/>
                </a:lnTo>
                <a:lnTo>
                  <a:pt x="1261" y="3717"/>
                </a:lnTo>
                <a:lnTo>
                  <a:pt x="1225" y="4269"/>
                </a:lnTo>
                <a:lnTo>
                  <a:pt x="1559" y="3856"/>
                </a:lnTo>
                <a:lnTo>
                  <a:pt x="1592" y="4397"/>
                </a:lnTo>
                <a:lnTo>
                  <a:pt x="1849" y="3922"/>
                </a:lnTo>
                <a:lnTo>
                  <a:pt x="2011" y="4446"/>
                </a:lnTo>
                <a:lnTo>
                  <a:pt x="2145" y="3924"/>
                </a:lnTo>
                <a:lnTo>
                  <a:pt x="2394" y="4405"/>
                </a:lnTo>
                <a:lnTo>
                  <a:pt x="2436" y="3865"/>
                </a:lnTo>
                <a:lnTo>
                  <a:pt x="2764" y="4284"/>
                </a:lnTo>
                <a:lnTo>
                  <a:pt x="2736" y="3731"/>
                </a:lnTo>
                <a:lnTo>
                  <a:pt x="3106" y="4087"/>
                </a:lnTo>
                <a:lnTo>
                  <a:pt x="2983" y="3550"/>
                </a:lnTo>
                <a:lnTo>
                  <a:pt x="3432" y="3794"/>
                </a:lnTo>
                <a:lnTo>
                  <a:pt x="3194" y="3321"/>
                </a:lnTo>
                <a:lnTo>
                  <a:pt x="3678" y="3466"/>
                </a:lnTo>
                <a:lnTo>
                  <a:pt x="3362" y="3051"/>
                </a:lnTo>
                <a:lnTo>
                  <a:pt x="3862" y="3091"/>
                </a:lnTo>
                <a:lnTo>
                  <a:pt x="3488" y="2722"/>
                </a:lnTo>
                <a:lnTo>
                  <a:pt x="3978" y="2685"/>
                </a:lnTo>
                <a:lnTo>
                  <a:pt x="3548" y="2401"/>
                </a:lnTo>
                <a:lnTo>
                  <a:pt x="4022" y="2223"/>
                </a:lnTo>
                <a:lnTo>
                  <a:pt x="3550" y="2074"/>
                </a:lnTo>
                <a:lnTo>
                  <a:pt x="3985" y="1798"/>
                </a:lnTo>
                <a:lnTo>
                  <a:pt x="3496" y="1752"/>
                </a:lnTo>
                <a:lnTo>
                  <a:pt x="3875" y="1390"/>
                </a:lnTo>
                <a:lnTo>
                  <a:pt x="3375" y="1420"/>
                </a:lnTo>
                <a:lnTo>
                  <a:pt x="3697" y="1012"/>
                </a:lnTo>
                <a:lnTo>
                  <a:pt x="3212" y="1147"/>
                </a:lnTo>
                <a:lnTo>
                  <a:pt x="3432" y="651"/>
                </a:lnTo>
                <a:lnTo>
                  <a:pt x="3004" y="914"/>
                </a:lnTo>
                <a:lnTo>
                  <a:pt x="3135" y="380"/>
                </a:lnTo>
                <a:lnTo>
                  <a:pt x="2760" y="728"/>
                </a:lnTo>
                <a:lnTo>
                  <a:pt x="2796" y="176"/>
                </a:lnTo>
                <a:lnTo>
                  <a:pt x="2462" y="589"/>
                </a:lnTo>
                <a:lnTo>
                  <a:pt x="2429" y="48"/>
                </a:lnTo>
                <a:lnTo>
                  <a:pt x="2172" y="523"/>
                </a:lnTo>
                <a:lnTo>
                  <a:pt x="2011" y="0"/>
                </a:lnTo>
                <a:lnTo>
                  <a:pt x="1876" y="521"/>
                </a:lnTo>
                <a:lnTo>
                  <a:pt x="1627" y="40"/>
                </a:lnTo>
                <a:lnTo>
                  <a:pt x="1585" y="580"/>
                </a:lnTo>
                <a:lnTo>
                  <a:pt x="1257" y="161"/>
                </a:lnTo>
                <a:lnTo>
                  <a:pt x="1285" y="714"/>
                </a:lnTo>
                <a:lnTo>
                  <a:pt x="915" y="358"/>
                </a:lnTo>
                <a:lnTo>
                  <a:pt x="1038" y="895"/>
                </a:lnTo>
                <a:lnTo>
                  <a:pt x="589" y="651"/>
                </a:lnTo>
                <a:lnTo>
                  <a:pt x="827" y="1124"/>
                </a:lnTo>
                <a:lnTo>
                  <a:pt x="343" y="979"/>
                </a:lnTo>
                <a:lnTo>
                  <a:pt x="659" y="1394"/>
                </a:lnTo>
                <a:lnTo>
                  <a:pt x="159" y="1354"/>
                </a:lnTo>
                <a:lnTo>
                  <a:pt x="533" y="1723"/>
                </a:lnTo>
                <a:lnTo>
                  <a:pt x="43" y="1760"/>
                </a:lnTo>
                <a:lnTo>
                  <a:pt x="473" y="2044"/>
                </a:lnTo>
                <a:lnTo>
                  <a:pt x="0" y="2223"/>
                </a:lnTo>
              </a:path>
            </a:pathLst>
          </a:custGeom>
          <a:solidFill>
            <a:srgbClr val="FBB6A3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54" name="Google Shape;354;p35"/>
          <p:cNvSpPr/>
          <p:nvPr/>
        </p:nvSpPr>
        <p:spPr>
          <a:xfrm>
            <a:off x="533520" y="3886200"/>
            <a:ext cx="914400" cy="276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5"/>
          <p:cNvSpPr/>
          <p:nvPr/>
        </p:nvSpPr>
        <p:spPr>
          <a:xfrm>
            <a:off x="380880" y="4267080"/>
            <a:ext cx="838440" cy="1557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∞</a:t>
            </a:r>
            <a:endParaRPr sz="9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5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72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Orthographic projection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a means of representing a three-</a:t>
            </a: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dimensional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(3D) object in two dimensions (2D). It uses multiple views of the object.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1. First angle projection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2. Second angle projection (overlapping)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3. Third angle projection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4. Fourth angle projection (overlapping)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6"/>
          <p:cNvSpPr/>
          <p:nvPr/>
        </p:nvSpPr>
        <p:spPr>
          <a:xfrm>
            <a:off x="457200" y="27468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22862" h="3177" extrusionOk="0">
                <a:moveTo>
                  <a:pt x="0" y="0"/>
                </a:moveTo>
                <a:lnTo>
                  <a:pt x="22861" y="0"/>
                </a:lnTo>
                <a:moveTo>
                  <a:pt x="0" y="3176"/>
                </a:moveTo>
                <a:lnTo>
                  <a:pt x="22861" y="3176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1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</a:pPr>
            <a:r>
              <a:rPr lang="en-US" sz="3600" b="0" i="0" u="none" strike="noStrike" cap="none" dirty="0">
                <a:latin typeface="Arial Black"/>
                <a:ea typeface="Arial Black"/>
                <a:cs typeface="Arial Black"/>
                <a:sym typeface="Arial Black"/>
              </a:rPr>
              <a:t>ORTHOGRAPHIC PROJECTION</a:t>
            </a:r>
            <a:endParaRPr sz="3600" b="0" i="0" u="none" strike="noStrike" cap="none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3" name="Google Shape;363;p36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7"/>
          <p:cNvSpPr/>
          <p:nvPr/>
        </p:nvSpPr>
        <p:spPr>
          <a:xfrm>
            <a:off x="228600" y="152280"/>
            <a:ext cx="8686800" cy="655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Drawings convey the following critical information: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Geometry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– the shape of the object; represented as views; how the object will look when it is viewed from various angles, such as front, top, side, etc.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Dimensions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– the size of the object is captured in accepted units.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Tolerances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the allowable variations for each dimension.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Material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represents what the item is made of.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Finish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specifies the surface quality of the item, functional or cosmetic.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a mass-marketed product usually requires a much higher surface quality than, say, a component that goes inside industrial machinery.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Information box or Title block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containing who drew the drawing, who approved it, units of dimensions, meaning of views, the title of the drawing, revision number, drawing number etc.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many more like Important notes.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8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38" descr="F:\Workdone teer classes\3. Seminar\Fun with drawings and Measurement\4. TOLERAN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20" y="152280"/>
            <a:ext cx="8076960" cy="5929560"/>
          </a:xfrm>
          <a:prstGeom prst="rect">
            <a:avLst/>
          </a:prstGeom>
          <a:noFill/>
          <a:ln w="190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376" name="Google Shape;376;p38"/>
          <p:cNvSpPr/>
          <p:nvPr/>
        </p:nvSpPr>
        <p:spPr>
          <a:xfrm>
            <a:off x="762120" y="6248520"/>
            <a:ext cx="716256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SEMINAR’S TOPIC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A8F6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CLASSIFICATION OF DRAWING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6"/>
          <p:cNvGrpSpPr/>
          <p:nvPr/>
        </p:nvGrpSpPr>
        <p:grpSpPr>
          <a:xfrm>
            <a:off x="457200" y="1614600"/>
            <a:ext cx="8228520" cy="4494600"/>
            <a:chOff x="457200" y="1614600"/>
            <a:chExt cx="8228520" cy="4494600"/>
          </a:xfrm>
        </p:grpSpPr>
        <p:cxnSp>
          <p:nvCxnSpPr>
            <p:cNvPr id="86" name="Google Shape;86;p16"/>
            <p:cNvCxnSpPr/>
            <p:nvPr/>
          </p:nvCxnSpPr>
          <p:spPr>
            <a:xfrm rot="10800000">
              <a:off x="4571640" y="3411720"/>
              <a:ext cx="2215440" cy="899640"/>
            </a:xfrm>
            <a:prstGeom prst="bentConnector3">
              <a:avLst>
                <a:gd name="adj1" fmla="val 50000"/>
              </a:avLst>
            </a:prstGeom>
            <a:noFill/>
            <a:ln w="284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87" name="Google Shape;87;p16"/>
            <p:cNvCxnSpPr/>
            <p:nvPr/>
          </p:nvCxnSpPr>
          <p:spPr>
            <a:xfrm rot="10800000" flipH="1">
              <a:off x="2355480" y="3411720"/>
              <a:ext cx="2216160" cy="899640"/>
            </a:xfrm>
            <a:prstGeom prst="bentConnector3">
              <a:avLst>
                <a:gd name="adj1" fmla="val 50000"/>
              </a:avLst>
            </a:prstGeom>
            <a:noFill/>
            <a:ln w="284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88" name="Google Shape;88;p16"/>
            <p:cNvSpPr/>
            <p:nvPr/>
          </p:nvSpPr>
          <p:spPr>
            <a:xfrm>
              <a:off x="2673000" y="1614600"/>
              <a:ext cx="3797640" cy="1797840"/>
            </a:xfrm>
            <a:custGeom>
              <a:avLst/>
              <a:gdLst/>
              <a:ahLst/>
              <a:cxnLst/>
              <a:rect l="l" t="t" r="r" b="b"/>
              <a:pathLst>
                <a:path w="10551" h="4996" extrusionOk="0">
                  <a:moveTo>
                    <a:pt x="832" y="0"/>
                  </a:moveTo>
                  <a:cubicBezTo>
                    <a:pt x="416" y="0"/>
                    <a:pt x="0" y="416"/>
                    <a:pt x="0" y="832"/>
                  </a:cubicBezTo>
                  <a:lnTo>
                    <a:pt x="0" y="4162"/>
                  </a:lnTo>
                  <a:cubicBezTo>
                    <a:pt x="0" y="4578"/>
                    <a:pt x="416" y="4995"/>
                    <a:pt x="832" y="4995"/>
                  </a:cubicBezTo>
                  <a:lnTo>
                    <a:pt x="9717" y="4995"/>
                  </a:lnTo>
                  <a:cubicBezTo>
                    <a:pt x="10133" y="4995"/>
                    <a:pt x="10550" y="4578"/>
                    <a:pt x="10550" y="4162"/>
                  </a:cubicBezTo>
                  <a:lnTo>
                    <a:pt x="10550" y="832"/>
                  </a:lnTo>
                  <a:cubicBezTo>
                    <a:pt x="10550" y="416"/>
                    <a:pt x="10133" y="0"/>
                    <a:pt x="9717" y="0"/>
                  </a:cubicBezTo>
                  <a:lnTo>
                    <a:pt x="832" y="0"/>
                  </a:lnTo>
                </a:path>
              </a:pathLst>
            </a:custGeom>
            <a:solidFill>
              <a:srgbClr val="DBEFAF"/>
            </a:solidFill>
            <a:ln w="95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DRAWING</a:t>
              </a:r>
              <a:endPara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457200" y="4311360"/>
              <a:ext cx="3797640" cy="1797840"/>
            </a:xfrm>
            <a:custGeom>
              <a:avLst/>
              <a:gdLst/>
              <a:ahLst/>
              <a:cxnLst/>
              <a:rect l="l" t="t" r="r" b="b"/>
              <a:pathLst>
                <a:path w="10551" h="4996" extrusionOk="0">
                  <a:moveTo>
                    <a:pt x="832" y="0"/>
                  </a:moveTo>
                  <a:cubicBezTo>
                    <a:pt x="416" y="0"/>
                    <a:pt x="0" y="416"/>
                    <a:pt x="0" y="832"/>
                  </a:cubicBezTo>
                  <a:lnTo>
                    <a:pt x="0" y="4162"/>
                  </a:lnTo>
                  <a:cubicBezTo>
                    <a:pt x="0" y="4578"/>
                    <a:pt x="416" y="4995"/>
                    <a:pt x="832" y="4995"/>
                  </a:cubicBezTo>
                  <a:lnTo>
                    <a:pt x="9717" y="4995"/>
                  </a:lnTo>
                  <a:cubicBezTo>
                    <a:pt x="10133" y="4995"/>
                    <a:pt x="10550" y="4578"/>
                    <a:pt x="10550" y="4162"/>
                  </a:cubicBezTo>
                  <a:lnTo>
                    <a:pt x="10550" y="832"/>
                  </a:lnTo>
                  <a:cubicBezTo>
                    <a:pt x="10550" y="416"/>
                    <a:pt x="10133" y="0"/>
                    <a:pt x="9717" y="0"/>
                  </a:cubicBezTo>
                  <a:lnTo>
                    <a:pt x="832" y="0"/>
                  </a:lnTo>
                </a:path>
              </a:pathLst>
            </a:custGeom>
            <a:solidFill>
              <a:srgbClr val="800080"/>
            </a:solidFill>
            <a:ln w="95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ARTISTIC </a:t>
              </a:r>
              <a:endPara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DRAWING</a:t>
              </a:r>
              <a:endPara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4888080" y="4311360"/>
              <a:ext cx="3797640" cy="1797840"/>
            </a:xfrm>
            <a:custGeom>
              <a:avLst/>
              <a:gdLst/>
              <a:ahLst/>
              <a:cxnLst/>
              <a:rect l="l" t="t" r="r" b="b"/>
              <a:pathLst>
                <a:path w="10551" h="4996" extrusionOk="0">
                  <a:moveTo>
                    <a:pt x="832" y="0"/>
                  </a:moveTo>
                  <a:cubicBezTo>
                    <a:pt x="416" y="0"/>
                    <a:pt x="0" y="416"/>
                    <a:pt x="0" y="832"/>
                  </a:cubicBezTo>
                  <a:lnTo>
                    <a:pt x="0" y="4162"/>
                  </a:lnTo>
                  <a:cubicBezTo>
                    <a:pt x="0" y="4578"/>
                    <a:pt x="416" y="4995"/>
                    <a:pt x="832" y="4995"/>
                  </a:cubicBezTo>
                  <a:lnTo>
                    <a:pt x="9717" y="4995"/>
                  </a:lnTo>
                  <a:cubicBezTo>
                    <a:pt x="10133" y="4995"/>
                    <a:pt x="10550" y="4578"/>
                    <a:pt x="10550" y="4162"/>
                  </a:cubicBezTo>
                  <a:lnTo>
                    <a:pt x="10550" y="832"/>
                  </a:lnTo>
                  <a:cubicBezTo>
                    <a:pt x="10550" y="416"/>
                    <a:pt x="10133" y="0"/>
                    <a:pt x="9717" y="0"/>
                  </a:cubicBezTo>
                  <a:lnTo>
                    <a:pt x="832" y="0"/>
                  </a:lnTo>
                </a:path>
              </a:pathLst>
            </a:custGeom>
            <a:solidFill>
              <a:srgbClr val="800080"/>
            </a:solidFill>
            <a:ln w="95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ENGINEERING</a:t>
              </a:r>
              <a:endPara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DRAWING</a:t>
              </a:r>
              <a:endPara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6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DRAWING</a:t>
            </a:r>
            <a:endParaRPr sz="7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720" marR="0" lvl="0" indent="-342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Graphical representation of an object is called drawing.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just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Representing an object using lines, arcs, circles, etc which gives some meaning to the reader is called drawing.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just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Universal language of Engineers.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just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Graphic language of Engineers.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just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 of communication through sketches is called Graphic language.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249120" y="1330200"/>
            <a:ext cx="8620200" cy="205452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262080" y="162000"/>
            <a:ext cx="8602560" cy="72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Drawing  Scales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352440" y="1292400"/>
            <a:ext cx="8470800" cy="1927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ratio of the linear dimension of an element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an object shown in the drawing to the real linear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dimension of the same element of the object. 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860760" y="3200400"/>
            <a:ext cx="190728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Size in drawing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5750280" y="3213000"/>
            <a:ext cx="141228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 size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18"/>
          <p:cNvGrpSpPr/>
          <p:nvPr/>
        </p:nvGrpSpPr>
        <p:grpSpPr>
          <a:xfrm>
            <a:off x="482760" y="3646440"/>
            <a:ext cx="2577960" cy="2666880"/>
            <a:chOff x="482760" y="3646440"/>
            <a:chExt cx="2577960" cy="2666880"/>
          </a:xfrm>
        </p:grpSpPr>
        <p:sp>
          <p:nvSpPr>
            <p:cNvPr id="111" name="Google Shape;111;p18"/>
            <p:cNvSpPr/>
            <p:nvPr/>
          </p:nvSpPr>
          <p:spPr>
            <a:xfrm>
              <a:off x="482760" y="3646440"/>
              <a:ext cx="2577960" cy="2666880"/>
            </a:xfrm>
            <a:custGeom>
              <a:avLst/>
              <a:gdLst/>
              <a:ahLst/>
              <a:cxnLst/>
              <a:rect l="l" t="t" r="r" b="b"/>
              <a:pathLst>
                <a:path w="1624" h="1680" extrusionOk="0">
                  <a:moveTo>
                    <a:pt x="0" y="1608"/>
                  </a:moveTo>
                  <a:lnTo>
                    <a:pt x="0" y="0"/>
                  </a:lnTo>
                  <a:lnTo>
                    <a:pt x="1624" y="0"/>
                  </a:lnTo>
                  <a:lnTo>
                    <a:pt x="1624" y="1680"/>
                  </a:lnTo>
                </a:path>
              </a:pathLst>
            </a:custGeom>
            <a:noFill/>
            <a:ln w="190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2" name="Google Shape;112;p18"/>
            <p:cNvSpPr/>
            <p:nvPr/>
          </p:nvSpPr>
          <p:spPr>
            <a:xfrm>
              <a:off x="698760" y="3722760"/>
              <a:ext cx="2273040" cy="2501640"/>
            </a:xfrm>
            <a:custGeom>
              <a:avLst/>
              <a:gdLst/>
              <a:ahLst/>
              <a:cxnLst/>
              <a:rect l="l" t="t" r="r" b="b"/>
              <a:pathLst>
                <a:path w="1624" h="1680" extrusionOk="0">
                  <a:moveTo>
                    <a:pt x="0" y="1608"/>
                  </a:moveTo>
                  <a:lnTo>
                    <a:pt x="0" y="0"/>
                  </a:lnTo>
                  <a:lnTo>
                    <a:pt x="1624" y="0"/>
                  </a:lnTo>
                  <a:lnTo>
                    <a:pt x="1624" y="1680"/>
                  </a:lnTo>
                </a:path>
              </a:pathLst>
            </a:custGeom>
            <a:noFill/>
            <a:ln w="190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113" name="Google Shape;113;p18"/>
          <p:cNvGrpSpPr/>
          <p:nvPr/>
        </p:nvGrpSpPr>
        <p:grpSpPr>
          <a:xfrm>
            <a:off x="5130720" y="3747960"/>
            <a:ext cx="3711600" cy="2286000"/>
            <a:chOff x="5130720" y="3747960"/>
            <a:chExt cx="3711600" cy="2286000"/>
          </a:xfrm>
        </p:grpSpPr>
        <p:sp>
          <p:nvSpPr>
            <p:cNvPr id="114" name="Google Shape;114;p18"/>
            <p:cNvSpPr/>
            <p:nvPr/>
          </p:nvSpPr>
          <p:spPr>
            <a:xfrm>
              <a:off x="5130720" y="3747960"/>
              <a:ext cx="3711600" cy="2286000"/>
            </a:xfrm>
            <a:custGeom>
              <a:avLst/>
              <a:gdLst/>
              <a:ahLst/>
              <a:cxnLst/>
              <a:rect l="l" t="t" r="r" b="b"/>
              <a:pathLst>
                <a:path w="1168" h="720" extrusionOk="0">
                  <a:moveTo>
                    <a:pt x="0" y="0"/>
                  </a:moveTo>
                  <a:lnTo>
                    <a:pt x="712" y="0"/>
                  </a:lnTo>
                  <a:lnTo>
                    <a:pt x="1168" y="72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CC"/>
            </a:solidFill>
            <a:ln w="284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5" name="Google Shape;115;p18"/>
            <p:cNvSpPr/>
            <p:nvPr/>
          </p:nvSpPr>
          <p:spPr>
            <a:xfrm>
              <a:off x="6070680" y="4128840"/>
              <a:ext cx="941400" cy="941400"/>
            </a:xfrm>
            <a:prstGeom prst="ellipse">
              <a:avLst/>
            </a:prstGeom>
            <a:solidFill>
              <a:srgbClr val="FFFFFF"/>
            </a:solidFill>
            <a:ln w="284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18"/>
          <p:cNvGrpSpPr/>
          <p:nvPr/>
        </p:nvGrpSpPr>
        <p:grpSpPr>
          <a:xfrm>
            <a:off x="977760" y="4154400"/>
            <a:ext cx="1854000" cy="1143000"/>
            <a:chOff x="977760" y="4154400"/>
            <a:chExt cx="1854000" cy="1143000"/>
          </a:xfrm>
        </p:grpSpPr>
        <p:sp>
          <p:nvSpPr>
            <p:cNvPr id="117" name="Google Shape;117;p18"/>
            <p:cNvSpPr/>
            <p:nvPr/>
          </p:nvSpPr>
          <p:spPr>
            <a:xfrm>
              <a:off x="977760" y="4154400"/>
              <a:ext cx="1854000" cy="1143000"/>
            </a:xfrm>
            <a:custGeom>
              <a:avLst/>
              <a:gdLst/>
              <a:ahLst/>
              <a:cxnLst/>
              <a:rect l="l" t="t" r="r" b="b"/>
              <a:pathLst>
                <a:path w="1168" h="720" extrusionOk="0">
                  <a:moveTo>
                    <a:pt x="0" y="0"/>
                  </a:moveTo>
                  <a:lnTo>
                    <a:pt x="712" y="0"/>
                  </a:lnTo>
                  <a:lnTo>
                    <a:pt x="1168" y="72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284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8" name="Google Shape;118;p18"/>
            <p:cNvSpPr/>
            <p:nvPr/>
          </p:nvSpPr>
          <p:spPr>
            <a:xfrm>
              <a:off x="1447560" y="4357440"/>
              <a:ext cx="469800" cy="468360"/>
            </a:xfrm>
            <a:prstGeom prst="ellipse">
              <a:avLst/>
            </a:prstGeom>
            <a:solidFill>
              <a:srgbClr val="FFFFFF"/>
            </a:solidFill>
            <a:ln w="284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" name="Google Shape;119;p18"/>
          <p:cNvCxnSpPr/>
          <p:nvPr/>
        </p:nvCxnSpPr>
        <p:spPr>
          <a:xfrm>
            <a:off x="965160" y="5300640"/>
            <a:ext cx="1863720" cy="0"/>
          </a:xfrm>
          <a:prstGeom prst="straightConnector1">
            <a:avLst/>
          </a:prstGeom>
          <a:noFill/>
          <a:ln w="38150" cap="flat" cmpd="sng">
            <a:solidFill>
              <a:srgbClr val="FF505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0" name="Google Shape;120;p18"/>
          <p:cNvCxnSpPr/>
          <p:nvPr/>
        </p:nvCxnSpPr>
        <p:spPr>
          <a:xfrm>
            <a:off x="5118120" y="6033960"/>
            <a:ext cx="3728880" cy="0"/>
          </a:xfrm>
          <a:prstGeom prst="straightConnector1">
            <a:avLst/>
          </a:prstGeom>
          <a:noFill/>
          <a:ln w="38150" cap="flat" cmpd="sng">
            <a:solidFill>
              <a:srgbClr val="FF5050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22" name="Google Shape;122;p18"/>
          <p:cNvGrpSpPr/>
          <p:nvPr/>
        </p:nvGrpSpPr>
        <p:grpSpPr>
          <a:xfrm>
            <a:off x="3390840" y="4587840"/>
            <a:ext cx="1472760" cy="459720"/>
            <a:chOff x="3390840" y="4587840"/>
            <a:chExt cx="1472760" cy="459720"/>
          </a:xfrm>
        </p:grpSpPr>
        <p:sp>
          <p:nvSpPr>
            <p:cNvPr id="123" name="Google Shape;123;p18"/>
            <p:cNvSpPr/>
            <p:nvPr/>
          </p:nvSpPr>
          <p:spPr>
            <a:xfrm>
              <a:off x="3998520" y="4587840"/>
              <a:ext cx="266040" cy="45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" name="Google Shape;124;p18"/>
            <p:cNvCxnSpPr/>
            <p:nvPr/>
          </p:nvCxnSpPr>
          <p:spPr>
            <a:xfrm rot="10800000">
              <a:off x="3390840" y="4967280"/>
              <a:ext cx="57168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25" name="Google Shape;125;p18"/>
            <p:cNvCxnSpPr/>
            <p:nvPr/>
          </p:nvCxnSpPr>
          <p:spPr>
            <a:xfrm rot="10800000">
              <a:off x="4292280" y="4967280"/>
              <a:ext cx="57132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sp>
        <p:nvSpPr>
          <p:cNvPr id="126" name="Google Shape;126;p18"/>
          <p:cNvSpPr/>
          <p:nvPr/>
        </p:nvSpPr>
        <p:spPr>
          <a:xfrm>
            <a:off x="1765440" y="5056200"/>
            <a:ext cx="1879560" cy="520560"/>
          </a:xfrm>
          <a:custGeom>
            <a:avLst/>
            <a:gdLst/>
            <a:ahLst/>
            <a:cxnLst/>
            <a:rect l="l" t="t" r="r" b="b"/>
            <a:pathLst>
              <a:path w="1152" h="328" extrusionOk="0">
                <a:moveTo>
                  <a:pt x="0" y="200"/>
                </a:moveTo>
                <a:lnTo>
                  <a:pt x="0" y="328"/>
                </a:lnTo>
                <a:lnTo>
                  <a:pt x="1152" y="328"/>
                </a:lnTo>
                <a:lnTo>
                  <a:pt x="1152" y="0"/>
                </a:lnTo>
              </a:path>
            </a:pathLst>
          </a:custGeom>
          <a:noFill/>
          <a:ln w="19075" cap="flat" cmpd="sng">
            <a:solidFill>
              <a:srgbClr val="000000"/>
            </a:solidFill>
            <a:prstDash val="solid"/>
            <a:round/>
            <a:headEnd type="none" w="sm" len="sm"/>
            <a:tailEnd type="stealth" w="lg" len="lg"/>
          </a:ln>
        </p:spPr>
      </p:sp>
      <p:sp>
        <p:nvSpPr>
          <p:cNvPr id="127" name="Google Shape;127;p18"/>
          <p:cNvSpPr/>
          <p:nvPr/>
        </p:nvSpPr>
        <p:spPr>
          <a:xfrm>
            <a:off x="4584600" y="5043600"/>
            <a:ext cx="2273400" cy="1193760"/>
          </a:xfrm>
          <a:custGeom>
            <a:avLst/>
            <a:gdLst/>
            <a:ahLst/>
            <a:cxnLst/>
            <a:rect l="l" t="t" r="r" b="b"/>
            <a:pathLst>
              <a:path w="1432" h="752" extrusionOk="0">
                <a:moveTo>
                  <a:pt x="1432" y="656"/>
                </a:moveTo>
                <a:lnTo>
                  <a:pt x="1432" y="752"/>
                </a:lnTo>
                <a:lnTo>
                  <a:pt x="0" y="752"/>
                </a:lnTo>
                <a:lnTo>
                  <a:pt x="0" y="0"/>
                </a:lnTo>
              </a:path>
            </a:pathLst>
          </a:custGeom>
          <a:noFill/>
          <a:ln w="19075" cap="flat" cmpd="sng">
            <a:solidFill>
              <a:srgbClr val="000000"/>
            </a:solidFill>
            <a:prstDash val="solid"/>
            <a:round/>
            <a:headEnd type="none" w="sm" len="sm"/>
            <a:tailEnd type="stealth" w="lg" len="lg"/>
          </a:ln>
        </p:spPr>
      </p:sp>
      <p:sp>
        <p:nvSpPr>
          <p:cNvPr id="128" name="Google Shape;128;p18"/>
          <p:cNvSpPr/>
          <p:nvPr/>
        </p:nvSpPr>
        <p:spPr>
          <a:xfrm>
            <a:off x="6553080" y="6340320"/>
            <a:ext cx="2133720" cy="365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262080" y="162000"/>
            <a:ext cx="8602560" cy="72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Drawing  Scales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19"/>
          <p:cNvGrpSpPr/>
          <p:nvPr/>
        </p:nvGrpSpPr>
        <p:grpSpPr>
          <a:xfrm>
            <a:off x="512640" y="1030320"/>
            <a:ext cx="7748280" cy="1117800"/>
            <a:chOff x="512640" y="1030320"/>
            <a:chExt cx="7748280" cy="1117800"/>
          </a:xfrm>
        </p:grpSpPr>
        <p:sp>
          <p:nvSpPr>
            <p:cNvPr id="135" name="Google Shape;135;p19"/>
            <p:cNvSpPr/>
            <p:nvPr/>
          </p:nvSpPr>
          <p:spPr>
            <a:xfrm>
              <a:off x="932400" y="1030320"/>
              <a:ext cx="7328520" cy="11178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Designation of a scale consists of the word “</a:t>
              </a:r>
              <a:r>
                <a:rPr lang="en-US" sz="2400" b="0" i="0" u="none" strike="noStrike" cap="none">
                  <a:solidFill>
                    <a:srgbClr val="C0504D"/>
                  </a:solidFill>
                  <a:latin typeface="Arial"/>
                  <a:ea typeface="Arial"/>
                  <a:cs typeface="Arial"/>
                  <a:sym typeface="Arial"/>
                </a:rPr>
                <a:t>SCALE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” 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followed by the indication of its </a:t>
              </a:r>
              <a:r>
                <a:rPr lang="en-US" sz="2400" b="0" i="0" u="none" strike="noStrike" cap="none">
                  <a:solidFill>
                    <a:srgbClr val="C0504D"/>
                  </a:solidFill>
                  <a:latin typeface="Arial"/>
                  <a:ea typeface="Arial"/>
                  <a:cs typeface="Arial"/>
                  <a:sym typeface="Arial"/>
                </a:rPr>
                <a:t>ratio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as follow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12640" y="1279440"/>
              <a:ext cx="223920" cy="22392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>
              <a:outerShdw dist="107932" dir="2700000">
                <a:srgbClr val="EEECE1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9"/>
          <p:cNvSpPr/>
          <p:nvPr/>
        </p:nvSpPr>
        <p:spPr>
          <a:xfrm>
            <a:off x="1865520" y="2351160"/>
            <a:ext cx="6592320" cy="162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 1:1	for full size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:1	for  </a:t>
            </a:r>
            <a:r>
              <a:rPr lang="en-US" sz="2400" b="1" i="1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enlargement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scales 	(X &gt; 1)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 1: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for  </a:t>
            </a:r>
            <a:r>
              <a:rPr lang="en-US" sz="2400" b="1" i="1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reduction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scales	(X &gt; 1)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19"/>
          <p:cNvGrpSpPr/>
          <p:nvPr/>
        </p:nvGrpSpPr>
        <p:grpSpPr>
          <a:xfrm>
            <a:off x="500040" y="4192560"/>
            <a:ext cx="8394480" cy="1629720"/>
            <a:chOff x="500040" y="4192560"/>
            <a:chExt cx="8394480" cy="1629720"/>
          </a:xfrm>
        </p:grpSpPr>
        <p:sp>
          <p:nvSpPr>
            <p:cNvPr id="139" name="Google Shape;139;p19"/>
            <p:cNvSpPr/>
            <p:nvPr/>
          </p:nvSpPr>
          <p:spPr>
            <a:xfrm>
              <a:off x="924480" y="4192560"/>
              <a:ext cx="7970040" cy="16297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Dimension numbers shown in the drawing are correspond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“</a:t>
              </a:r>
              <a:r>
                <a:rPr lang="en-US" sz="2400" b="0" i="0" u="none" strike="noStrike" cap="none">
                  <a:solidFill>
                    <a:srgbClr val="C0504D"/>
                  </a:solidFill>
                  <a:latin typeface="Arial"/>
                  <a:ea typeface="Arial"/>
                  <a:cs typeface="Arial"/>
                  <a:sym typeface="Arial"/>
                </a:rPr>
                <a:t>true size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” of the object  and they are </a:t>
              </a:r>
              <a:r>
                <a:rPr lang="en-US" sz="2400" b="0" i="0" u="none" strike="noStrike" cap="none">
                  <a:solidFill>
                    <a:srgbClr val="C0504D"/>
                  </a:solidFill>
                  <a:latin typeface="Arial"/>
                  <a:ea typeface="Arial"/>
                  <a:cs typeface="Arial"/>
                  <a:sym typeface="Arial"/>
                </a:rPr>
                <a:t>independent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of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scale used in creating that drawing.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500040" y="4441680"/>
              <a:ext cx="223920" cy="22392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>
              <a:outerShdw dist="107932" dir="2700000">
                <a:srgbClr val="EEECE1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19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465480" y="1268280"/>
            <a:ext cx="7844760" cy="112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Visible lines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represent features that can be seen in the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current view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676440" y="168120"/>
            <a:ext cx="7772400" cy="80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Meaning of Lines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497520" y="2424240"/>
            <a:ext cx="7808040" cy="104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Hidden lines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represent features that </a:t>
            </a: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not be seen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the current view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475200" y="3603600"/>
            <a:ext cx="8219520" cy="104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Center line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represents symmetry, path of motion, centers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of circles, axis of axisymmetrical parts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488880" y="4851360"/>
            <a:ext cx="8102520" cy="104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Dimension and Extension lines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indicate the sizes and  </a:t>
            </a: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location of features on a drawing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4381560" y="2320920"/>
            <a:ext cx="4572000" cy="218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Dimensioning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60" y="1033560"/>
            <a:ext cx="4362480" cy="520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/>
        </p:nvSpPr>
        <p:spPr>
          <a:xfrm>
            <a:off x="457200" y="228240"/>
            <a:ext cx="8305920" cy="93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Dimensioning Guidelines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457200" y="1295280"/>
            <a:ext cx="8229600" cy="497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term “feature” refers to surfaces, faces, holes, slots, corners, bends, arcs and fillets that add  up to form an engineering part.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Dimensions define the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a feature or its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relative to other features or a frame of reference, called a datum.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basic rules of dimensioning are: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Dimension where the feature contour is shown;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dimensions between the views;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Dimension off the views;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Dimension mating features for assembly;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dimension to hidden lines;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Stagger dimensioning values;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logical arrangement of dimensions;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 fabrication processes and capabilities;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 inspection processes and capabilities.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662</Words>
  <Application>Microsoft Office PowerPoint</Application>
  <PresentationFormat>On-screen Show (4:3)</PresentationFormat>
  <Paragraphs>160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Times New Roman</vt:lpstr>
      <vt:lpstr>Tahoma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Narendra Singh</dc:creator>
  <cp:lastModifiedBy>Microsoft</cp:lastModifiedBy>
  <cp:revision>3</cp:revision>
  <dcterms:modified xsi:type="dcterms:W3CDTF">2020-05-11T12:09:06Z</dcterms:modified>
</cp:coreProperties>
</file>