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15111" y="1046988"/>
            <a:ext cx="8628888" cy="182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00227" y="1024127"/>
            <a:ext cx="3918204" cy="5471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07847" y="445008"/>
            <a:ext cx="3902964" cy="10378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564636" y="1024127"/>
            <a:ext cx="932688" cy="5897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572256" y="396240"/>
            <a:ext cx="917448" cy="11186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889248" y="1024127"/>
            <a:ext cx="2453640" cy="4632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96868" y="537972"/>
            <a:ext cx="2438400" cy="8778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6231" y="513334"/>
            <a:ext cx="797153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4E3A2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4E3A2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4E3A2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2140" y="586485"/>
            <a:ext cx="1855470" cy="528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rgbClr val="4E3A2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4964" y="1367789"/>
            <a:ext cx="8434070" cy="2865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3" Type="http://schemas.openxmlformats.org/officeDocument/2006/relationships/image" Target="../media/image36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35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2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30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85800" y="2523774"/>
            <a:ext cx="7727950" cy="17434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1285" rIns="0" bIns="0" rtlCol="0">
            <a:spAutoFit/>
          </a:bodyPr>
          <a:lstStyle/>
          <a:p>
            <a:pPr marL="165100" algn="ctr">
              <a:lnSpc>
                <a:spcPct val="100000"/>
              </a:lnSpc>
              <a:spcBef>
                <a:spcPts val="955"/>
              </a:spcBef>
            </a:pPr>
            <a:r>
              <a:rPr sz="3200" b="1" dirty="0">
                <a:solidFill>
                  <a:srgbClr val="443329"/>
                </a:solidFill>
                <a:latin typeface="Arial"/>
                <a:cs typeface="Arial"/>
              </a:rPr>
              <a:t>An </a:t>
            </a:r>
            <a:r>
              <a:rPr sz="3200" b="1" spc="-5" dirty="0">
                <a:solidFill>
                  <a:srgbClr val="443329"/>
                </a:solidFill>
                <a:latin typeface="Arial"/>
                <a:cs typeface="Arial"/>
              </a:rPr>
              <a:t>overview</a:t>
            </a:r>
            <a:r>
              <a:rPr sz="3200" b="1" spc="-35" dirty="0">
                <a:solidFill>
                  <a:srgbClr val="443329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443329"/>
                </a:solidFill>
                <a:latin typeface="Arial"/>
                <a:cs typeface="Arial"/>
              </a:rPr>
              <a:t>of</a:t>
            </a:r>
            <a:endParaRPr sz="320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605"/>
              </a:spcBef>
            </a:pPr>
            <a:r>
              <a:rPr sz="6000" b="1" spc="-5" dirty="0">
                <a:solidFill>
                  <a:srgbClr val="4E3A2F"/>
                </a:solidFill>
                <a:latin typeface="Carlito"/>
                <a:cs typeface="Carlito"/>
              </a:rPr>
              <a:t>LINE </a:t>
            </a:r>
            <a:r>
              <a:rPr sz="6000" b="1" spc="-10" dirty="0" smtClean="0">
                <a:solidFill>
                  <a:srgbClr val="4E3A2F"/>
                </a:solidFill>
                <a:latin typeface="Carlito"/>
                <a:cs typeface="Carlito"/>
              </a:rPr>
              <a:t>BALANCING</a:t>
            </a:r>
            <a:endParaRPr sz="60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334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Cycle time </a:t>
            </a:r>
            <a:r>
              <a:rPr lang="en-US" sz="2800" b="1" i="1" u="sng" dirty="0" smtClean="0"/>
              <a:t>: </a:t>
            </a:r>
            <a:r>
              <a:rPr lang="en-US" sz="2800" dirty="0" smtClean="0"/>
              <a:t>The </a:t>
            </a:r>
            <a:r>
              <a:rPr lang="en-US" sz="2800" dirty="0"/>
              <a:t>maximum time allowed at each workstation to complete its set of tasks on a unit.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2" y="1548851"/>
            <a:ext cx="42195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3244334"/>
            <a:ext cx="4368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u="sng" dirty="0"/>
              <a:t>The number of workstations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4" y="3767554"/>
            <a:ext cx="29146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063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22171" y="159511"/>
            <a:ext cx="3627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CONCEPTS</a:t>
            </a:r>
            <a:endParaRPr sz="3600" dirty="0"/>
          </a:p>
        </p:txBody>
      </p:sp>
      <p:sp>
        <p:nvSpPr>
          <p:cNvPr id="12" name="object 12"/>
          <p:cNvSpPr txBox="1"/>
          <p:nvPr/>
        </p:nvSpPr>
        <p:spPr>
          <a:xfrm>
            <a:off x="790787" y="794500"/>
            <a:ext cx="7725664" cy="1872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035" indent="-14097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SzPct val="95833"/>
              <a:buFont typeface="Wingdings"/>
              <a:buChar char=""/>
              <a:tabLst>
                <a:tab pos="153670" algn="l"/>
              </a:tabLst>
            </a:pPr>
            <a:r>
              <a:rPr sz="2400" b="1" spc="-5" dirty="0">
                <a:solidFill>
                  <a:srgbClr val="5F3A13"/>
                </a:solidFill>
                <a:latin typeface="Carlito"/>
                <a:cs typeface="Carlito"/>
              </a:rPr>
              <a:t>Bottleneck: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spc="-10" dirty="0">
                <a:latin typeface="Times New Roman"/>
                <a:cs typeface="Times New Roman"/>
              </a:rPr>
              <a:t>work </a:t>
            </a:r>
            <a:r>
              <a:rPr sz="2400" b="1" dirty="0">
                <a:latin typeface="Times New Roman"/>
                <a:cs typeface="Times New Roman"/>
              </a:rPr>
              <a:t>station taking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 smtClean="0">
                <a:latin typeface="Times New Roman"/>
                <a:cs typeface="Times New Roman"/>
              </a:rPr>
              <a:t>longest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sz="2400" b="1" spc="5" dirty="0" smtClean="0">
                <a:latin typeface="Times New Roman"/>
                <a:cs typeface="Times New Roman"/>
              </a:rPr>
              <a:t>time</a:t>
            </a:r>
            <a:r>
              <a:rPr sz="2400" i="1" u="sng" spc="5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lang="en-US" sz="2400" i="1" u="sng" spc="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i="1" u="sng" dirty="0">
                <a:solidFill>
                  <a:srgbClr val="FF0000"/>
                </a:solidFill>
              </a:rPr>
              <a:t>In production and project management, a bottleneck is one process in a chain of processes, such that its limited capacity reduces the capacity of the whole chain. </a:t>
            </a:r>
            <a:endParaRPr lang="en-US" sz="2400" i="1" u="sng" spc="5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53035" indent="-14097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SzPct val="95833"/>
              <a:buFont typeface="Wingdings"/>
              <a:buChar char=""/>
              <a:tabLst>
                <a:tab pos="153670" algn="l"/>
              </a:tabLst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5118" y="2573841"/>
            <a:ext cx="3273482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035" indent="-14097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SzPct val="95833"/>
              <a:buFont typeface="Wingdings"/>
              <a:buChar char=""/>
              <a:tabLst>
                <a:tab pos="153670" algn="l"/>
              </a:tabLst>
            </a:pPr>
            <a:r>
              <a:rPr sz="2400" b="1" spc="-15" dirty="0">
                <a:solidFill>
                  <a:srgbClr val="5F3A13"/>
                </a:solidFill>
                <a:latin typeface="Carlito"/>
                <a:cs typeface="Carlito"/>
              </a:rPr>
              <a:t>Required </a:t>
            </a:r>
            <a:r>
              <a:rPr sz="2400" b="1" spc="-10" dirty="0">
                <a:solidFill>
                  <a:srgbClr val="5F3A13"/>
                </a:solidFill>
                <a:latin typeface="Carlito"/>
                <a:cs typeface="Carlito"/>
              </a:rPr>
              <a:t>Cycle</a:t>
            </a:r>
            <a:r>
              <a:rPr sz="2400" b="1" spc="-60" dirty="0">
                <a:solidFill>
                  <a:srgbClr val="5F3A13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5F3A13"/>
                </a:solidFill>
                <a:latin typeface="Carlito"/>
                <a:cs typeface="Carlito"/>
              </a:rPr>
              <a:t>Time: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40738" y="3511573"/>
            <a:ext cx="7312661" cy="1520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035" indent="-14097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SzPct val="95833"/>
              <a:buFont typeface="Wingdings"/>
              <a:buChar char=""/>
              <a:tabLst>
                <a:tab pos="153670" algn="l"/>
                <a:tab pos="4430395" algn="l"/>
              </a:tabLst>
            </a:pPr>
            <a:r>
              <a:rPr sz="2400" b="1" spc="-15" dirty="0">
                <a:solidFill>
                  <a:srgbClr val="5F3A13"/>
                </a:solidFill>
                <a:latin typeface="Carlito"/>
                <a:cs typeface="Carlito"/>
              </a:rPr>
              <a:t>Current </a:t>
            </a:r>
            <a:r>
              <a:rPr sz="2400" b="1" spc="-10" dirty="0">
                <a:solidFill>
                  <a:srgbClr val="5F3A13"/>
                </a:solidFill>
                <a:latin typeface="Carlito"/>
                <a:cs typeface="Carlito"/>
              </a:rPr>
              <a:t>Cycle </a:t>
            </a:r>
            <a:r>
              <a:rPr sz="2400" b="1" spc="-5" dirty="0">
                <a:solidFill>
                  <a:srgbClr val="5F3A13"/>
                </a:solidFill>
                <a:latin typeface="Carlito"/>
                <a:cs typeface="Carlito"/>
              </a:rPr>
              <a:t>Time: </a:t>
            </a:r>
            <a:r>
              <a:rPr sz="2400" b="1" spc="-5" dirty="0">
                <a:latin typeface="Times New Roman"/>
                <a:cs typeface="Times New Roman"/>
              </a:rPr>
              <a:t>The</a:t>
            </a:r>
            <a:r>
              <a:rPr sz="2400" b="1" spc="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same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 smtClean="0">
                <a:latin typeface="Times New Roman"/>
                <a:cs typeface="Times New Roman"/>
              </a:rPr>
              <a:t>as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sz="2400" b="1" dirty="0" smtClean="0">
                <a:latin typeface="Times New Roman"/>
                <a:cs typeface="Times New Roman"/>
              </a:rPr>
              <a:t>Bottleneck</a:t>
            </a:r>
            <a:r>
              <a:rPr sz="2400" b="1" spc="-80" dirty="0" smtClean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Time.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Wingdings"/>
              <a:buChar char=""/>
            </a:pPr>
            <a:endParaRPr sz="2600" dirty="0">
              <a:latin typeface="Times New Roman"/>
              <a:cs typeface="Times New Roman"/>
            </a:endParaRPr>
          </a:p>
          <a:p>
            <a:pPr marL="12700" marR="5080">
              <a:spcBef>
                <a:spcPts val="5"/>
              </a:spcBef>
              <a:buClr>
                <a:srgbClr val="C00000"/>
              </a:buClr>
              <a:buSzPct val="95833"/>
              <a:buFont typeface="Wingdings"/>
              <a:buChar char=""/>
              <a:tabLst>
                <a:tab pos="153670" algn="l"/>
              </a:tabLst>
            </a:pPr>
            <a:r>
              <a:rPr sz="2400" b="1" dirty="0">
                <a:solidFill>
                  <a:srgbClr val="5F3A13"/>
                </a:solidFill>
                <a:latin typeface="Carlito"/>
                <a:cs typeface="Carlito"/>
              </a:rPr>
              <a:t>Flow </a:t>
            </a:r>
            <a:r>
              <a:rPr sz="2400" b="1" spc="-5" dirty="0">
                <a:solidFill>
                  <a:srgbClr val="5F3A13"/>
                </a:solidFill>
                <a:latin typeface="Carlito"/>
                <a:cs typeface="Carlito"/>
              </a:rPr>
              <a:t>Time </a:t>
            </a:r>
            <a:r>
              <a:rPr sz="2400" b="1" spc="-40" dirty="0">
                <a:solidFill>
                  <a:srgbClr val="5F3A13"/>
                </a:solidFill>
                <a:latin typeface="Carlito"/>
                <a:cs typeface="Carlito"/>
              </a:rPr>
              <a:t>(Total </a:t>
            </a:r>
            <a:r>
              <a:rPr sz="2400" b="1" spc="-30" dirty="0">
                <a:solidFill>
                  <a:srgbClr val="5F3A13"/>
                </a:solidFill>
                <a:latin typeface="Carlito"/>
                <a:cs typeface="Carlito"/>
              </a:rPr>
              <a:t>Work </a:t>
            </a:r>
            <a:r>
              <a:rPr sz="2400" b="1" spc="-15" dirty="0">
                <a:solidFill>
                  <a:srgbClr val="5F3A13"/>
                </a:solidFill>
                <a:latin typeface="Carlito"/>
                <a:cs typeface="Carlito"/>
              </a:rPr>
              <a:t>Content): </a:t>
            </a:r>
            <a:r>
              <a:rPr sz="2400" b="1" spc="-15" dirty="0">
                <a:latin typeface="Times New Roman"/>
                <a:cs typeface="Times New Roman"/>
              </a:rPr>
              <a:t>Time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dirty="0" smtClean="0">
                <a:latin typeface="Times New Roman"/>
                <a:cs typeface="Times New Roman"/>
              </a:rPr>
              <a:t>complete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sz="2400" b="1" dirty="0" smtClean="0">
                <a:latin typeface="Times New Roman"/>
                <a:cs typeface="Times New Roman"/>
              </a:rPr>
              <a:t>all  </a:t>
            </a:r>
            <a:r>
              <a:rPr sz="2400" b="1" dirty="0">
                <a:latin typeface="Times New Roman"/>
                <a:cs typeface="Times New Roman"/>
              </a:rPr>
              <a:t>stations.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152900" y="2679251"/>
            <a:ext cx="2400300" cy="571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1054544" y="5397944"/>
            <a:ext cx="2159635" cy="483234"/>
            <a:chOff x="1054544" y="5397944"/>
            <a:chExt cx="2159635" cy="483234"/>
          </a:xfrm>
        </p:grpSpPr>
        <p:sp>
          <p:nvSpPr>
            <p:cNvPr id="35" name="object 35"/>
            <p:cNvSpPr/>
            <p:nvPr/>
          </p:nvSpPr>
          <p:spPr>
            <a:xfrm>
              <a:off x="1067562" y="5410962"/>
              <a:ext cx="2133600" cy="457200"/>
            </a:xfrm>
            <a:custGeom>
              <a:avLst/>
              <a:gdLst/>
              <a:ahLst/>
              <a:cxnLst/>
              <a:rect l="l" t="t" r="r" b="b"/>
              <a:pathLst>
                <a:path w="2133600" h="457200">
                  <a:moveTo>
                    <a:pt x="0" y="457200"/>
                  </a:moveTo>
                  <a:lnTo>
                    <a:pt x="457200" y="457200"/>
                  </a:lnTo>
                  <a:lnTo>
                    <a:pt x="457200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  <a:path w="2133600" h="457200">
                  <a:moveTo>
                    <a:pt x="838200" y="457200"/>
                  </a:moveTo>
                  <a:lnTo>
                    <a:pt x="1295400" y="457200"/>
                  </a:lnTo>
                  <a:lnTo>
                    <a:pt x="1295400" y="0"/>
                  </a:lnTo>
                  <a:lnTo>
                    <a:pt x="838200" y="0"/>
                  </a:lnTo>
                  <a:lnTo>
                    <a:pt x="838200" y="457200"/>
                  </a:lnTo>
                  <a:close/>
                </a:path>
                <a:path w="2133600" h="457200">
                  <a:moveTo>
                    <a:pt x="1676400" y="457200"/>
                  </a:moveTo>
                  <a:lnTo>
                    <a:pt x="2133600" y="457200"/>
                  </a:lnTo>
                  <a:lnTo>
                    <a:pt x="2133600" y="0"/>
                  </a:lnTo>
                  <a:lnTo>
                    <a:pt x="1676400" y="0"/>
                  </a:lnTo>
                  <a:lnTo>
                    <a:pt x="1676400" y="457200"/>
                  </a:lnTo>
                  <a:close/>
                </a:path>
              </a:pathLst>
            </a:custGeom>
            <a:ln w="25908">
              <a:solidFill>
                <a:srgbClr val="AF76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24762" y="5573521"/>
              <a:ext cx="1219835" cy="134620"/>
            </a:xfrm>
            <a:custGeom>
              <a:avLst/>
              <a:gdLst/>
              <a:ahLst/>
              <a:cxnLst/>
              <a:rect l="l" t="t" r="r" b="b"/>
              <a:pathLst>
                <a:path w="1219835" h="134620">
                  <a:moveTo>
                    <a:pt x="381127" y="67627"/>
                  </a:moveTo>
                  <a:lnTo>
                    <a:pt x="273050" y="3937"/>
                  </a:lnTo>
                  <a:lnTo>
                    <a:pt x="266192" y="0"/>
                  </a:lnTo>
                  <a:lnTo>
                    <a:pt x="257302" y="2286"/>
                  </a:lnTo>
                  <a:lnTo>
                    <a:pt x="249174" y="16014"/>
                  </a:lnTo>
                  <a:lnTo>
                    <a:pt x="251460" y="24892"/>
                  </a:lnTo>
                  <a:lnTo>
                    <a:pt x="298818" y="52819"/>
                  </a:lnTo>
                  <a:lnTo>
                    <a:pt x="0" y="51562"/>
                  </a:lnTo>
                  <a:lnTo>
                    <a:pt x="0" y="80518"/>
                  </a:lnTo>
                  <a:lnTo>
                    <a:pt x="298716" y="81775"/>
                  </a:lnTo>
                  <a:lnTo>
                    <a:pt x="251079" y="109283"/>
                  </a:lnTo>
                  <a:lnTo>
                    <a:pt x="248666" y="118135"/>
                  </a:lnTo>
                  <a:lnTo>
                    <a:pt x="252730" y="125056"/>
                  </a:lnTo>
                  <a:lnTo>
                    <a:pt x="256667" y="131978"/>
                  </a:lnTo>
                  <a:lnTo>
                    <a:pt x="265557" y="134353"/>
                  </a:lnTo>
                  <a:lnTo>
                    <a:pt x="356260" y="81991"/>
                  </a:lnTo>
                  <a:lnTo>
                    <a:pt x="381127" y="67627"/>
                  </a:lnTo>
                  <a:close/>
                </a:path>
                <a:path w="1219835" h="134620">
                  <a:moveTo>
                    <a:pt x="1219327" y="67627"/>
                  </a:moveTo>
                  <a:lnTo>
                    <a:pt x="1111250" y="3937"/>
                  </a:lnTo>
                  <a:lnTo>
                    <a:pt x="1104392" y="0"/>
                  </a:lnTo>
                  <a:lnTo>
                    <a:pt x="1095502" y="2286"/>
                  </a:lnTo>
                  <a:lnTo>
                    <a:pt x="1087374" y="16014"/>
                  </a:lnTo>
                  <a:lnTo>
                    <a:pt x="1089660" y="24892"/>
                  </a:lnTo>
                  <a:lnTo>
                    <a:pt x="1137018" y="52819"/>
                  </a:lnTo>
                  <a:lnTo>
                    <a:pt x="838200" y="51562"/>
                  </a:lnTo>
                  <a:lnTo>
                    <a:pt x="838200" y="80518"/>
                  </a:lnTo>
                  <a:lnTo>
                    <a:pt x="1136916" y="81775"/>
                  </a:lnTo>
                  <a:lnTo>
                    <a:pt x="1089279" y="109283"/>
                  </a:lnTo>
                  <a:lnTo>
                    <a:pt x="1086866" y="118135"/>
                  </a:lnTo>
                  <a:lnTo>
                    <a:pt x="1090930" y="125056"/>
                  </a:lnTo>
                  <a:lnTo>
                    <a:pt x="1094867" y="131978"/>
                  </a:lnTo>
                  <a:lnTo>
                    <a:pt x="1103757" y="134353"/>
                  </a:lnTo>
                  <a:lnTo>
                    <a:pt x="1194460" y="81991"/>
                  </a:lnTo>
                  <a:lnTo>
                    <a:pt x="1219327" y="67627"/>
                  </a:lnTo>
                  <a:close/>
                </a:path>
              </a:pathLst>
            </a:custGeom>
            <a:solidFill>
              <a:srgbClr val="5F3A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1069644" y="5484063"/>
            <a:ext cx="2106295" cy="683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algn="ctr">
              <a:lnSpc>
                <a:spcPct val="100000"/>
              </a:lnSpc>
              <a:spcBef>
                <a:spcPts val="100"/>
              </a:spcBef>
              <a:tabLst>
                <a:tab pos="861060" algn="l"/>
                <a:tab pos="1699895" algn="l"/>
              </a:tabLst>
            </a:pPr>
            <a:r>
              <a:rPr sz="1800" b="1" spc="-5" dirty="0">
                <a:latin typeface="Arial"/>
                <a:cs typeface="Arial"/>
              </a:rPr>
              <a:t>1	2	3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695"/>
              </a:spcBef>
              <a:tabLst>
                <a:tab pos="837565" algn="l"/>
                <a:tab pos="1751964" algn="l"/>
              </a:tabLst>
            </a:pPr>
            <a:r>
              <a:rPr sz="1100" b="1" dirty="0">
                <a:latin typeface="Arial"/>
                <a:cs typeface="Arial"/>
              </a:rPr>
              <a:t>2min	5min	3min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51675" y="5032502"/>
            <a:ext cx="31206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600" b="1" spc="-5" dirty="0">
                <a:latin typeface="Carlito"/>
                <a:cs typeface="Carlito"/>
              </a:rPr>
              <a:t>Flow time= </a:t>
            </a:r>
            <a:r>
              <a:rPr sz="1600" b="1" spc="-10" dirty="0">
                <a:latin typeface="Carlito"/>
                <a:cs typeface="Carlito"/>
              </a:rPr>
              <a:t>2+5+3=10min  </a:t>
            </a:r>
            <a:r>
              <a:rPr sz="1600" b="1" spc="-15" dirty="0">
                <a:latin typeface="Carlito"/>
                <a:cs typeface="Carlito"/>
              </a:rPr>
              <a:t>Current </a:t>
            </a:r>
            <a:r>
              <a:rPr sz="1600" b="1" spc="-10" dirty="0">
                <a:latin typeface="Carlito"/>
                <a:cs typeface="Carlito"/>
              </a:rPr>
              <a:t>cycle </a:t>
            </a:r>
            <a:r>
              <a:rPr sz="1600" b="1" spc="-5" dirty="0">
                <a:latin typeface="Carlito"/>
                <a:cs typeface="Carlito"/>
              </a:rPr>
              <a:t>time =</a:t>
            </a:r>
            <a:r>
              <a:rPr sz="1600" b="1" spc="30" dirty="0">
                <a:latin typeface="Carlito"/>
                <a:cs typeface="Carlito"/>
              </a:rPr>
              <a:t> </a:t>
            </a:r>
            <a:r>
              <a:rPr sz="1600" b="1" spc="-10" dirty="0">
                <a:latin typeface="Carlito"/>
                <a:cs typeface="Carlito"/>
              </a:rPr>
              <a:t>5min</a:t>
            </a:r>
            <a:endParaRPr sz="1600" dirty="0">
              <a:latin typeface="Carlito"/>
              <a:cs typeface="Carlito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740407" y="5245608"/>
            <a:ext cx="1845310" cy="1165860"/>
            <a:chOff x="1740407" y="5245608"/>
            <a:chExt cx="1845310" cy="1165860"/>
          </a:xfrm>
        </p:grpSpPr>
        <p:sp>
          <p:nvSpPr>
            <p:cNvPr id="40" name="object 40"/>
            <p:cNvSpPr/>
            <p:nvPr/>
          </p:nvSpPr>
          <p:spPr>
            <a:xfrm>
              <a:off x="1753361" y="5258562"/>
              <a:ext cx="762000" cy="685800"/>
            </a:xfrm>
            <a:custGeom>
              <a:avLst/>
              <a:gdLst/>
              <a:ahLst/>
              <a:cxnLst/>
              <a:rect l="l" t="t" r="r" b="b"/>
              <a:pathLst>
                <a:path w="762000" h="685800">
                  <a:moveTo>
                    <a:pt x="0" y="342900"/>
                  </a:moveTo>
                  <a:lnTo>
                    <a:pt x="3477" y="296375"/>
                  </a:lnTo>
                  <a:lnTo>
                    <a:pt x="13608" y="251751"/>
                  </a:lnTo>
                  <a:lnTo>
                    <a:pt x="29938" y="209436"/>
                  </a:lnTo>
                  <a:lnTo>
                    <a:pt x="52013" y="169841"/>
                  </a:lnTo>
                  <a:lnTo>
                    <a:pt x="79380" y="133373"/>
                  </a:lnTo>
                  <a:lnTo>
                    <a:pt x="111585" y="100441"/>
                  </a:lnTo>
                  <a:lnTo>
                    <a:pt x="148174" y="71454"/>
                  </a:lnTo>
                  <a:lnTo>
                    <a:pt x="188693" y="46820"/>
                  </a:lnTo>
                  <a:lnTo>
                    <a:pt x="232689" y="26949"/>
                  </a:lnTo>
                  <a:lnTo>
                    <a:pt x="279708" y="12250"/>
                  </a:lnTo>
                  <a:lnTo>
                    <a:pt x="329296" y="3130"/>
                  </a:lnTo>
                  <a:lnTo>
                    <a:pt x="381000" y="0"/>
                  </a:lnTo>
                  <a:lnTo>
                    <a:pt x="432703" y="3130"/>
                  </a:lnTo>
                  <a:lnTo>
                    <a:pt x="482291" y="12250"/>
                  </a:lnTo>
                  <a:lnTo>
                    <a:pt x="529310" y="26949"/>
                  </a:lnTo>
                  <a:lnTo>
                    <a:pt x="573306" y="46820"/>
                  </a:lnTo>
                  <a:lnTo>
                    <a:pt x="613825" y="71454"/>
                  </a:lnTo>
                  <a:lnTo>
                    <a:pt x="650414" y="100441"/>
                  </a:lnTo>
                  <a:lnTo>
                    <a:pt x="682619" y="133373"/>
                  </a:lnTo>
                  <a:lnTo>
                    <a:pt x="709986" y="169841"/>
                  </a:lnTo>
                  <a:lnTo>
                    <a:pt x="732061" y="209436"/>
                  </a:lnTo>
                  <a:lnTo>
                    <a:pt x="748391" y="251751"/>
                  </a:lnTo>
                  <a:lnTo>
                    <a:pt x="758522" y="296375"/>
                  </a:lnTo>
                  <a:lnTo>
                    <a:pt x="762000" y="342900"/>
                  </a:lnTo>
                  <a:lnTo>
                    <a:pt x="758522" y="389430"/>
                  </a:lnTo>
                  <a:lnTo>
                    <a:pt x="748391" y="434057"/>
                  </a:lnTo>
                  <a:lnTo>
                    <a:pt x="732061" y="476373"/>
                  </a:lnTo>
                  <a:lnTo>
                    <a:pt x="709986" y="515969"/>
                  </a:lnTo>
                  <a:lnTo>
                    <a:pt x="682619" y="552437"/>
                  </a:lnTo>
                  <a:lnTo>
                    <a:pt x="650414" y="585368"/>
                  </a:lnTo>
                  <a:lnTo>
                    <a:pt x="613825" y="614353"/>
                  </a:lnTo>
                  <a:lnTo>
                    <a:pt x="573306" y="638984"/>
                  </a:lnTo>
                  <a:lnTo>
                    <a:pt x="529310" y="658853"/>
                  </a:lnTo>
                  <a:lnTo>
                    <a:pt x="482291" y="673551"/>
                  </a:lnTo>
                  <a:lnTo>
                    <a:pt x="432703" y="682669"/>
                  </a:lnTo>
                  <a:lnTo>
                    <a:pt x="381000" y="685800"/>
                  </a:lnTo>
                  <a:lnTo>
                    <a:pt x="329296" y="682669"/>
                  </a:lnTo>
                  <a:lnTo>
                    <a:pt x="279708" y="673551"/>
                  </a:lnTo>
                  <a:lnTo>
                    <a:pt x="232689" y="658853"/>
                  </a:lnTo>
                  <a:lnTo>
                    <a:pt x="188693" y="638984"/>
                  </a:lnTo>
                  <a:lnTo>
                    <a:pt x="148174" y="614353"/>
                  </a:lnTo>
                  <a:lnTo>
                    <a:pt x="111585" y="585368"/>
                  </a:lnTo>
                  <a:lnTo>
                    <a:pt x="79380" y="552437"/>
                  </a:lnTo>
                  <a:lnTo>
                    <a:pt x="52013" y="515969"/>
                  </a:lnTo>
                  <a:lnTo>
                    <a:pt x="29938" y="476373"/>
                  </a:lnTo>
                  <a:lnTo>
                    <a:pt x="13608" y="434057"/>
                  </a:lnTo>
                  <a:lnTo>
                    <a:pt x="3477" y="389430"/>
                  </a:lnTo>
                  <a:lnTo>
                    <a:pt x="0" y="342900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286761" y="5923572"/>
              <a:ext cx="1299210" cy="487680"/>
            </a:xfrm>
            <a:custGeom>
              <a:avLst/>
              <a:gdLst/>
              <a:ahLst/>
              <a:cxnLst/>
              <a:rect l="l" t="t" r="r" b="b"/>
              <a:pathLst>
                <a:path w="1299210" h="487679">
                  <a:moveTo>
                    <a:pt x="56383" y="30161"/>
                  </a:moveTo>
                  <a:lnTo>
                    <a:pt x="37014" y="33859"/>
                  </a:lnTo>
                  <a:lnTo>
                    <a:pt x="49684" y="48810"/>
                  </a:lnTo>
                  <a:lnTo>
                    <a:pt x="1292098" y="487337"/>
                  </a:lnTo>
                  <a:lnTo>
                    <a:pt x="1298702" y="468642"/>
                  </a:lnTo>
                  <a:lnTo>
                    <a:pt x="56383" y="30161"/>
                  </a:lnTo>
                  <a:close/>
                </a:path>
                <a:path w="1299210" h="487679">
                  <a:moveTo>
                    <a:pt x="108712" y="0"/>
                  </a:moveTo>
                  <a:lnTo>
                    <a:pt x="0" y="20777"/>
                  </a:lnTo>
                  <a:lnTo>
                    <a:pt x="71500" y="105168"/>
                  </a:lnTo>
                  <a:lnTo>
                    <a:pt x="77850" y="105689"/>
                  </a:lnTo>
                  <a:lnTo>
                    <a:pt x="81914" y="102146"/>
                  </a:lnTo>
                  <a:lnTo>
                    <a:pt x="86106" y="98615"/>
                  </a:lnTo>
                  <a:lnTo>
                    <a:pt x="86613" y="92354"/>
                  </a:lnTo>
                  <a:lnTo>
                    <a:pt x="49684" y="48810"/>
                  </a:lnTo>
                  <a:lnTo>
                    <a:pt x="15239" y="36652"/>
                  </a:lnTo>
                  <a:lnTo>
                    <a:pt x="21843" y="17970"/>
                  </a:lnTo>
                  <a:lnTo>
                    <a:pt x="113420" y="17970"/>
                  </a:lnTo>
                  <a:lnTo>
                    <a:pt x="115950" y="14274"/>
                  </a:lnTo>
                  <a:lnTo>
                    <a:pt x="114935" y="8902"/>
                  </a:lnTo>
                  <a:lnTo>
                    <a:pt x="113792" y="3530"/>
                  </a:lnTo>
                  <a:lnTo>
                    <a:pt x="108712" y="0"/>
                  </a:lnTo>
                  <a:close/>
                </a:path>
                <a:path w="1299210" h="487679">
                  <a:moveTo>
                    <a:pt x="21843" y="17970"/>
                  </a:moveTo>
                  <a:lnTo>
                    <a:pt x="15239" y="36652"/>
                  </a:lnTo>
                  <a:lnTo>
                    <a:pt x="49684" y="48810"/>
                  </a:lnTo>
                  <a:lnTo>
                    <a:pt x="39714" y="37045"/>
                  </a:lnTo>
                  <a:lnTo>
                    <a:pt x="20319" y="37045"/>
                  </a:lnTo>
                  <a:lnTo>
                    <a:pt x="26035" y="20904"/>
                  </a:lnTo>
                  <a:lnTo>
                    <a:pt x="30155" y="20904"/>
                  </a:lnTo>
                  <a:lnTo>
                    <a:pt x="21843" y="17970"/>
                  </a:lnTo>
                  <a:close/>
                </a:path>
                <a:path w="1299210" h="487679">
                  <a:moveTo>
                    <a:pt x="26035" y="20904"/>
                  </a:moveTo>
                  <a:lnTo>
                    <a:pt x="20319" y="37045"/>
                  </a:lnTo>
                  <a:lnTo>
                    <a:pt x="37014" y="33859"/>
                  </a:lnTo>
                  <a:lnTo>
                    <a:pt x="26035" y="20904"/>
                  </a:lnTo>
                  <a:close/>
                </a:path>
                <a:path w="1299210" h="487679">
                  <a:moveTo>
                    <a:pt x="37014" y="33859"/>
                  </a:moveTo>
                  <a:lnTo>
                    <a:pt x="20319" y="37045"/>
                  </a:lnTo>
                  <a:lnTo>
                    <a:pt x="39714" y="37045"/>
                  </a:lnTo>
                  <a:lnTo>
                    <a:pt x="37014" y="33859"/>
                  </a:lnTo>
                  <a:close/>
                </a:path>
                <a:path w="1299210" h="487679">
                  <a:moveTo>
                    <a:pt x="30155" y="20904"/>
                  </a:moveTo>
                  <a:lnTo>
                    <a:pt x="26035" y="20904"/>
                  </a:lnTo>
                  <a:lnTo>
                    <a:pt x="37014" y="33859"/>
                  </a:lnTo>
                  <a:lnTo>
                    <a:pt x="56383" y="30161"/>
                  </a:lnTo>
                  <a:lnTo>
                    <a:pt x="30155" y="20904"/>
                  </a:lnTo>
                  <a:close/>
                </a:path>
                <a:path w="1299210" h="487679">
                  <a:moveTo>
                    <a:pt x="113420" y="17970"/>
                  </a:moveTo>
                  <a:lnTo>
                    <a:pt x="21843" y="17970"/>
                  </a:lnTo>
                  <a:lnTo>
                    <a:pt x="56383" y="30161"/>
                  </a:lnTo>
                  <a:lnTo>
                    <a:pt x="112394" y="19469"/>
                  </a:lnTo>
                  <a:lnTo>
                    <a:pt x="113420" y="179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3660774" y="6270447"/>
            <a:ext cx="155123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rlito"/>
                <a:cs typeface="Carlito"/>
              </a:rPr>
              <a:t>B</a:t>
            </a:r>
            <a:r>
              <a:rPr sz="1600" b="1" dirty="0">
                <a:latin typeface="Carlito"/>
                <a:cs typeface="Carlito"/>
              </a:rPr>
              <a:t>o</a:t>
            </a:r>
            <a:r>
              <a:rPr sz="1600" b="1" spc="-30" dirty="0">
                <a:latin typeface="Carlito"/>
                <a:cs typeface="Carlito"/>
              </a:rPr>
              <a:t>t</a:t>
            </a:r>
            <a:r>
              <a:rPr sz="1600" b="1" spc="-5" dirty="0">
                <a:latin typeface="Carlito"/>
                <a:cs typeface="Carlito"/>
              </a:rPr>
              <a:t>tleneck</a:t>
            </a:r>
            <a:endParaRPr sz="1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74930" y="228600"/>
            <a:ext cx="2553207" cy="528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C</a:t>
            </a:r>
            <a:r>
              <a:rPr spc="-5" dirty="0"/>
              <a:t>ONCE</a:t>
            </a:r>
            <a:r>
              <a:rPr spc="-15" dirty="0"/>
              <a:t>PT</a:t>
            </a:r>
            <a:r>
              <a:rPr dirty="0"/>
              <a:t>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317116" y="2867405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191001" y="2363470"/>
            <a:ext cx="3519804" cy="1686560"/>
            <a:chOff x="3191001" y="2363470"/>
            <a:chExt cx="3519804" cy="1686560"/>
          </a:xfrm>
        </p:grpSpPr>
        <p:sp>
          <p:nvSpPr>
            <p:cNvPr id="15" name="object 15"/>
            <p:cNvSpPr/>
            <p:nvPr/>
          </p:nvSpPr>
          <p:spPr>
            <a:xfrm>
              <a:off x="3201161" y="2373630"/>
              <a:ext cx="375285" cy="356870"/>
            </a:xfrm>
            <a:custGeom>
              <a:avLst/>
              <a:gdLst/>
              <a:ahLst/>
              <a:cxnLst/>
              <a:rect l="l" t="t" r="r" b="b"/>
              <a:pathLst>
                <a:path w="375285" h="356869">
                  <a:moveTo>
                    <a:pt x="0" y="356615"/>
                  </a:moveTo>
                  <a:lnTo>
                    <a:pt x="374903" y="356615"/>
                  </a:lnTo>
                  <a:lnTo>
                    <a:pt x="374903" y="0"/>
                  </a:lnTo>
                  <a:lnTo>
                    <a:pt x="0" y="0"/>
                  </a:lnTo>
                  <a:lnTo>
                    <a:pt x="0" y="356615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00399" y="2590800"/>
              <a:ext cx="2280285" cy="585470"/>
            </a:xfrm>
            <a:custGeom>
              <a:avLst/>
              <a:gdLst/>
              <a:ahLst/>
              <a:cxnLst/>
              <a:rect l="l" t="t" r="r" b="b"/>
              <a:pathLst>
                <a:path w="2280285" h="585469">
                  <a:moveTo>
                    <a:pt x="1905000" y="356615"/>
                  </a:moveTo>
                  <a:lnTo>
                    <a:pt x="2279904" y="356615"/>
                  </a:lnTo>
                  <a:lnTo>
                    <a:pt x="2279904" y="0"/>
                  </a:lnTo>
                  <a:lnTo>
                    <a:pt x="1905000" y="0"/>
                  </a:lnTo>
                  <a:lnTo>
                    <a:pt x="1905000" y="356615"/>
                  </a:lnTo>
                  <a:close/>
                </a:path>
                <a:path w="2280285" h="585469">
                  <a:moveTo>
                    <a:pt x="0" y="585215"/>
                  </a:moveTo>
                  <a:lnTo>
                    <a:pt x="374903" y="585215"/>
                  </a:lnTo>
                  <a:lnTo>
                    <a:pt x="374903" y="228600"/>
                  </a:lnTo>
                  <a:lnTo>
                    <a:pt x="0" y="228600"/>
                  </a:lnTo>
                  <a:lnTo>
                    <a:pt x="0" y="585215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07257" y="3429762"/>
              <a:ext cx="3493135" cy="609600"/>
            </a:xfrm>
            <a:custGeom>
              <a:avLst/>
              <a:gdLst/>
              <a:ahLst/>
              <a:cxnLst/>
              <a:rect l="l" t="t" r="r" b="b"/>
              <a:pathLst>
                <a:path w="3493134" h="609600">
                  <a:moveTo>
                    <a:pt x="0" y="356615"/>
                  </a:moveTo>
                  <a:lnTo>
                    <a:pt x="374904" y="356615"/>
                  </a:lnTo>
                  <a:lnTo>
                    <a:pt x="374904" y="0"/>
                  </a:lnTo>
                  <a:lnTo>
                    <a:pt x="0" y="0"/>
                  </a:lnTo>
                  <a:lnTo>
                    <a:pt x="0" y="356615"/>
                  </a:lnTo>
                  <a:close/>
                </a:path>
                <a:path w="3493134" h="609600">
                  <a:moveTo>
                    <a:pt x="3118104" y="609600"/>
                  </a:moveTo>
                  <a:lnTo>
                    <a:pt x="3493008" y="609600"/>
                  </a:lnTo>
                  <a:lnTo>
                    <a:pt x="3493008" y="252984"/>
                  </a:lnTo>
                  <a:lnTo>
                    <a:pt x="3118104" y="252984"/>
                  </a:lnTo>
                  <a:lnTo>
                    <a:pt x="3118104" y="609600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404228" y="3703701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H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01161" y="2820161"/>
            <a:ext cx="381000" cy="367665"/>
          </a:xfrm>
          <a:custGeom>
            <a:avLst/>
            <a:gdLst/>
            <a:ahLst/>
            <a:cxnLst/>
            <a:rect l="l" t="t" r="r" b="b"/>
            <a:pathLst>
              <a:path w="381000" h="367664">
                <a:moveTo>
                  <a:pt x="0" y="367284"/>
                </a:moveTo>
                <a:lnTo>
                  <a:pt x="381000" y="367284"/>
                </a:lnTo>
                <a:lnTo>
                  <a:pt x="381000" y="0"/>
                </a:lnTo>
                <a:lnTo>
                  <a:pt x="0" y="0"/>
                </a:lnTo>
                <a:lnTo>
                  <a:pt x="0" y="367284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211067" y="2844800"/>
            <a:ext cx="358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78885" y="3454400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106161" y="2591561"/>
            <a:ext cx="381000" cy="367665"/>
          </a:xfrm>
          <a:custGeom>
            <a:avLst/>
            <a:gdLst/>
            <a:ahLst/>
            <a:cxnLst/>
            <a:rect l="l" t="t" r="r" b="b"/>
            <a:pathLst>
              <a:path w="381000" h="367664">
                <a:moveTo>
                  <a:pt x="0" y="367284"/>
                </a:moveTo>
                <a:lnTo>
                  <a:pt x="381000" y="367284"/>
                </a:lnTo>
                <a:lnTo>
                  <a:pt x="381000" y="0"/>
                </a:lnTo>
                <a:lnTo>
                  <a:pt x="0" y="0"/>
                </a:lnTo>
                <a:lnTo>
                  <a:pt x="0" y="367284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43356" y="901065"/>
            <a:ext cx="8319643" cy="14689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  <a:buClr>
                <a:srgbClr val="C00000"/>
              </a:buClr>
              <a:buSzPct val="95833"/>
              <a:buFont typeface="Wingdings"/>
              <a:buChar char=""/>
              <a:tabLst>
                <a:tab pos="153670" algn="l"/>
              </a:tabLst>
            </a:pPr>
            <a:r>
              <a:rPr sz="2400" b="1" spc="-10" dirty="0">
                <a:solidFill>
                  <a:srgbClr val="5F3A13"/>
                </a:solidFill>
                <a:latin typeface="Carlito"/>
                <a:cs typeface="Carlito"/>
              </a:rPr>
              <a:t>Precedence diagram: </a:t>
            </a:r>
            <a:r>
              <a:rPr sz="2400" b="1" spc="-5" dirty="0">
                <a:latin typeface="Times New Roman"/>
                <a:cs typeface="Times New Roman"/>
              </a:rPr>
              <a:t>Network showing </a:t>
            </a:r>
            <a:r>
              <a:rPr sz="2400" b="1" dirty="0">
                <a:latin typeface="Times New Roman"/>
                <a:cs typeface="Times New Roman"/>
              </a:rPr>
              <a:t>order of tasks  and </a:t>
            </a:r>
            <a:r>
              <a:rPr sz="2400" b="1" spc="-5" dirty="0">
                <a:latin typeface="Times New Roman"/>
                <a:cs typeface="Times New Roman"/>
              </a:rPr>
              <a:t>restrictions </a:t>
            </a:r>
            <a:r>
              <a:rPr sz="2400" b="1" dirty="0">
                <a:latin typeface="Times New Roman"/>
                <a:cs typeface="Times New Roman"/>
              </a:rPr>
              <a:t>on their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performance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R="2074545" algn="ctr">
              <a:lnSpc>
                <a:spcPts val="1950"/>
              </a:lnSpc>
              <a:spcBef>
                <a:spcPts val="1560"/>
              </a:spcBef>
            </a:pPr>
            <a:r>
              <a:rPr sz="1800" dirty="0">
                <a:latin typeface="Arial"/>
                <a:cs typeface="Arial"/>
              </a:rPr>
              <a:t>B</a:t>
            </a:r>
          </a:p>
          <a:p>
            <a:pPr marL="1662430" algn="ctr">
              <a:lnSpc>
                <a:spcPts val="1950"/>
              </a:lnSpc>
            </a:pPr>
            <a:r>
              <a:rPr sz="1800" spc="-5" dirty="0">
                <a:latin typeface="Times New Roman"/>
                <a:cs typeface="Times New Roman"/>
              </a:rPr>
              <a:t>F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83885" y="3682695"/>
            <a:ext cx="1911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97786" y="2496057"/>
            <a:ext cx="4715510" cy="1529080"/>
            <a:chOff x="1597786" y="2496057"/>
            <a:chExt cx="4715510" cy="1529080"/>
          </a:xfrm>
        </p:grpSpPr>
        <p:sp>
          <p:nvSpPr>
            <p:cNvPr id="26" name="object 26"/>
            <p:cNvSpPr/>
            <p:nvPr/>
          </p:nvSpPr>
          <p:spPr>
            <a:xfrm>
              <a:off x="1597787" y="2496057"/>
              <a:ext cx="4715510" cy="1429385"/>
            </a:xfrm>
            <a:custGeom>
              <a:avLst/>
              <a:gdLst/>
              <a:ahLst/>
              <a:cxnLst/>
              <a:rect l="l" t="t" r="r" b="b"/>
              <a:pathLst>
                <a:path w="4715510" h="1429385">
                  <a:moveTo>
                    <a:pt x="1591183" y="19304"/>
                  </a:moveTo>
                  <a:lnTo>
                    <a:pt x="1508252" y="0"/>
                  </a:lnTo>
                  <a:lnTo>
                    <a:pt x="1514830" y="27482"/>
                  </a:lnTo>
                  <a:lnTo>
                    <a:pt x="889" y="390652"/>
                  </a:lnTo>
                  <a:lnTo>
                    <a:pt x="5461" y="409956"/>
                  </a:lnTo>
                  <a:lnTo>
                    <a:pt x="1519428" y="46647"/>
                  </a:lnTo>
                  <a:lnTo>
                    <a:pt x="1526032" y="74168"/>
                  </a:lnTo>
                  <a:lnTo>
                    <a:pt x="1584998" y="24511"/>
                  </a:lnTo>
                  <a:lnTo>
                    <a:pt x="1591183" y="19304"/>
                  </a:lnTo>
                  <a:close/>
                </a:path>
                <a:path w="4715510" h="1429385">
                  <a:moveTo>
                    <a:pt x="1603375" y="1086104"/>
                  </a:moveTo>
                  <a:lnTo>
                    <a:pt x="1592707" y="1075448"/>
                  </a:lnTo>
                  <a:lnTo>
                    <a:pt x="1543177" y="1025906"/>
                  </a:lnTo>
                  <a:lnTo>
                    <a:pt x="1534236" y="1052652"/>
                  </a:lnTo>
                  <a:lnTo>
                    <a:pt x="6350" y="543306"/>
                  </a:lnTo>
                  <a:lnTo>
                    <a:pt x="0" y="562102"/>
                  </a:lnTo>
                  <a:lnTo>
                    <a:pt x="1527975" y="1071435"/>
                  </a:lnTo>
                  <a:lnTo>
                    <a:pt x="1519047" y="1098169"/>
                  </a:lnTo>
                  <a:lnTo>
                    <a:pt x="1603375" y="1086104"/>
                  </a:lnTo>
                  <a:close/>
                </a:path>
                <a:path w="4715510" h="1429385">
                  <a:moveTo>
                    <a:pt x="1603375" y="476504"/>
                  </a:moveTo>
                  <a:lnTo>
                    <a:pt x="1583550" y="466598"/>
                  </a:lnTo>
                  <a:lnTo>
                    <a:pt x="1527175" y="438404"/>
                  </a:lnTo>
                  <a:lnTo>
                    <a:pt x="1527175" y="466598"/>
                  </a:lnTo>
                  <a:lnTo>
                    <a:pt x="3175" y="466598"/>
                  </a:lnTo>
                  <a:lnTo>
                    <a:pt x="3175" y="486410"/>
                  </a:lnTo>
                  <a:lnTo>
                    <a:pt x="1527175" y="486410"/>
                  </a:lnTo>
                  <a:lnTo>
                    <a:pt x="1527175" y="514604"/>
                  </a:lnTo>
                  <a:lnTo>
                    <a:pt x="1583563" y="486410"/>
                  </a:lnTo>
                  <a:lnTo>
                    <a:pt x="1603375" y="476504"/>
                  </a:lnTo>
                  <a:close/>
                </a:path>
                <a:path w="4715510" h="1429385">
                  <a:moveTo>
                    <a:pt x="3508375" y="1314704"/>
                  </a:moveTo>
                  <a:lnTo>
                    <a:pt x="3438652" y="1265682"/>
                  </a:lnTo>
                  <a:lnTo>
                    <a:pt x="3434461" y="1293647"/>
                  </a:lnTo>
                  <a:lnTo>
                    <a:pt x="1985899" y="1076337"/>
                  </a:lnTo>
                  <a:lnTo>
                    <a:pt x="1982851" y="1095883"/>
                  </a:lnTo>
                  <a:lnTo>
                    <a:pt x="3431527" y="1313205"/>
                  </a:lnTo>
                  <a:lnTo>
                    <a:pt x="3427349" y="1341120"/>
                  </a:lnTo>
                  <a:lnTo>
                    <a:pt x="3507194" y="1315085"/>
                  </a:lnTo>
                  <a:lnTo>
                    <a:pt x="3508375" y="1314704"/>
                  </a:lnTo>
                  <a:close/>
                </a:path>
                <a:path w="4715510" h="1429385">
                  <a:moveTo>
                    <a:pt x="3508375" y="324104"/>
                  </a:moveTo>
                  <a:lnTo>
                    <a:pt x="3507194" y="323723"/>
                  </a:lnTo>
                  <a:lnTo>
                    <a:pt x="3427349" y="297688"/>
                  </a:lnTo>
                  <a:lnTo>
                    <a:pt x="3431527" y="325615"/>
                  </a:lnTo>
                  <a:lnTo>
                    <a:pt x="1982851" y="542925"/>
                  </a:lnTo>
                  <a:lnTo>
                    <a:pt x="1985899" y="562483"/>
                  </a:lnTo>
                  <a:lnTo>
                    <a:pt x="3434461" y="345173"/>
                  </a:lnTo>
                  <a:lnTo>
                    <a:pt x="3438652" y="373126"/>
                  </a:lnTo>
                  <a:lnTo>
                    <a:pt x="3508375" y="324104"/>
                  </a:lnTo>
                  <a:close/>
                </a:path>
                <a:path w="4715510" h="1429385">
                  <a:moveTo>
                    <a:pt x="3508375" y="247904"/>
                  </a:moveTo>
                  <a:lnTo>
                    <a:pt x="3438652" y="198882"/>
                  </a:lnTo>
                  <a:lnTo>
                    <a:pt x="3434461" y="226847"/>
                  </a:lnTo>
                  <a:lnTo>
                    <a:pt x="1985899" y="9525"/>
                  </a:lnTo>
                  <a:lnTo>
                    <a:pt x="1982851" y="29083"/>
                  </a:lnTo>
                  <a:lnTo>
                    <a:pt x="3431527" y="246405"/>
                  </a:lnTo>
                  <a:lnTo>
                    <a:pt x="3427349" y="274320"/>
                  </a:lnTo>
                  <a:lnTo>
                    <a:pt x="3507194" y="248285"/>
                  </a:lnTo>
                  <a:lnTo>
                    <a:pt x="3508375" y="247904"/>
                  </a:lnTo>
                  <a:close/>
                </a:path>
                <a:path w="4715510" h="1429385">
                  <a:moveTo>
                    <a:pt x="3775710" y="1083449"/>
                  </a:moveTo>
                  <a:lnTo>
                    <a:pt x="3747503" y="1083157"/>
                  </a:lnTo>
                  <a:lnTo>
                    <a:pt x="3752977" y="476631"/>
                  </a:lnTo>
                  <a:lnTo>
                    <a:pt x="3733165" y="476377"/>
                  </a:lnTo>
                  <a:lnTo>
                    <a:pt x="3727691" y="1082967"/>
                  </a:lnTo>
                  <a:lnTo>
                    <a:pt x="3699510" y="1082687"/>
                  </a:lnTo>
                  <a:lnTo>
                    <a:pt x="3736975" y="1159256"/>
                  </a:lnTo>
                  <a:lnTo>
                    <a:pt x="3769347" y="1095883"/>
                  </a:lnTo>
                  <a:lnTo>
                    <a:pt x="3775710" y="1083449"/>
                  </a:lnTo>
                  <a:close/>
                </a:path>
                <a:path w="4715510" h="1429385">
                  <a:moveTo>
                    <a:pt x="4715383" y="1390904"/>
                  </a:moveTo>
                  <a:lnTo>
                    <a:pt x="4695571" y="1380998"/>
                  </a:lnTo>
                  <a:lnTo>
                    <a:pt x="4639183" y="1352804"/>
                  </a:lnTo>
                  <a:lnTo>
                    <a:pt x="4639183" y="1380998"/>
                  </a:lnTo>
                  <a:lnTo>
                    <a:pt x="3889375" y="1380998"/>
                  </a:lnTo>
                  <a:lnTo>
                    <a:pt x="3889375" y="1400810"/>
                  </a:lnTo>
                  <a:lnTo>
                    <a:pt x="4639183" y="1400810"/>
                  </a:lnTo>
                  <a:lnTo>
                    <a:pt x="4639183" y="1429004"/>
                  </a:lnTo>
                  <a:lnTo>
                    <a:pt x="4695571" y="1400810"/>
                  </a:lnTo>
                  <a:lnTo>
                    <a:pt x="4715383" y="13909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106161" y="3658361"/>
              <a:ext cx="375285" cy="356870"/>
            </a:xfrm>
            <a:custGeom>
              <a:avLst/>
              <a:gdLst/>
              <a:ahLst/>
              <a:cxnLst/>
              <a:rect l="l" t="t" r="r" b="b"/>
              <a:pathLst>
                <a:path w="375285" h="356870">
                  <a:moveTo>
                    <a:pt x="0" y="356615"/>
                  </a:moveTo>
                  <a:lnTo>
                    <a:pt x="374903" y="356615"/>
                  </a:lnTo>
                  <a:lnTo>
                    <a:pt x="374903" y="0"/>
                  </a:lnTo>
                  <a:lnTo>
                    <a:pt x="0" y="0"/>
                  </a:lnTo>
                  <a:lnTo>
                    <a:pt x="0" y="356615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443356" y="4191000"/>
            <a:ext cx="6835775" cy="227330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50"/>
              </a:spcBef>
              <a:buClr>
                <a:srgbClr val="C00000"/>
              </a:buClr>
              <a:buSzPct val="95833"/>
              <a:buFont typeface="Wingdings"/>
              <a:buChar char=""/>
              <a:tabLst>
                <a:tab pos="153035" algn="l"/>
              </a:tabLst>
            </a:pPr>
            <a:r>
              <a:rPr sz="2400" b="1" spc="-50" dirty="0">
                <a:solidFill>
                  <a:srgbClr val="5F3A13"/>
                </a:solidFill>
                <a:latin typeface="Carlito"/>
                <a:cs typeface="Carlito"/>
              </a:rPr>
              <a:t>Total </a:t>
            </a:r>
            <a:r>
              <a:rPr sz="2400" b="1" spc="-10" dirty="0">
                <a:solidFill>
                  <a:srgbClr val="5F3A13"/>
                </a:solidFill>
                <a:latin typeface="Carlito"/>
                <a:cs typeface="Carlito"/>
              </a:rPr>
              <a:t>work </a:t>
            </a:r>
            <a:r>
              <a:rPr sz="2400" b="1" spc="-15" dirty="0">
                <a:solidFill>
                  <a:srgbClr val="5F3A13"/>
                </a:solidFill>
                <a:latin typeface="Carlito"/>
                <a:cs typeface="Carlito"/>
              </a:rPr>
              <a:t>content</a:t>
            </a:r>
            <a:r>
              <a:rPr sz="2400" spc="-15" dirty="0">
                <a:latin typeface="Arial"/>
                <a:cs typeface="Arial"/>
              </a:rPr>
              <a:t>: </a:t>
            </a:r>
            <a:r>
              <a:rPr sz="2400" b="1" spc="-5" dirty="0">
                <a:latin typeface="Times New Roman"/>
                <a:cs typeface="Times New Roman"/>
              </a:rPr>
              <a:t>Sum </a:t>
            </a:r>
            <a:r>
              <a:rPr sz="2400" b="1" dirty="0">
                <a:latin typeface="Times New Roman"/>
                <a:cs typeface="Times New Roman"/>
              </a:rPr>
              <a:t>of the </a:t>
            </a:r>
            <a:r>
              <a:rPr sz="2400" b="1" spc="-5" dirty="0">
                <a:latin typeface="Times New Roman"/>
                <a:cs typeface="Times New Roman"/>
              </a:rPr>
              <a:t>task </a:t>
            </a:r>
            <a:r>
              <a:rPr sz="2400" b="1" dirty="0">
                <a:latin typeface="Times New Roman"/>
                <a:cs typeface="Times New Roman"/>
              </a:rPr>
              <a:t>times for all </a:t>
            </a:r>
            <a:r>
              <a:rPr sz="2400" b="1" spc="-5" dirty="0">
                <a:latin typeface="Times New Roman"/>
                <a:cs typeface="Times New Roman"/>
              </a:rPr>
              <a:t>the  </a:t>
            </a:r>
            <a:r>
              <a:rPr sz="2400" b="1" spc="-10" dirty="0">
                <a:latin typeface="Times New Roman"/>
                <a:cs typeface="Times New Roman"/>
              </a:rPr>
              <a:t>production </a:t>
            </a:r>
            <a:r>
              <a:rPr sz="2400" b="1" dirty="0">
                <a:latin typeface="Times New Roman"/>
                <a:cs typeface="Times New Roman"/>
              </a:rPr>
              <a:t>tasks for </a:t>
            </a:r>
            <a:r>
              <a:rPr sz="2400" b="1" spc="-5" dirty="0">
                <a:latin typeface="Times New Roman"/>
                <a:cs typeface="Times New Roman"/>
              </a:rPr>
              <a:t>the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product.</a:t>
            </a:r>
            <a:endParaRPr sz="2400" dirty="0">
              <a:latin typeface="Times New Roman"/>
              <a:cs typeface="Times New Roman"/>
            </a:endParaRPr>
          </a:p>
          <a:p>
            <a:pPr marL="152400" indent="-140335">
              <a:lnSpc>
                <a:spcPct val="100000"/>
              </a:lnSpc>
              <a:spcBef>
                <a:spcPts val="1730"/>
              </a:spcBef>
              <a:buClr>
                <a:srgbClr val="C00000"/>
              </a:buClr>
              <a:buSzPct val="95833"/>
              <a:buFont typeface="Wingdings"/>
              <a:buChar char=""/>
              <a:tabLst>
                <a:tab pos="153035" algn="l"/>
              </a:tabLst>
            </a:pPr>
            <a:r>
              <a:rPr sz="2400" b="1" spc="-5" dirty="0">
                <a:solidFill>
                  <a:srgbClr val="5F3A13"/>
                </a:solidFill>
                <a:latin typeface="Carlito"/>
                <a:cs typeface="Carlito"/>
              </a:rPr>
              <a:t>Minimum number </a:t>
            </a:r>
            <a:r>
              <a:rPr sz="2400" b="1" dirty="0">
                <a:solidFill>
                  <a:srgbClr val="5F3A13"/>
                </a:solidFill>
                <a:latin typeface="Carlito"/>
                <a:cs typeface="Carlito"/>
              </a:rPr>
              <a:t>of </a:t>
            </a:r>
            <a:r>
              <a:rPr sz="2400" b="1" spc="-10" dirty="0">
                <a:solidFill>
                  <a:srgbClr val="5F3A13"/>
                </a:solidFill>
                <a:latin typeface="Carlito"/>
                <a:cs typeface="Carlito"/>
              </a:rPr>
              <a:t>work</a:t>
            </a:r>
            <a:r>
              <a:rPr sz="2400" b="1" spc="-30" dirty="0">
                <a:solidFill>
                  <a:srgbClr val="5F3A13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5F3A13"/>
                </a:solidFill>
                <a:latin typeface="Carlito"/>
                <a:cs typeface="Carlito"/>
              </a:rPr>
              <a:t>stations=</a:t>
            </a:r>
            <a:endParaRPr sz="2400" dirty="0">
              <a:latin typeface="Carlito"/>
              <a:cs typeface="Carlito"/>
            </a:endParaRPr>
          </a:p>
          <a:p>
            <a:pPr marL="12700" marR="749300">
              <a:lnSpc>
                <a:spcPct val="104500"/>
              </a:lnSpc>
              <a:spcBef>
                <a:spcPts val="1760"/>
              </a:spcBef>
            </a:pPr>
            <a:r>
              <a:rPr sz="2200" b="1" spc="-5" dirty="0">
                <a:latin typeface="Times New Roman"/>
                <a:cs typeface="Times New Roman"/>
              </a:rPr>
              <a:t>The quotient should be </a:t>
            </a:r>
            <a:r>
              <a:rPr sz="2200" b="1" spc="-10" dirty="0">
                <a:latin typeface="Times New Roman"/>
                <a:cs typeface="Times New Roman"/>
              </a:rPr>
              <a:t>rounded </a:t>
            </a:r>
            <a:r>
              <a:rPr sz="2200" b="1" spc="-5" dirty="0">
                <a:latin typeface="Times New Roman"/>
                <a:cs typeface="Times New Roman"/>
              </a:rPr>
              <a:t>to the next highest  </a:t>
            </a:r>
            <a:r>
              <a:rPr sz="2200" b="1" spc="-30" dirty="0">
                <a:latin typeface="Times New Roman"/>
                <a:cs typeface="Times New Roman"/>
              </a:rPr>
              <a:t>integer.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801867" y="5129784"/>
            <a:ext cx="2503932" cy="647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8571103" y="6507581"/>
            <a:ext cx="33210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28E27"/>
                </a:solidFill>
                <a:latin typeface="Arial"/>
                <a:cs typeface="Arial"/>
              </a:rPr>
              <a:t>9</a:t>
            </a:r>
            <a:r>
              <a:rPr sz="1200" spc="-5" dirty="0">
                <a:solidFill>
                  <a:srgbClr val="D28E27"/>
                </a:solidFill>
                <a:latin typeface="Arial"/>
                <a:cs typeface="Arial"/>
              </a:rPr>
              <a:t>-</a:t>
            </a:r>
            <a:r>
              <a:rPr sz="1200" dirty="0">
                <a:solidFill>
                  <a:srgbClr val="D28E27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10970" y="381000"/>
            <a:ext cx="7742429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5" dirty="0"/>
              <a:t>LINE </a:t>
            </a:r>
            <a:r>
              <a:rPr sz="3700" spc="-10" dirty="0"/>
              <a:t>BALANCING</a:t>
            </a:r>
            <a:r>
              <a:rPr spc="-10" dirty="0"/>
              <a:t>:</a:t>
            </a:r>
            <a:r>
              <a:rPr dirty="0"/>
              <a:t> </a:t>
            </a:r>
            <a:r>
              <a:rPr sz="3000" spc="-10" dirty="0"/>
              <a:t>PREREQUISITES</a:t>
            </a:r>
            <a:endParaRPr sz="3000" dirty="0"/>
          </a:p>
        </p:txBody>
      </p:sp>
      <p:sp>
        <p:nvSpPr>
          <p:cNvPr id="29" name="object 29"/>
          <p:cNvSpPr txBox="1"/>
          <p:nvPr/>
        </p:nvSpPr>
        <p:spPr>
          <a:xfrm>
            <a:off x="457200" y="1371600"/>
            <a:ext cx="6934834" cy="352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650" spc="345" dirty="0">
                <a:solidFill>
                  <a:srgbClr val="EFA12D"/>
                </a:solidFill>
                <a:latin typeface="Arial"/>
                <a:cs typeface="Arial"/>
              </a:rPr>
              <a:t>	</a:t>
            </a:r>
            <a:r>
              <a:rPr sz="2400" b="1" spc="-5" dirty="0">
                <a:latin typeface="Arial"/>
                <a:cs typeface="Arial"/>
              </a:rPr>
              <a:t>Determine </a:t>
            </a:r>
            <a:r>
              <a:rPr sz="2400" b="1" dirty="0">
                <a:latin typeface="Arial"/>
                <a:cs typeface="Arial"/>
              </a:rPr>
              <a:t>minimum rational </a:t>
            </a:r>
            <a:r>
              <a:rPr sz="2400" b="1" spc="5" dirty="0">
                <a:latin typeface="Arial"/>
                <a:cs typeface="Arial"/>
              </a:rPr>
              <a:t>work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elements.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(Smallest feasible </a:t>
            </a:r>
            <a:r>
              <a:rPr sz="2000" b="1" spc="-5" dirty="0">
                <a:latin typeface="Arial"/>
                <a:cs typeface="Arial"/>
              </a:rPr>
              <a:t>division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work)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87350" algn="l"/>
              </a:tabLst>
            </a:pPr>
            <a:r>
              <a:rPr sz="1650" spc="345" dirty="0">
                <a:solidFill>
                  <a:srgbClr val="EFA12D"/>
                </a:solidFill>
                <a:latin typeface="Arial"/>
                <a:cs typeface="Arial"/>
              </a:rPr>
              <a:t>	</a:t>
            </a:r>
            <a:r>
              <a:rPr sz="2400" b="1" spc="-5" dirty="0">
                <a:latin typeface="Arial"/>
                <a:cs typeface="Arial"/>
              </a:rPr>
              <a:t>Determine </a:t>
            </a:r>
            <a:r>
              <a:rPr sz="2400" b="1" spc="-10" dirty="0">
                <a:latin typeface="Arial"/>
                <a:cs typeface="Arial"/>
              </a:rPr>
              <a:t>cycle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time.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87350" algn="l"/>
              </a:tabLst>
            </a:pPr>
            <a:r>
              <a:rPr sz="1650" spc="345" dirty="0">
                <a:solidFill>
                  <a:srgbClr val="EFA12D"/>
                </a:solidFill>
                <a:latin typeface="Arial"/>
                <a:cs typeface="Arial"/>
              </a:rPr>
              <a:t>	</a:t>
            </a:r>
            <a:r>
              <a:rPr sz="2400" b="1" spc="-5" dirty="0">
                <a:latin typeface="Arial"/>
                <a:cs typeface="Arial"/>
              </a:rPr>
              <a:t>Calculate </a:t>
            </a:r>
            <a:r>
              <a:rPr sz="2400" b="1" dirty="0">
                <a:latin typeface="Arial"/>
                <a:cs typeface="Arial"/>
              </a:rPr>
              <a:t>the theoretical minimum </a:t>
            </a:r>
            <a:r>
              <a:rPr sz="2400" b="1" spc="-5" dirty="0">
                <a:latin typeface="Arial"/>
                <a:cs typeface="Arial"/>
              </a:rPr>
              <a:t>number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endParaRPr sz="2400" dirty="0">
              <a:latin typeface="Arial"/>
              <a:cs typeface="Arial"/>
            </a:endParaRPr>
          </a:p>
          <a:p>
            <a:pPr marL="387350">
              <a:lnSpc>
                <a:spcPct val="100000"/>
              </a:lnSpc>
            </a:pPr>
            <a:r>
              <a:rPr sz="2400" b="1" spc="5" dirty="0">
                <a:latin typeface="Arial"/>
                <a:cs typeface="Arial"/>
              </a:rPr>
              <a:t>work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stations.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87350" algn="l"/>
              </a:tabLst>
            </a:pPr>
            <a:r>
              <a:rPr sz="1650" spc="345" dirty="0">
                <a:solidFill>
                  <a:srgbClr val="EFA12D"/>
                </a:solidFill>
                <a:latin typeface="Arial"/>
                <a:cs typeface="Arial"/>
              </a:rPr>
              <a:t>	</a:t>
            </a:r>
            <a:r>
              <a:rPr sz="2400" b="1" spc="-5" dirty="0">
                <a:latin typeface="Arial"/>
                <a:cs typeface="Arial"/>
              </a:rPr>
              <a:t>Draw Precedence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Diagram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3540" y="381000"/>
            <a:ext cx="8608060" cy="5815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5" dirty="0"/>
              <a:t>LINE </a:t>
            </a:r>
            <a:r>
              <a:rPr sz="3700" spc="-10" dirty="0"/>
              <a:t>BALANCING</a:t>
            </a:r>
            <a:r>
              <a:rPr sz="3200" spc="-10" dirty="0"/>
              <a:t>: </a:t>
            </a:r>
            <a:r>
              <a:rPr sz="3000" dirty="0"/>
              <a:t>A SIMPLE</a:t>
            </a:r>
            <a:r>
              <a:rPr sz="3000" spc="-25" dirty="0"/>
              <a:t> </a:t>
            </a:r>
            <a:r>
              <a:rPr sz="3000" spc="-10" dirty="0"/>
              <a:t>ALGORITHM</a:t>
            </a:r>
            <a:endParaRPr sz="3000" dirty="0"/>
          </a:p>
        </p:txBody>
      </p:sp>
      <p:sp>
        <p:nvSpPr>
          <p:cNvPr id="11" name="object 11"/>
          <p:cNvSpPr txBox="1"/>
          <p:nvPr/>
        </p:nvSpPr>
        <p:spPr>
          <a:xfrm>
            <a:off x="383540" y="1371600"/>
            <a:ext cx="7899400" cy="474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3220" indent="-350520">
              <a:lnSpc>
                <a:spcPts val="2395"/>
              </a:lnSpc>
              <a:spcBef>
                <a:spcPts val="105"/>
              </a:spcBef>
              <a:buClr>
                <a:srgbClr val="C00000"/>
              </a:buClr>
              <a:buFont typeface="Arial"/>
              <a:buAutoNum type="arabicPeriod"/>
              <a:tabLst>
                <a:tab pos="362585" algn="l"/>
                <a:tab pos="363220" algn="l"/>
              </a:tabLst>
            </a:pP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Identify tasks whose predecessors have been assigned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to</a:t>
            </a:r>
            <a:r>
              <a:rPr sz="2000" spc="40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a</a:t>
            </a:r>
            <a:endParaRPr sz="2000" dirty="0">
              <a:latin typeface="Comic Sans MS"/>
              <a:cs typeface="Comic Sans MS"/>
            </a:endParaRPr>
          </a:p>
          <a:p>
            <a:pPr marL="355600">
              <a:lnSpc>
                <a:spcPts val="2395"/>
              </a:lnSpc>
            </a:pP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workstation (available</a:t>
            </a:r>
            <a:r>
              <a:rPr sz="2000" spc="-15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tasks).</a:t>
            </a:r>
            <a:endParaRPr sz="2000" dirty="0">
              <a:latin typeface="Comic Sans MS"/>
              <a:cs typeface="Comic Sans MS"/>
            </a:endParaRPr>
          </a:p>
          <a:p>
            <a:pPr marL="307975" marR="5080" indent="-307975">
              <a:lnSpc>
                <a:spcPct val="100000"/>
              </a:lnSpc>
              <a:spcBef>
                <a:spcPts val="1885"/>
              </a:spcBef>
              <a:buClr>
                <a:srgbClr val="C00000"/>
              </a:buClr>
              <a:buAutoNum type="arabicPeriod" startAt="2"/>
              <a:tabLst>
                <a:tab pos="307975" algn="l"/>
                <a:tab pos="1868170" algn="l"/>
              </a:tabLst>
            </a:pP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Determine from available tasks, those that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fit,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i.e.,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those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whose  tasks</a:t>
            </a:r>
            <a:r>
              <a:rPr sz="2000" spc="10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times	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time remaining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to be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filled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at this work</a:t>
            </a:r>
            <a:r>
              <a:rPr sz="2000" spc="-45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station.</a:t>
            </a:r>
            <a:endParaRPr sz="2000" dirty="0">
              <a:latin typeface="Comic Sans MS"/>
              <a:cs typeface="Comic Sans MS"/>
            </a:endParaRPr>
          </a:p>
          <a:p>
            <a:pPr marL="307340" indent="-295275">
              <a:lnSpc>
                <a:spcPct val="100000"/>
              </a:lnSpc>
              <a:spcBef>
                <a:spcPts val="1885"/>
              </a:spcBef>
              <a:buClr>
                <a:srgbClr val="C00000"/>
              </a:buClr>
              <a:buAutoNum type="arabicPeriod" startAt="2"/>
              <a:tabLst>
                <a:tab pos="307975" algn="l"/>
              </a:tabLst>
            </a:pP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Choose a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task that fits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by some decision</a:t>
            </a:r>
            <a:r>
              <a:rPr sz="2000" spc="-100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rule</a:t>
            </a:r>
            <a:endParaRPr sz="2000" dirty="0">
              <a:latin typeface="Comic Sans MS"/>
              <a:cs typeface="Comic Sans MS"/>
            </a:endParaRPr>
          </a:p>
          <a:p>
            <a:pPr marL="756285" lvl="1" indent="-287020">
              <a:lnSpc>
                <a:spcPct val="100000"/>
              </a:lnSpc>
              <a:spcBef>
                <a:spcPts val="1475"/>
              </a:spcBef>
              <a:buClr>
                <a:srgbClr val="C00000"/>
              </a:buClr>
              <a:buSzPct val="70000"/>
              <a:buFont typeface="Wingdings"/>
              <a:buChar char=""/>
              <a:tabLst>
                <a:tab pos="756285" algn="l"/>
                <a:tab pos="756920" algn="l"/>
              </a:tabLst>
            </a:pP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task with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largest</a:t>
            </a:r>
            <a:r>
              <a:rPr sz="2000" spc="-30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time</a:t>
            </a:r>
            <a:endParaRPr sz="2000" dirty="0">
              <a:latin typeface="Comic Sans MS"/>
              <a:cs typeface="Comic Sans MS"/>
            </a:endParaRPr>
          </a:p>
          <a:p>
            <a:pPr marL="756285" lvl="1" indent="-287020">
              <a:lnSpc>
                <a:spcPct val="100000"/>
              </a:lnSpc>
              <a:spcBef>
                <a:spcPts val="1080"/>
              </a:spcBef>
              <a:buClr>
                <a:srgbClr val="C00000"/>
              </a:buClr>
              <a:buSzPct val="70000"/>
              <a:buFont typeface="Wingdings"/>
              <a:buChar char=""/>
              <a:tabLst>
                <a:tab pos="756285" algn="l"/>
                <a:tab pos="756920" algn="l"/>
              </a:tabLst>
            </a:pP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task with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most</a:t>
            </a:r>
            <a:r>
              <a:rPr sz="2000" spc="-50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successors</a:t>
            </a:r>
            <a:endParaRPr sz="2000" dirty="0">
              <a:latin typeface="Comic Sans MS"/>
              <a:cs typeface="Comic Sans MS"/>
            </a:endParaRPr>
          </a:p>
          <a:p>
            <a:pPr marL="756285" lvl="1" indent="-287020">
              <a:lnSpc>
                <a:spcPct val="100000"/>
              </a:lnSpc>
              <a:spcBef>
                <a:spcPts val="1080"/>
              </a:spcBef>
              <a:buClr>
                <a:srgbClr val="C00000"/>
              </a:buClr>
              <a:buSzPct val="70000"/>
              <a:buFont typeface="Wingdings"/>
              <a:buChar char=""/>
              <a:tabLst>
                <a:tab pos="756285" algn="l"/>
                <a:tab pos="756920" algn="l"/>
              </a:tabLst>
            </a:pP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task with greatest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sum of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task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times of its</a:t>
            </a:r>
            <a:r>
              <a:rPr sz="2000" spc="-80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predecessors.</a:t>
            </a:r>
            <a:endParaRPr sz="2000" dirty="0">
              <a:latin typeface="Comic Sans MS"/>
              <a:cs typeface="Comic Sans MS"/>
            </a:endParaRPr>
          </a:p>
          <a:p>
            <a:pPr marL="307975" marR="733425" indent="-307975">
              <a:lnSpc>
                <a:spcPct val="100000"/>
              </a:lnSpc>
              <a:spcBef>
                <a:spcPts val="1480"/>
              </a:spcBef>
              <a:buClr>
                <a:srgbClr val="C00000"/>
              </a:buClr>
              <a:buAutoNum type="arabicPeriod" startAt="2"/>
              <a:tabLst>
                <a:tab pos="307975" algn="l"/>
              </a:tabLst>
            </a:pP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Continue steps 1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to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3 until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no task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fits,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then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go on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to </a:t>
            </a:r>
            <a:r>
              <a:rPr sz="2000" spc="-10" dirty="0">
                <a:solidFill>
                  <a:srgbClr val="4E3A2F"/>
                </a:solidFill>
                <a:latin typeface="Comic Sans MS"/>
                <a:cs typeface="Comic Sans MS"/>
              </a:rPr>
              <a:t>next 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workstation.</a:t>
            </a:r>
            <a:endParaRPr sz="2000" dirty="0">
              <a:latin typeface="Comic Sans MS"/>
              <a:cs typeface="Comic Sans MS"/>
            </a:endParaRPr>
          </a:p>
          <a:p>
            <a:pPr marL="307340" indent="-295275">
              <a:lnSpc>
                <a:spcPct val="100000"/>
              </a:lnSpc>
              <a:spcBef>
                <a:spcPts val="1885"/>
              </a:spcBef>
              <a:buClr>
                <a:srgbClr val="C00000"/>
              </a:buClr>
              <a:buAutoNum type="arabicPeriod" startAt="2"/>
              <a:tabLst>
                <a:tab pos="307975" algn="l"/>
              </a:tabLst>
            </a:pP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Continue steps 1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to </a:t>
            </a:r>
            <a:r>
              <a:rPr sz="2000" dirty="0">
                <a:solidFill>
                  <a:srgbClr val="4E3A2F"/>
                </a:solidFill>
                <a:latin typeface="Comic Sans MS"/>
                <a:cs typeface="Comic Sans MS"/>
              </a:rPr>
              <a:t>4 until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all tasks are</a:t>
            </a:r>
            <a:r>
              <a:rPr sz="2000" spc="-35" dirty="0">
                <a:solidFill>
                  <a:srgbClr val="4E3A2F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4E3A2F"/>
                </a:solidFill>
                <a:latin typeface="Comic Sans MS"/>
                <a:cs typeface="Comic Sans MS"/>
              </a:rPr>
              <a:t>assigned</a:t>
            </a:r>
            <a:endParaRPr sz="20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57961" y="304800"/>
            <a:ext cx="8054847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5" dirty="0"/>
              <a:t>LINE </a:t>
            </a:r>
            <a:r>
              <a:rPr sz="3700" spc="-10" dirty="0"/>
              <a:t>BALANCING</a:t>
            </a:r>
            <a:r>
              <a:rPr sz="3600" spc="-10" dirty="0"/>
              <a:t>:</a:t>
            </a:r>
            <a:r>
              <a:rPr sz="3600" spc="-30" dirty="0"/>
              <a:t> </a:t>
            </a:r>
            <a:r>
              <a:rPr sz="3000" dirty="0"/>
              <a:t>EXAMPLE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290400" y="1366600"/>
          <a:ext cx="6705599" cy="32053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7235"/>
                <a:gridCol w="2505710"/>
                <a:gridCol w="2192654"/>
              </a:tblGrid>
              <a:tr h="330039">
                <a:tc>
                  <a:txBody>
                    <a:bodyPr/>
                    <a:lstStyle/>
                    <a:p>
                      <a:pPr marL="22542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Task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solidFill>
                      <a:srgbClr val="C17529"/>
                    </a:solidFill>
                  </a:tcPr>
                </a:tc>
                <a:tc>
                  <a:txBody>
                    <a:bodyPr/>
                    <a:lstStyle/>
                    <a:p>
                      <a:pPr marL="18415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5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Task </a:t>
                      </a: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5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(sec)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solidFill>
                      <a:srgbClr val="C17529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predecessors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solidFill>
                      <a:srgbClr val="C17529"/>
                    </a:solidFill>
                  </a:tcPr>
                </a:tc>
              </a:tr>
              <a:tr h="315040">
                <a:tc>
                  <a:txBody>
                    <a:bodyPr/>
                    <a:lstStyle/>
                    <a:p>
                      <a:pPr marL="23495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C17529"/>
                      </a:solidFill>
                      <a:prstDash val="solid"/>
                    </a:lnL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70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-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C17529"/>
                      </a:solidFill>
                      <a:prstDash val="solid"/>
                    </a:lnR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2292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B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C17529"/>
                      </a:solidFill>
                      <a:prstDash val="solid"/>
                    </a:lnL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80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R w="12700">
                      <a:solidFill>
                        <a:srgbClr val="C17529"/>
                      </a:solidFill>
                      <a:prstDash val="solid"/>
                    </a:lnR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  <a:tr h="320039">
                <a:tc>
                  <a:txBody>
                    <a:bodyPr/>
                    <a:lstStyle/>
                    <a:p>
                      <a:pPr marL="22860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C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C17529"/>
                      </a:solidFill>
                      <a:prstDash val="solid"/>
                    </a:lnL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40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C17529"/>
                      </a:solidFill>
                      <a:prstDash val="solid"/>
                    </a:lnR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  <a:tr h="320039">
                <a:tc>
                  <a:txBody>
                    <a:bodyPr/>
                    <a:lstStyle/>
                    <a:p>
                      <a:pPr marL="2286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C17529"/>
                      </a:solidFill>
                      <a:prstDash val="solid"/>
                    </a:lnL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R w="12700">
                      <a:solidFill>
                        <a:srgbClr val="C17529"/>
                      </a:solidFill>
                      <a:prstDash val="solid"/>
                    </a:lnR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  <a:tr h="320039">
                <a:tc>
                  <a:txBody>
                    <a:bodyPr/>
                    <a:lstStyle/>
                    <a:p>
                      <a:pPr marL="227329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C17529"/>
                      </a:solidFill>
                      <a:prstDash val="solid"/>
                    </a:lnL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40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034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C17529"/>
                      </a:solidFill>
                      <a:prstDash val="solid"/>
                    </a:lnR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2286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F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C17529"/>
                      </a:solidFill>
                      <a:prstDash val="solid"/>
                    </a:lnL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30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latin typeface="Arial"/>
                          <a:cs typeface="Arial"/>
                        </a:rPr>
                        <a:t>B,C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R w="12700">
                      <a:solidFill>
                        <a:srgbClr val="C17529"/>
                      </a:solidFill>
                      <a:prstDash val="solid"/>
                    </a:lnR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  <a:tr h="320039">
                <a:tc>
                  <a:txBody>
                    <a:bodyPr/>
                    <a:lstStyle/>
                    <a:p>
                      <a:pPr marL="227329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G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C17529"/>
                      </a:solidFill>
                      <a:prstDash val="solid"/>
                    </a:lnL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C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C17529"/>
                      </a:solidFill>
                      <a:prstDash val="solid"/>
                    </a:lnR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22860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C17529"/>
                      </a:solidFill>
                      <a:prstDash val="solid"/>
                    </a:lnL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65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25" dirty="0">
                          <a:latin typeface="Arial"/>
                          <a:cs typeface="Arial"/>
                        </a:rPr>
                        <a:t>D,E,F,G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C17529"/>
                      </a:solidFill>
                      <a:prstDash val="solid"/>
                    </a:lnR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  <a:tr h="320039">
                <a:tc>
                  <a:txBody>
                    <a:bodyPr/>
                    <a:lstStyle/>
                    <a:p>
                      <a:pPr marL="227329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25" dirty="0">
                          <a:latin typeface="Arial"/>
                          <a:cs typeface="Arial"/>
                        </a:rPr>
                        <a:t>Total: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C17529"/>
                      </a:solidFill>
                      <a:prstDash val="solid"/>
                    </a:lnL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dirty="0">
                          <a:latin typeface="Arial"/>
                          <a:cs typeface="Arial"/>
                        </a:rPr>
                        <a:t>380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C17529"/>
                      </a:solidFill>
                      <a:prstDash val="solid"/>
                    </a:lnR>
                    <a:lnT w="12700">
                      <a:solidFill>
                        <a:srgbClr val="C17529"/>
                      </a:solidFill>
                      <a:prstDash val="solid"/>
                    </a:lnT>
                    <a:lnB w="12700">
                      <a:solidFill>
                        <a:srgbClr val="C1752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560578"/>
            <a:ext cx="70840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LINE </a:t>
            </a:r>
            <a:r>
              <a:rPr sz="3600" spc="-5" dirty="0"/>
              <a:t>BALANCING:</a:t>
            </a:r>
            <a:r>
              <a:rPr sz="3600" spc="-65" dirty="0"/>
              <a:t> </a:t>
            </a:r>
            <a:r>
              <a:rPr sz="2800" spc="-5" dirty="0"/>
              <a:t>EXAMPLE</a:t>
            </a:r>
            <a:endParaRPr sz="2800" dirty="0"/>
          </a:p>
        </p:txBody>
      </p:sp>
      <p:sp>
        <p:nvSpPr>
          <p:cNvPr id="21" name="object 21"/>
          <p:cNvSpPr txBox="1">
            <a:spLocks noGrp="1"/>
          </p:cNvSpPr>
          <p:nvPr>
            <p:ph type="body" idx="1"/>
          </p:nvPr>
        </p:nvSpPr>
        <p:spPr>
          <a:xfrm>
            <a:off x="353696" y="1132367"/>
            <a:ext cx="8434070" cy="4993034"/>
          </a:xfrm>
          <a:prstGeom prst="rect">
            <a:avLst/>
          </a:prstGeom>
        </p:spPr>
        <p:txBody>
          <a:bodyPr vert="horz" wrap="square" lIns="0" tIns="212725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1675"/>
              </a:spcBef>
            </a:pPr>
            <a:r>
              <a:rPr spc="-15" dirty="0"/>
              <a:t>Current</a:t>
            </a:r>
            <a:r>
              <a:rPr spc="-5" dirty="0"/>
              <a:t> </a:t>
            </a:r>
            <a:r>
              <a:rPr spc="-5" dirty="0" smtClean="0"/>
              <a:t>Conditions:</a:t>
            </a:r>
            <a:endParaRPr lang="en-US" spc="-5" dirty="0" smtClean="0"/>
          </a:p>
          <a:p>
            <a:pPr marL="41275">
              <a:lnSpc>
                <a:spcPct val="100000"/>
              </a:lnSpc>
              <a:spcBef>
                <a:spcPts val="1675"/>
              </a:spcBef>
            </a:pPr>
            <a:endParaRPr lang="en-US" spc="-5" dirty="0" smtClean="0"/>
          </a:p>
          <a:p>
            <a:pPr marL="41275">
              <a:lnSpc>
                <a:spcPct val="100000"/>
              </a:lnSpc>
              <a:spcBef>
                <a:spcPts val="1675"/>
              </a:spcBef>
            </a:pPr>
            <a:endParaRPr lang="en-US" spc="-5" dirty="0" smtClean="0"/>
          </a:p>
          <a:p>
            <a:pPr marL="41275">
              <a:lnSpc>
                <a:spcPct val="100000"/>
              </a:lnSpc>
              <a:spcBef>
                <a:spcPts val="1675"/>
              </a:spcBef>
            </a:pPr>
            <a:endParaRPr spc="-5" dirty="0" smtClean="0"/>
          </a:p>
          <a:p>
            <a:pPr marL="384175" indent="-342900">
              <a:lnSpc>
                <a:spcPct val="100000"/>
              </a:lnSpc>
              <a:spcBef>
                <a:spcPts val="1570"/>
              </a:spcBef>
              <a:buClr>
                <a:srgbClr val="2A1F03"/>
              </a:buClr>
              <a:buSzPct val="68750"/>
              <a:buFont typeface="Wingdings"/>
              <a:buChar char=""/>
              <a:tabLst>
                <a:tab pos="383540" algn="l"/>
                <a:tab pos="384175" algn="l"/>
              </a:tabLst>
            </a:pPr>
            <a:r>
              <a:rPr spc="-15" dirty="0" smtClean="0">
                <a:solidFill>
                  <a:srgbClr val="6C0000"/>
                </a:solidFill>
              </a:rPr>
              <a:t>Current </a:t>
            </a:r>
            <a:r>
              <a:rPr spc="-10" dirty="0" smtClean="0">
                <a:solidFill>
                  <a:srgbClr val="6C0000"/>
                </a:solidFill>
              </a:rPr>
              <a:t>Cycle </a:t>
            </a:r>
            <a:r>
              <a:rPr spc="-5" dirty="0" smtClean="0">
                <a:solidFill>
                  <a:srgbClr val="6C0000"/>
                </a:solidFill>
              </a:rPr>
              <a:t>Time= Bottleneck Time </a:t>
            </a:r>
            <a:r>
              <a:rPr dirty="0" smtClean="0">
                <a:solidFill>
                  <a:srgbClr val="6C0000"/>
                </a:solidFill>
              </a:rPr>
              <a:t>= 80</a:t>
            </a:r>
            <a:r>
              <a:rPr spc="-20" dirty="0" smtClean="0">
                <a:solidFill>
                  <a:srgbClr val="6C0000"/>
                </a:solidFill>
              </a:rPr>
              <a:t> </a:t>
            </a:r>
            <a:r>
              <a:rPr dirty="0" smtClean="0">
                <a:solidFill>
                  <a:srgbClr val="6C0000"/>
                </a:solidFill>
              </a:rPr>
              <a:t>sec</a:t>
            </a:r>
          </a:p>
          <a:p>
            <a:pPr marL="384175" indent="-342900">
              <a:lnSpc>
                <a:spcPct val="100000"/>
              </a:lnSpc>
              <a:spcBef>
                <a:spcPts val="2020"/>
              </a:spcBef>
              <a:buClr>
                <a:srgbClr val="2A1F03"/>
              </a:buClr>
              <a:buSzPct val="68750"/>
              <a:buFont typeface="Wingdings"/>
              <a:buChar char=""/>
              <a:tabLst>
                <a:tab pos="383540" algn="l"/>
                <a:tab pos="384175" algn="l"/>
              </a:tabLst>
            </a:pPr>
            <a:r>
              <a:rPr spc="-15" dirty="0" smtClean="0">
                <a:solidFill>
                  <a:srgbClr val="6C0000"/>
                </a:solidFill>
              </a:rPr>
              <a:t>Current </a:t>
            </a:r>
            <a:r>
              <a:rPr dirty="0">
                <a:solidFill>
                  <a:srgbClr val="6C0000"/>
                </a:solidFill>
              </a:rPr>
              <a:t>No. of </a:t>
            </a:r>
            <a:r>
              <a:rPr spc="-20" dirty="0" smtClean="0">
                <a:solidFill>
                  <a:srgbClr val="6C0000"/>
                </a:solidFill>
              </a:rPr>
              <a:t>Workstations</a:t>
            </a:r>
            <a:r>
              <a:rPr lang="en-US" spc="-20" dirty="0" smtClean="0">
                <a:solidFill>
                  <a:srgbClr val="6C0000"/>
                </a:solidFill>
              </a:rPr>
              <a:t> </a:t>
            </a:r>
            <a:r>
              <a:rPr spc="-20" dirty="0" smtClean="0">
                <a:solidFill>
                  <a:srgbClr val="6C0000"/>
                </a:solidFill>
              </a:rPr>
              <a:t>:</a:t>
            </a:r>
            <a:r>
              <a:rPr spc="-10" dirty="0" smtClean="0">
                <a:solidFill>
                  <a:srgbClr val="6C0000"/>
                </a:solidFill>
              </a:rPr>
              <a:t> </a:t>
            </a:r>
            <a:r>
              <a:rPr dirty="0">
                <a:solidFill>
                  <a:srgbClr val="6C0000"/>
                </a:solidFill>
              </a:rPr>
              <a:t>6</a:t>
            </a:r>
          </a:p>
          <a:p>
            <a:pPr marL="28575">
              <a:lnSpc>
                <a:spcPct val="100000"/>
              </a:lnSpc>
              <a:spcBef>
                <a:spcPts val="20"/>
              </a:spcBef>
              <a:buClr>
                <a:srgbClr val="2A1F03"/>
              </a:buClr>
              <a:buFont typeface="Wingdings"/>
              <a:buChar char=""/>
            </a:pPr>
            <a:endParaRPr sz="1800" dirty="0"/>
          </a:p>
          <a:p>
            <a:pPr marL="384175" indent="-342900">
              <a:lnSpc>
                <a:spcPct val="100000"/>
              </a:lnSpc>
              <a:buClr>
                <a:srgbClr val="2A1F03"/>
              </a:buClr>
              <a:buSzPct val="68750"/>
              <a:buFont typeface="Wingdings"/>
              <a:buChar char=""/>
              <a:tabLst>
                <a:tab pos="383540" algn="l"/>
                <a:tab pos="384175" algn="l"/>
              </a:tabLst>
            </a:pPr>
            <a:r>
              <a:rPr spc="-50" dirty="0">
                <a:solidFill>
                  <a:srgbClr val="6C0000"/>
                </a:solidFill>
              </a:rPr>
              <a:t>Total </a:t>
            </a:r>
            <a:r>
              <a:rPr spc="-10" dirty="0">
                <a:solidFill>
                  <a:srgbClr val="6C0000"/>
                </a:solidFill>
              </a:rPr>
              <a:t>Product </a:t>
            </a:r>
            <a:r>
              <a:rPr spc="-20" dirty="0">
                <a:solidFill>
                  <a:srgbClr val="6C0000"/>
                </a:solidFill>
              </a:rPr>
              <a:t>Per Day </a:t>
            </a:r>
            <a:r>
              <a:rPr dirty="0" smtClean="0">
                <a:solidFill>
                  <a:srgbClr val="6C0000"/>
                </a:solidFill>
              </a:rPr>
              <a:t>=</a:t>
            </a:r>
            <a:endParaRPr lang="en-US" dirty="0" smtClean="0">
              <a:solidFill>
                <a:srgbClr val="6C0000"/>
              </a:solidFill>
            </a:endParaRPr>
          </a:p>
          <a:p>
            <a:pPr marL="41275">
              <a:lnSpc>
                <a:spcPct val="100000"/>
              </a:lnSpc>
              <a:buClr>
                <a:srgbClr val="2A1F03"/>
              </a:buClr>
              <a:buSzPct val="68750"/>
              <a:tabLst>
                <a:tab pos="383540" algn="l"/>
                <a:tab pos="384175" algn="l"/>
              </a:tabLst>
            </a:pPr>
            <a:r>
              <a:rPr sz="2300" spc="-10" dirty="0" smtClean="0">
                <a:solidFill>
                  <a:srgbClr val="6C0000"/>
                </a:solidFill>
              </a:rPr>
              <a:t>(</a:t>
            </a:r>
            <a:r>
              <a:rPr sz="2300" spc="-10" dirty="0">
                <a:solidFill>
                  <a:srgbClr val="6C0000"/>
                </a:solidFill>
              </a:rPr>
              <a:t>total </a:t>
            </a:r>
            <a:r>
              <a:rPr sz="2300" dirty="0">
                <a:solidFill>
                  <a:srgbClr val="6C0000"/>
                </a:solidFill>
              </a:rPr>
              <a:t>time </a:t>
            </a:r>
            <a:r>
              <a:rPr sz="2300" spc="-10" dirty="0">
                <a:solidFill>
                  <a:srgbClr val="6C0000"/>
                </a:solidFill>
              </a:rPr>
              <a:t>available </a:t>
            </a:r>
            <a:r>
              <a:rPr sz="2300" spc="-5" dirty="0">
                <a:solidFill>
                  <a:srgbClr val="6C0000"/>
                </a:solidFill>
              </a:rPr>
              <a:t>per </a:t>
            </a:r>
            <a:r>
              <a:rPr sz="2300" spc="-10" dirty="0">
                <a:solidFill>
                  <a:srgbClr val="6C0000"/>
                </a:solidFill>
              </a:rPr>
              <a:t>day)/(cycle</a:t>
            </a:r>
            <a:r>
              <a:rPr sz="2300" spc="155" dirty="0">
                <a:solidFill>
                  <a:srgbClr val="6C0000"/>
                </a:solidFill>
              </a:rPr>
              <a:t> </a:t>
            </a:r>
            <a:r>
              <a:rPr sz="2300" dirty="0">
                <a:solidFill>
                  <a:srgbClr val="6C0000"/>
                </a:solidFill>
              </a:rPr>
              <a:t>time)</a:t>
            </a:r>
            <a:endParaRPr sz="2300" dirty="0"/>
          </a:p>
          <a:p>
            <a:pPr marL="3114040">
              <a:lnSpc>
                <a:spcPct val="100000"/>
              </a:lnSpc>
              <a:spcBef>
                <a:spcPts val="580"/>
              </a:spcBef>
            </a:pPr>
            <a:r>
              <a:rPr lang="en-US" dirty="0" smtClean="0">
                <a:solidFill>
                  <a:srgbClr val="6C0000"/>
                </a:solidFill>
              </a:rPr>
              <a:t>	</a:t>
            </a:r>
            <a:r>
              <a:rPr dirty="0" smtClean="0">
                <a:solidFill>
                  <a:srgbClr val="6C0000"/>
                </a:solidFill>
              </a:rPr>
              <a:t>= </a:t>
            </a:r>
            <a:r>
              <a:rPr spc="-5" dirty="0">
                <a:solidFill>
                  <a:srgbClr val="6C0000"/>
                </a:solidFill>
              </a:rPr>
              <a:t>(8×3600)/(80) </a:t>
            </a:r>
            <a:r>
              <a:rPr dirty="0">
                <a:solidFill>
                  <a:srgbClr val="6C0000"/>
                </a:solidFill>
              </a:rPr>
              <a:t>= 360</a:t>
            </a:r>
            <a:r>
              <a:rPr spc="-15" dirty="0">
                <a:solidFill>
                  <a:srgbClr val="6C0000"/>
                </a:solidFill>
              </a:rPr>
              <a:t> </a:t>
            </a:r>
            <a:r>
              <a:rPr spc="-5" dirty="0">
                <a:solidFill>
                  <a:srgbClr val="6C0000"/>
                </a:solidFill>
              </a:rPr>
              <a:t>units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07218" y="1771793"/>
            <a:ext cx="8077199" cy="1577040"/>
            <a:chOff x="774471" y="2514600"/>
            <a:chExt cx="8077199" cy="1577040"/>
          </a:xfrm>
        </p:grpSpPr>
        <p:sp>
          <p:nvSpPr>
            <p:cNvPr id="22" name="object 12"/>
            <p:cNvSpPr txBox="1"/>
            <p:nvPr/>
          </p:nvSpPr>
          <p:spPr>
            <a:xfrm>
              <a:off x="774471" y="3103244"/>
              <a:ext cx="609600" cy="609600"/>
            </a:xfrm>
            <a:prstGeom prst="rect">
              <a:avLst/>
            </a:prstGeom>
            <a:solidFill>
              <a:srgbClr val="EFA12D"/>
            </a:solidFill>
            <a:ln w="25907">
              <a:solidFill>
                <a:srgbClr val="AF761F"/>
              </a:solidFill>
            </a:ln>
          </p:spPr>
          <p:txBody>
            <a:bodyPr vert="horz" wrap="square" lIns="0" tIns="161925" rIns="0" bIns="0" rtlCol="0">
              <a:spAutoFit/>
            </a:bodyPr>
            <a:lstStyle/>
            <a:p>
              <a:pPr marL="3175" algn="ctr">
                <a:lnSpc>
                  <a:spcPct val="100000"/>
                </a:lnSpc>
                <a:spcBef>
                  <a:spcPts val="1275"/>
                </a:spcBef>
              </a:pPr>
              <a:r>
                <a:rPr sz="1800" b="1" spc="-5" dirty="0">
                  <a:solidFill>
                    <a:srgbClr val="6C0000"/>
                  </a:solidFill>
                  <a:latin typeface="Arial"/>
                  <a:cs typeface="Arial"/>
                </a:rPr>
                <a:t>A</a:t>
              </a:r>
              <a:endParaRPr sz="1800">
                <a:latin typeface="Arial"/>
                <a:cs typeface="Arial"/>
              </a:endParaRPr>
            </a:p>
          </p:txBody>
        </p:sp>
        <p:sp>
          <p:nvSpPr>
            <p:cNvPr id="23" name="object 13"/>
            <p:cNvSpPr txBox="1"/>
            <p:nvPr/>
          </p:nvSpPr>
          <p:spPr>
            <a:xfrm>
              <a:off x="2222270" y="3103244"/>
              <a:ext cx="685800" cy="609600"/>
            </a:xfrm>
            <a:prstGeom prst="rect">
              <a:avLst/>
            </a:prstGeom>
            <a:solidFill>
              <a:srgbClr val="EFA12D"/>
            </a:solidFill>
            <a:ln w="25908">
              <a:solidFill>
                <a:srgbClr val="AF761F"/>
              </a:solidFill>
            </a:ln>
          </p:spPr>
          <p:txBody>
            <a:bodyPr vert="horz" wrap="square" lIns="0" tIns="16192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275"/>
                </a:spcBef>
              </a:pPr>
              <a:r>
                <a:rPr sz="1800" b="1" spc="-5" dirty="0">
                  <a:solidFill>
                    <a:srgbClr val="6C0000"/>
                  </a:solidFill>
                  <a:latin typeface="Arial"/>
                  <a:cs typeface="Arial"/>
                </a:rPr>
                <a:t>B</a:t>
              </a:r>
              <a:endParaRPr sz="1800">
                <a:latin typeface="Arial"/>
                <a:cs typeface="Arial"/>
              </a:endParaRPr>
            </a:p>
          </p:txBody>
        </p:sp>
        <p:sp>
          <p:nvSpPr>
            <p:cNvPr id="24" name="object 14"/>
            <p:cNvSpPr txBox="1"/>
            <p:nvPr/>
          </p:nvSpPr>
          <p:spPr>
            <a:xfrm>
              <a:off x="3670070" y="3103244"/>
              <a:ext cx="685800" cy="609600"/>
            </a:xfrm>
            <a:prstGeom prst="rect">
              <a:avLst/>
            </a:prstGeom>
            <a:solidFill>
              <a:srgbClr val="EFA12D"/>
            </a:solidFill>
            <a:ln w="25907">
              <a:solidFill>
                <a:srgbClr val="AF761F"/>
              </a:solidFill>
            </a:ln>
          </p:spPr>
          <p:txBody>
            <a:bodyPr vert="horz" wrap="square" lIns="0" tIns="161925" rIns="0" bIns="0" rtlCol="0">
              <a:spAutoFit/>
            </a:bodyPr>
            <a:lstStyle/>
            <a:p>
              <a:pPr marL="144780">
                <a:lnSpc>
                  <a:spcPct val="100000"/>
                </a:lnSpc>
                <a:spcBef>
                  <a:spcPts val="1275"/>
                </a:spcBef>
              </a:pPr>
              <a:r>
                <a:rPr sz="1800" b="1" spc="-5" dirty="0">
                  <a:solidFill>
                    <a:srgbClr val="6C0000"/>
                  </a:solidFill>
                  <a:latin typeface="Arial"/>
                  <a:cs typeface="Arial"/>
                </a:rPr>
                <a:t>C,D</a:t>
              </a:r>
              <a:endParaRPr sz="1800">
                <a:latin typeface="Arial"/>
                <a:cs typeface="Arial"/>
              </a:endParaRPr>
            </a:p>
          </p:txBody>
        </p:sp>
        <p:sp>
          <p:nvSpPr>
            <p:cNvPr id="25" name="object 15"/>
            <p:cNvSpPr txBox="1"/>
            <p:nvPr/>
          </p:nvSpPr>
          <p:spPr>
            <a:xfrm>
              <a:off x="5194070" y="3103244"/>
              <a:ext cx="685800" cy="609600"/>
            </a:xfrm>
            <a:prstGeom prst="rect">
              <a:avLst/>
            </a:prstGeom>
            <a:solidFill>
              <a:srgbClr val="EFA12D"/>
            </a:solidFill>
            <a:ln w="25907">
              <a:solidFill>
                <a:srgbClr val="AF761F"/>
              </a:solidFill>
            </a:ln>
          </p:spPr>
          <p:txBody>
            <a:bodyPr vert="horz" wrap="square" lIns="0" tIns="161925" rIns="0" bIns="0" rtlCol="0">
              <a:spAutoFit/>
            </a:bodyPr>
            <a:lstStyle/>
            <a:p>
              <a:pPr marL="163195">
                <a:lnSpc>
                  <a:spcPct val="100000"/>
                </a:lnSpc>
                <a:spcBef>
                  <a:spcPts val="1275"/>
                </a:spcBef>
              </a:pPr>
              <a:r>
                <a:rPr sz="1800" b="1" dirty="0">
                  <a:solidFill>
                    <a:srgbClr val="6C0000"/>
                  </a:solidFill>
                  <a:latin typeface="Arial"/>
                  <a:cs typeface="Arial"/>
                </a:rPr>
                <a:t>E,F</a:t>
              </a:r>
              <a:endParaRPr sz="1800" dirty="0">
                <a:latin typeface="Arial"/>
                <a:cs typeface="Arial"/>
              </a:endParaRPr>
            </a:p>
          </p:txBody>
        </p:sp>
        <p:sp>
          <p:nvSpPr>
            <p:cNvPr id="26" name="object 16"/>
            <p:cNvSpPr txBox="1"/>
            <p:nvPr/>
          </p:nvSpPr>
          <p:spPr>
            <a:xfrm>
              <a:off x="6641870" y="3103244"/>
              <a:ext cx="609600" cy="609600"/>
            </a:xfrm>
            <a:prstGeom prst="rect">
              <a:avLst/>
            </a:prstGeom>
            <a:solidFill>
              <a:srgbClr val="EFA12D"/>
            </a:solidFill>
            <a:ln w="25907">
              <a:solidFill>
                <a:srgbClr val="AF761F"/>
              </a:solidFill>
            </a:ln>
          </p:spPr>
          <p:txBody>
            <a:bodyPr vert="horz" wrap="square" lIns="0" tIns="16192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275"/>
                </a:spcBef>
              </a:pPr>
              <a:r>
                <a:rPr sz="1800" b="1" dirty="0">
                  <a:solidFill>
                    <a:srgbClr val="6C0000"/>
                  </a:solidFill>
                  <a:latin typeface="Arial"/>
                  <a:cs typeface="Arial"/>
                </a:rPr>
                <a:t>G</a:t>
              </a:r>
              <a:endParaRPr sz="1800" dirty="0">
                <a:latin typeface="Arial"/>
                <a:cs typeface="Arial"/>
              </a:endParaRPr>
            </a:p>
          </p:txBody>
        </p:sp>
        <p:sp>
          <p:nvSpPr>
            <p:cNvPr id="27" name="object 17"/>
            <p:cNvSpPr txBox="1"/>
            <p:nvPr/>
          </p:nvSpPr>
          <p:spPr>
            <a:xfrm>
              <a:off x="8242070" y="3103244"/>
              <a:ext cx="609600" cy="609600"/>
            </a:xfrm>
            <a:prstGeom prst="rect">
              <a:avLst/>
            </a:prstGeom>
            <a:solidFill>
              <a:srgbClr val="EFA12D"/>
            </a:solidFill>
            <a:ln w="25907">
              <a:solidFill>
                <a:srgbClr val="AF761F"/>
              </a:solidFill>
            </a:ln>
          </p:spPr>
          <p:txBody>
            <a:bodyPr vert="horz" wrap="square" lIns="0" tIns="16192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275"/>
                </a:spcBef>
              </a:pPr>
              <a:r>
                <a:rPr sz="1800" b="1" spc="-5" dirty="0">
                  <a:solidFill>
                    <a:srgbClr val="6C0000"/>
                  </a:solidFill>
                  <a:latin typeface="Arial"/>
                  <a:cs typeface="Arial"/>
                </a:rPr>
                <a:t>H</a:t>
              </a:r>
              <a:endParaRPr sz="1800">
                <a:latin typeface="Arial"/>
                <a:cs typeface="Arial"/>
              </a:endParaRPr>
            </a:p>
          </p:txBody>
        </p:sp>
        <p:sp>
          <p:nvSpPr>
            <p:cNvPr id="28" name="object 18"/>
            <p:cNvSpPr/>
            <p:nvPr/>
          </p:nvSpPr>
          <p:spPr>
            <a:xfrm>
              <a:off x="1384045" y="3351911"/>
              <a:ext cx="838835" cy="115570"/>
            </a:xfrm>
            <a:custGeom>
              <a:avLst/>
              <a:gdLst/>
              <a:ahLst/>
              <a:cxnLst/>
              <a:rect l="l" t="t" r="r" b="b"/>
              <a:pathLst>
                <a:path w="838835" h="115570">
                  <a:moveTo>
                    <a:pt x="773315" y="69033"/>
                  </a:moveTo>
                  <a:lnTo>
                    <a:pt x="728116" y="95275"/>
                  </a:lnTo>
                  <a:lnTo>
                    <a:pt x="726211" y="102260"/>
                  </a:lnTo>
                  <a:lnTo>
                    <a:pt x="732561" y="113182"/>
                  </a:lnTo>
                  <a:lnTo>
                    <a:pt x="739546" y="115036"/>
                  </a:lnTo>
                  <a:lnTo>
                    <a:pt x="818612" y="69113"/>
                  </a:lnTo>
                  <a:lnTo>
                    <a:pt x="773315" y="69033"/>
                  </a:lnTo>
                  <a:close/>
                </a:path>
                <a:path w="838835" h="115570">
                  <a:moveTo>
                    <a:pt x="792914" y="57654"/>
                  </a:moveTo>
                  <a:lnTo>
                    <a:pt x="773315" y="69033"/>
                  </a:lnTo>
                  <a:lnTo>
                    <a:pt x="815619" y="69113"/>
                  </a:lnTo>
                  <a:lnTo>
                    <a:pt x="815619" y="67538"/>
                  </a:lnTo>
                  <a:lnTo>
                    <a:pt x="809777" y="67538"/>
                  </a:lnTo>
                  <a:lnTo>
                    <a:pt x="792914" y="57654"/>
                  </a:lnTo>
                  <a:close/>
                </a:path>
                <a:path w="838835" h="115570">
                  <a:moveTo>
                    <a:pt x="739800" y="0"/>
                  </a:moveTo>
                  <a:lnTo>
                    <a:pt x="732815" y="1905"/>
                  </a:lnTo>
                  <a:lnTo>
                    <a:pt x="729640" y="7302"/>
                  </a:lnTo>
                  <a:lnTo>
                    <a:pt x="726465" y="12750"/>
                  </a:lnTo>
                  <a:lnTo>
                    <a:pt x="728243" y="19748"/>
                  </a:lnTo>
                  <a:lnTo>
                    <a:pt x="773325" y="46173"/>
                  </a:lnTo>
                  <a:lnTo>
                    <a:pt x="815619" y="46253"/>
                  </a:lnTo>
                  <a:lnTo>
                    <a:pt x="815619" y="69113"/>
                  </a:lnTo>
                  <a:lnTo>
                    <a:pt x="818612" y="69113"/>
                  </a:lnTo>
                  <a:lnTo>
                    <a:pt x="838225" y="57721"/>
                  </a:lnTo>
                  <a:lnTo>
                    <a:pt x="739800" y="0"/>
                  </a:lnTo>
                  <a:close/>
                </a:path>
                <a:path w="838835" h="115570">
                  <a:moveTo>
                    <a:pt x="50" y="44704"/>
                  </a:moveTo>
                  <a:lnTo>
                    <a:pt x="0" y="67564"/>
                  </a:lnTo>
                  <a:lnTo>
                    <a:pt x="773315" y="69033"/>
                  </a:lnTo>
                  <a:lnTo>
                    <a:pt x="792914" y="57654"/>
                  </a:lnTo>
                  <a:lnTo>
                    <a:pt x="773325" y="46173"/>
                  </a:lnTo>
                  <a:lnTo>
                    <a:pt x="50" y="44704"/>
                  </a:lnTo>
                  <a:close/>
                </a:path>
                <a:path w="838835" h="115570">
                  <a:moveTo>
                    <a:pt x="809904" y="47790"/>
                  </a:moveTo>
                  <a:lnTo>
                    <a:pt x="792914" y="57654"/>
                  </a:lnTo>
                  <a:lnTo>
                    <a:pt x="809777" y="67538"/>
                  </a:lnTo>
                  <a:lnTo>
                    <a:pt x="809904" y="47790"/>
                  </a:lnTo>
                  <a:close/>
                </a:path>
                <a:path w="838835" h="115570">
                  <a:moveTo>
                    <a:pt x="815619" y="47790"/>
                  </a:moveTo>
                  <a:lnTo>
                    <a:pt x="809904" y="47790"/>
                  </a:lnTo>
                  <a:lnTo>
                    <a:pt x="809777" y="67538"/>
                  </a:lnTo>
                  <a:lnTo>
                    <a:pt x="815619" y="67538"/>
                  </a:lnTo>
                  <a:lnTo>
                    <a:pt x="815619" y="47790"/>
                  </a:lnTo>
                  <a:close/>
                </a:path>
                <a:path w="838835" h="115570">
                  <a:moveTo>
                    <a:pt x="773325" y="46173"/>
                  </a:moveTo>
                  <a:lnTo>
                    <a:pt x="792914" y="57654"/>
                  </a:lnTo>
                  <a:lnTo>
                    <a:pt x="809904" y="47790"/>
                  </a:lnTo>
                  <a:lnTo>
                    <a:pt x="815619" y="47790"/>
                  </a:lnTo>
                  <a:lnTo>
                    <a:pt x="815619" y="46253"/>
                  </a:lnTo>
                  <a:lnTo>
                    <a:pt x="773325" y="46173"/>
                  </a:lnTo>
                  <a:close/>
                </a:path>
              </a:pathLst>
            </a:custGeom>
            <a:solidFill>
              <a:srgbClr val="6141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19"/>
            <p:cNvSpPr/>
            <p:nvPr/>
          </p:nvSpPr>
          <p:spPr>
            <a:xfrm>
              <a:off x="2908070" y="3351911"/>
              <a:ext cx="762000" cy="115570"/>
            </a:xfrm>
            <a:custGeom>
              <a:avLst/>
              <a:gdLst/>
              <a:ahLst/>
              <a:cxnLst/>
              <a:rect l="l" t="t" r="r" b="b"/>
              <a:pathLst>
                <a:path w="762000" h="115570">
                  <a:moveTo>
                    <a:pt x="697105" y="69012"/>
                  </a:moveTo>
                  <a:lnTo>
                    <a:pt x="651890" y="95250"/>
                  </a:lnTo>
                  <a:lnTo>
                    <a:pt x="649986" y="102247"/>
                  </a:lnTo>
                  <a:lnTo>
                    <a:pt x="656336" y="113157"/>
                  </a:lnTo>
                  <a:lnTo>
                    <a:pt x="663321" y="115023"/>
                  </a:lnTo>
                  <a:lnTo>
                    <a:pt x="742404" y="69100"/>
                  </a:lnTo>
                  <a:lnTo>
                    <a:pt x="697105" y="69012"/>
                  </a:lnTo>
                  <a:close/>
                </a:path>
                <a:path w="762000" h="115570">
                  <a:moveTo>
                    <a:pt x="716686" y="57650"/>
                  </a:moveTo>
                  <a:lnTo>
                    <a:pt x="697105" y="69012"/>
                  </a:lnTo>
                  <a:lnTo>
                    <a:pt x="739393" y="69100"/>
                  </a:lnTo>
                  <a:lnTo>
                    <a:pt x="739393" y="67538"/>
                  </a:lnTo>
                  <a:lnTo>
                    <a:pt x="733551" y="67538"/>
                  </a:lnTo>
                  <a:lnTo>
                    <a:pt x="716686" y="57650"/>
                  </a:lnTo>
                  <a:close/>
                </a:path>
                <a:path w="762000" h="115570">
                  <a:moveTo>
                    <a:pt x="663575" y="0"/>
                  </a:moveTo>
                  <a:lnTo>
                    <a:pt x="656589" y="1778"/>
                  </a:lnTo>
                  <a:lnTo>
                    <a:pt x="653414" y="7289"/>
                  </a:lnTo>
                  <a:lnTo>
                    <a:pt x="650239" y="12725"/>
                  </a:lnTo>
                  <a:lnTo>
                    <a:pt x="652018" y="19735"/>
                  </a:lnTo>
                  <a:lnTo>
                    <a:pt x="697075" y="46152"/>
                  </a:lnTo>
                  <a:lnTo>
                    <a:pt x="739393" y="46240"/>
                  </a:lnTo>
                  <a:lnTo>
                    <a:pt x="739393" y="69100"/>
                  </a:lnTo>
                  <a:lnTo>
                    <a:pt x="742404" y="69100"/>
                  </a:lnTo>
                  <a:lnTo>
                    <a:pt x="762000" y="57721"/>
                  </a:lnTo>
                  <a:lnTo>
                    <a:pt x="663575" y="0"/>
                  </a:lnTo>
                  <a:close/>
                </a:path>
                <a:path w="762000" h="115570">
                  <a:moveTo>
                    <a:pt x="0" y="44704"/>
                  </a:moveTo>
                  <a:lnTo>
                    <a:pt x="0" y="67564"/>
                  </a:lnTo>
                  <a:lnTo>
                    <a:pt x="697105" y="69012"/>
                  </a:lnTo>
                  <a:lnTo>
                    <a:pt x="716686" y="57650"/>
                  </a:lnTo>
                  <a:lnTo>
                    <a:pt x="697075" y="46152"/>
                  </a:lnTo>
                  <a:lnTo>
                    <a:pt x="0" y="44704"/>
                  </a:lnTo>
                  <a:close/>
                </a:path>
                <a:path w="762000" h="115570">
                  <a:moveTo>
                    <a:pt x="733678" y="47790"/>
                  </a:moveTo>
                  <a:lnTo>
                    <a:pt x="716686" y="57650"/>
                  </a:lnTo>
                  <a:lnTo>
                    <a:pt x="733551" y="67538"/>
                  </a:lnTo>
                  <a:lnTo>
                    <a:pt x="733678" y="47790"/>
                  </a:lnTo>
                  <a:close/>
                </a:path>
                <a:path w="762000" h="115570">
                  <a:moveTo>
                    <a:pt x="739393" y="47790"/>
                  </a:moveTo>
                  <a:lnTo>
                    <a:pt x="733678" y="47790"/>
                  </a:lnTo>
                  <a:lnTo>
                    <a:pt x="733551" y="67538"/>
                  </a:lnTo>
                  <a:lnTo>
                    <a:pt x="739393" y="67538"/>
                  </a:lnTo>
                  <a:lnTo>
                    <a:pt x="739393" y="47790"/>
                  </a:lnTo>
                  <a:close/>
                </a:path>
                <a:path w="762000" h="115570">
                  <a:moveTo>
                    <a:pt x="697075" y="46152"/>
                  </a:moveTo>
                  <a:lnTo>
                    <a:pt x="716686" y="57650"/>
                  </a:lnTo>
                  <a:lnTo>
                    <a:pt x="733678" y="47790"/>
                  </a:lnTo>
                  <a:lnTo>
                    <a:pt x="739393" y="47790"/>
                  </a:lnTo>
                  <a:lnTo>
                    <a:pt x="739393" y="46240"/>
                  </a:lnTo>
                  <a:lnTo>
                    <a:pt x="697075" y="46152"/>
                  </a:lnTo>
                  <a:close/>
                </a:path>
              </a:pathLst>
            </a:custGeom>
            <a:solidFill>
              <a:srgbClr val="6141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0"/>
            <p:cNvSpPr/>
            <p:nvPr/>
          </p:nvSpPr>
          <p:spPr>
            <a:xfrm>
              <a:off x="4355870" y="3351911"/>
              <a:ext cx="838200" cy="115570"/>
            </a:xfrm>
            <a:custGeom>
              <a:avLst/>
              <a:gdLst/>
              <a:ahLst/>
              <a:cxnLst/>
              <a:rect l="l" t="t" r="r" b="b"/>
              <a:pathLst>
                <a:path w="838200" h="115570">
                  <a:moveTo>
                    <a:pt x="773290" y="69033"/>
                  </a:moveTo>
                  <a:lnTo>
                    <a:pt x="728090" y="95275"/>
                  </a:lnTo>
                  <a:lnTo>
                    <a:pt x="726186" y="102260"/>
                  </a:lnTo>
                  <a:lnTo>
                    <a:pt x="732536" y="113182"/>
                  </a:lnTo>
                  <a:lnTo>
                    <a:pt x="739521" y="115036"/>
                  </a:lnTo>
                  <a:lnTo>
                    <a:pt x="818586" y="69113"/>
                  </a:lnTo>
                  <a:lnTo>
                    <a:pt x="773290" y="69033"/>
                  </a:lnTo>
                  <a:close/>
                </a:path>
                <a:path w="838200" h="115570">
                  <a:moveTo>
                    <a:pt x="792888" y="57654"/>
                  </a:moveTo>
                  <a:lnTo>
                    <a:pt x="773290" y="69033"/>
                  </a:lnTo>
                  <a:lnTo>
                    <a:pt x="815593" y="69113"/>
                  </a:lnTo>
                  <a:lnTo>
                    <a:pt x="815593" y="67538"/>
                  </a:lnTo>
                  <a:lnTo>
                    <a:pt x="809751" y="67538"/>
                  </a:lnTo>
                  <a:lnTo>
                    <a:pt x="792888" y="57654"/>
                  </a:lnTo>
                  <a:close/>
                </a:path>
                <a:path w="838200" h="115570">
                  <a:moveTo>
                    <a:pt x="739775" y="0"/>
                  </a:moveTo>
                  <a:lnTo>
                    <a:pt x="732789" y="1905"/>
                  </a:lnTo>
                  <a:lnTo>
                    <a:pt x="729614" y="7302"/>
                  </a:lnTo>
                  <a:lnTo>
                    <a:pt x="726439" y="12750"/>
                  </a:lnTo>
                  <a:lnTo>
                    <a:pt x="728217" y="19748"/>
                  </a:lnTo>
                  <a:lnTo>
                    <a:pt x="773300" y="46173"/>
                  </a:lnTo>
                  <a:lnTo>
                    <a:pt x="815593" y="46253"/>
                  </a:lnTo>
                  <a:lnTo>
                    <a:pt x="815593" y="69113"/>
                  </a:lnTo>
                  <a:lnTo>
                    <a:pt x="818586" y="69113"/>
                  </a:lnTo>
                  <a:lnTo>
                    <a:pt x="838200" y="57721"/>
                  </a:lnTo>
                  <a:lnTo>
                    <a:pt x="739775" y="0"/>
                  </a:lnTo>
                  <a:close/>
                </a:path>
                <a:path w="838200" h="115570">
                  <a:moveTo>
                    <a:pt x="0" y="44704"/>
                  </a:moveTo>
                  <a:lnTo>
                    <a:pt x="0" y="67564"/>
                  </a:lnTo>
                  <a:lnTo>
                    <a:pt x="773290" y="69033"/>
                  </a:lnTo>
                  <a:lnTo>
                    <a:pt x="792888" y="57654"/>
                  </a:lnTo>
                  <a:lnTo>
                    <a:pt x="773300" y="46173"/>
                  </a:lnTo>
                  <a:lnTo>
                    <a:pt x="0" y="44704"/>
                  </a:lnTo>
                  <a:close/>
                </a:path>
                <a:path w="838200" h="115570">
                  <a:moveTo>
                    <a:pt x="809878" y="47790"/>
                  </a:moveTo>
                  <a:lnTo>
                    <a:pt x="792888" y="57654"/>
                  </a:lnTo>
                  <a:lnTo>
                    <a:pt x="809751" y="67538"/>
                  </a:lnTo>
                  <a:lnTo>
                    <a:pt x="809878" y="47790"/>
                  </a:lnTo>
                  <a:close/>
                </a:path>
                <a:path w="838200" h="115570">
                  <a:moveTo>
                    <a:pt x="815593" y="47790"/>
                  </a:moveTo>
                  <a:lnTo>
                    <a:pt x="809878" y="47790"/>
                  </a:lnTo>
                  <a:lnTo>
                    <a:pt x="809751" y="67538"/>
                  </a:lnTo>
                  <a:lnTo>
                    <a:pt x="815593" y="67538"/>
                  </a:lnTo>
                  <a:lnTo>
                    <a:pt x="815593" y="47790"/>
                  </a:lnTo>
                  <a:close/>
                </a:path>
                <a:path w="838200" h="115570">
                  <a:moveTo>
                    <a:pt x="773300" y="46173"/>
                  </a:moveTo>
                  <a:lnTo>
                    <a:pt x="792888" y="57654"/>
                  </a:lnTo>
                  <a:lnTo>
                    <a:pt x="809878" y="47790"/>
                  </a:lnTo>
                  <a:lnTo>
                    <a:pt x="815593" y="47790"/>
                  </a:lnTo>
                  <a:lnTo>
                    <a:pt x="815593" y="46253"/>
                  </a:lnTo>
                  <a:lnTo>
                    <a:pt x="773300" y="46173"/>
                  </a:lnTo>
                  <a:close/>
                </a:path>
              </a:pathLst>
            </a:custGeom>
            <a:solidFill>
              <a:srgbClr val="6141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21"/>
            <p:cNvSpPr/>
            <p:nvPr/>
          </p:nvSpPr>
          <p:spPr>
            <a:xfrm>
              <a:off x="5879870" y="3351911"/>
              <a:ext cx="762000" cy="115570"/>
            </a:xfrm>
            <a:custGeom>
              <a:avLst/>
              <a:gdLst/>
              <a:ahLst/>
              <a:cxnLst/>
              <a:rect l="l" t="t" r="r" b="b"/>
              <a:pathLst>
                <a:path w="762000" h="115570">
                  <a:moveTo>
                    <a:pt x="697105" y="69012"/>
                  </a:moveTo>
                  <a:lnTo>
                    <a:pt x="651890" y="95250"/>
                  </a:lnTo>
                  <a:lnTo>
                    <a:pt x="649986" y="102247"/>
                  </a:lnTo>
                  <a:lnTo>
                    <a:pt x="656336" y="113157"/>
                  </a:lnTo>
                  <a:lnTo>
                    <a:pt x="663321" y="115023"/>
                  </a:lnTo>
                  <a:lnTo>
                    <a:pt x="742404" y="69100"/>
                  </a:lnTo>
                  <a:lnTo>
                    <a:pt x="697105" y="69012"/>
                  </a:lnTo>
                  <a:close/>
                </a:path>
                <a:path w="762000" h="115570">
                  <a:moveTo>
                    <a:pt x="716686" y="57650"/>
                  </a:moveTo>
                  <a:lnTo>
                    <a:pt x="697105" y="69012"/>
                  </a:lnTo>
                  <a:lnTo>
                    <a:pt x="739393" y="69100"/>
                  </a:lnTo>
                  <a:lnTo>
                    <a:pt x="739393" y="67538"/>
                  </a:lnTo>
                  <a:lnTo>
                    <a:pt x="733551" y="67538"/>
                  </a:lnTo>
                  <a:lnTo>
                    <a:pt x="716686" y="57650"/>
                  </a:lnTo>
                  <a:close/>
                </a:path>
                <a:path w="762000" h="115570">
                  <a:moveTo>
                    <a:pt x="663575" y="0"/>
                  </a:moveTo>
                  <a:lnTo>
                    <a:pt x="656589" y="1778"/>
                  </a:lnTo>
                  <a:lnTo>
                    <a:pt x="653414" y="7289"/>
                  </a:lnTo>
                  <a:lnTo>
                    <a:pt x="650239" y="12725"/>
                  </a:lnTo>
                  <a:lnTo>
                    <a:pt x="652017" y="19735"/>
                  </a:lnTo>
                  <a:lnTo>
                    <a:pt x="697075" y="46152"/>
                  </a:lnTo>
                  <a:lnTo>
                    <a:pt x="739393" y="46240"/>
                  </a:lnTo>
                  <a:lnTo>
                    <a:pt x="739393" y="69100"/>
                  </a:lnTo>
                  <a:lnTo>
                    <a:pt x="742404" y="69100"/>
                  </a:lnTo>
                  <a:lnTo>
                    <a:pt x="762000" y="57721"/>
                  </a:lnTo>
                  <a:lnTo>
                    <a:pt x="663575" y="0"/>
                  </a:lnTo>
                  <a:close/>
                </a:path>
                <a:path w="762000" h="115570">
                  <a:moveTo>
                    <a:pt x="0" y="44704"/>
                  </a:moveTo>
                  <a:lnTo>
                    <a:pt x="0" y="67564"/>
                  </a:lnTo>
                  <a:lnTo>
                    <a:pt x="697105" y="69012"/>
                  </a:lnTo>
                  <a:lnTo>
                    <a:pt x="716686" y="57650"/>
                  </a:lnTo>
                  <a:lnTo>
                    <a:pt x="697075" y="46152"/>
                  </a:lnTo>
                  <a:lnTo>
                    <a:pt x="0" y="44704"/>
                  </a:lnTo>
                  <a:close/>
                </a:path>
                <a:path w="762000" h="115570">
                  <a:moveTo>
                    <a:pt x="733678" y="47790"/>
                  </a:moveTo>
                  <a:lnTo>
                    <a:pt x="716686" y="57650"/>
                  </a:lnTo>
                  <a:lnTo>
                    <a:pt x="733551" y="67538"/>
                  </a:lnTo>
                  <a:lnTo>
                    <a:pt x="733678" y="47790"/>
                  </a:lnTo>
                  <a:close/>
                </a:path>
                <a:path w="762000" h="115570">
                  <a:moveTo>
                    <a:pt x="739393" y="47790"/>
                  </a:moveTo>
                  <a:lnTo>
                    <a:pt x="733678" y="47790"/>
                  </a:lnTo>
                  <a:lnTo>
                    <a:pt x="733551" y="67538"/>
                  </a:lnTo>
                  <a:lnTo>
                    <a:pt x="739393" y="67538"/>
                  </a:lnTo>
                  <a:lnTo>
                    <a:pt x="739393" y="47790"/>
                  </a:lnTo>
                  <a:close/>
                </a:path>
                <a:path w="762000" h="115570">
                  <a:moveTo>
                    <a:pt x="697075" y="46152"/>
                  </a:moveTo>
                  <a:lnTo>
                    <a:pt x="716686" y="57650"/>
                  </a:lnTo>
                  <a:lnTo>
                    <a:pt x="733678" y="47790"/>
                  </a:lnTo>
                  <a:lnTo>
                    <a:pt x="739393" y="47790"/>
                  </a:lnTo>
                  <a:lnTo>
                    <a:pt x="739393" y="46240"/>
                  </a:lnTo>
                  <a:lnTo>
                    <a:pt x="697075" y="46152"/>
                  </a:lnTo>
                  <a:close/>
                </a:path>
              </a:pathLst>
            </a:custGeom>
            <a:solidFill>
              <a:srgbClr val="6141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22"/>
            <p:cNvSpPr/>
            <p:nvPr/>
          </p:nvSpPr>
          <p:spPr>
            <a:xfrm>
              <a:off x="7251470" y="3351911"/>
              <a:ext cx="990600" cy="115570"/>
            </a:xfrm>
            <a:custGeom>
              <a:avLst/>
              <a:gdLst/>
              <a:ahLst/>
              <a:cxnLst/>
              <a:rect l="l" t="t" r="r" b="b"/>
              <a:pathLst>
                <a:path w="990600" h="115570">
                  <a:moveTo>
                    <a:pt x="892175" y="0"/>
                  </a:moveTo>
                  <a:lnTo>
                    <a:pt x="885190" y="1905"/>
                  </a:lnTo>
                  <a:lnTo>
                    <a:pt x="878840" y="12788"/>
                  </a:lnTo>
                  <a:lnTo>
                    <a:pt x="880618" y="19786"/>
                  </a:lnTo>
                  <a:lnTo>
                    <a:pt x="925681" y="46185"/>
                  </a:lnTo>
                  <a:lnTo>
                    <a:pt x="967994" y="46253"/>
                  </a:lnTo>
                  <a:lnTo>
                    <a:pt x="967994" y="69113"/>
                  </a:lnTo>
                  <a:lnTo>
                    <a:pt x="925583" y="69113"/>
                  </a:lnTo>
                  <a:lnTo>
                    <a:pt x="880491" y="95300"/>
                  </a:lnTo>
                  <a:lnTo>
                    <a:pt x="878586" y="102298"/>
                  </a:lnTo>
                  <a:lnTo>
                    <a:pt x="884936" y="113207"/>
                  </a:lnTo>
                  <a:lnTo>
                    <a:pt x="891921" y="115062"/>
                  </a:lnTo>
                  <a:lnTo>
                    <a:pt x="970995" y="69113"/>
                  </a:lnTo>
                  <a:lnTo>
                    <a:pt x="967994" y="69113"/>
                  </a:lnTo>
                  <a:lnTo>
                    <a:pt x="971111" y="69045"/>
                  </a:lnTo>
                  <a:lnTo>
                    <a:pt x="990600" y="57721"/>
                  </a:lnTo>
                  <a:lnTo>
                    <a:pt x="897636" y="3302"/>
                  </a:lnTo>
                  <a:lnTo>
                    <a:pt x="892175" y="0"/>
                  </a:lnTo>
                  <a:close/>
                </a:path>
                <a:path w="990600" h="115570">
                  <a:moveTo>
                    <a:pt x="945286" y="57671"/>
                  </a:moveTo>
                  <a:lnTo>
                    <a:pt x="925700" y="69045"/>
                  </a:lnTo>
                  <a:lnTo>
                    <a:pt x="967994" y="69113"/>
                  </a:lnTo>
                  <a:lnTo>
                    <a:pt x="967994" y="67551"/>
                  </a:lnTo>
                  <a:lnTo>
                    <a:pt x="962152" y="67551"/>
                  </a:lnTo>
                  <a:lnTo>
                    <a:pt x="945286" y="57671"/>
                  </a:lnTo>
                  <a:close/>
                </a:path>
                <a:path w="990600" h="115570">
                  <a:moveTo>
                    <a:pt x="0" y="44704"/>
                  </a:moveTo>
                  <a:lnTo>
                    <a:pt x="0" y="67564"/>
                  </a:lnTo>
                  <a:lnTo>
                    <a:pt x="925700" y="69045"/>
                  </a:lnTo>
                  <a:lnTo>
                    <a:pt x="945286" y="57671"/>
                  </a:lnTo>
                  <a:lnTo>
                    <a:pt x="925681" y="46185"/>
                  </a:lnTo>
                  <a:lnTo>
                    <a:pt x="0" y="44704"/>
                  </a:lnTo>
                  <a:close/>
                </a:path>
                <a:path w="990600" h="115570">
                  <a:moveTo>
                    <a:pt x="962279" y="47802"/>
                  </a:moveTo>
                  <a:lnTo>
                    <a:pt x="945286" y="57671"/>
                  </a:lnTo>
                  <a:lnTo>
                    <a:pt x="962152" y="67551"/>
                  </a:lnTo>
                  <a:lnTo>
                    <a:pt x="962279" y="47802"/>
                  </a:lnTo>
                  <a:close/>
                </a:path>
                <a:path w="990600" h="115570">
                  <a:moveTo>
                    <a:pt x="967994" y="47802"/>
                  </a:moveTo>
                  <a:lnTo>
                    <a:pt x="962279" y="47802"/>
                  </a:lnTo>
                  <a:lnTo>
                    <a:pt x="962152" y="67551"/>
                  </a:lnTo>
                  <a:lnTo>
                    <a:pt x="967994" y="67551"/>
                  </a:lnTo>
                  <a:lnTo>
                    <a:pt x="967994" y="47802"/>
                  </a:lnTo>
                  <a:close/>
                </a:path>
                <a:path w="990600" h="115570">
                  <a:moveTo>
                    <a:pt x="925681" y="46185"/>
                  </a:moveTo>
                  <a:lnTo>
                    <a:pt x="945286" y="57671"/>
                  </a:lnTo>
                  <a:lnTo>
                    <a:pt x="962279" y="47802"/>
                  </a:lnTo>
                  <a:lnTo>
                    <a:pt x="967994" y="47802"/>
                  </a:lnTo>
                  <a:lnTo>
                    <a:pt x="967994" y="46253"/>
                  </a:lnTo>
                  <a:lnTo>
                    <a:pt x="925681" y="46185"/>
                  </a:lnTo>
                  <a:close/>
                </a:path>
              </a:pathLst>
            </a:custGeom>
            <a:solidFill>
              <a:srgbClr val="6141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23"/>
            <p:cNvSpPr txBox="1"/>
            <p:nvPr/>
          </p:nvSpPr>
          <p:spPr>
            <a:xfrm>
              <a:off x="928649" y="3894150"/>
              <a:ext cx="50800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5" dirty="0">
                  <a:latin typeface="Arial"/>
                  <a:cs typeface="Arial"/>
                </a:rPr>
                <a:t>70</a:t>
              </a:r>
              <a:r>
                <a:rPr sz="1200" b="1" spc="-80" dirty="0">
                  <a:latin typeface="Arial"/>
                  <a:cs typeface="Arial"/>
                </a:rPr>
                <a:t> </a:t>
              </a:r>
              <a:r>
                <a:rPr lang="en-US" sz="1200" b="1" dirty="0" smtClean="0">
                  <a:latin typeface="Arial"/>
                  <a:cs typeface="Arial"/>
                </a:rPr>
                <a:t>sec</a:t>
              </a:r>
              <a:endParaRPr sz="1200" dirty="0">
                <a:latin typeface="Arial"/>
                <a:cs typeface="Arial"/>
              </a:endParaRPr>
            </a:p>
          </p:txBody>
        </p:sp>
        <p:sp>
          <p:nvSpPr>
            <p:cNvPr id="34" name="object 24"/>
            <p:cNvSpPr txBox="1"/>
            <p:nvPr/>
          </p:nvSpPr>
          <p:spPr>
            <a:xfrm>
              <a:off x="2300503" y="3894150"/>
              <a:ext cx="50800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5" dirty="0">
                  <a:latin typeface="Arial"/>
                  <a:cs typeface="Arial"/>
                </a:rPr>
                <a:t>80</a:t>
              </a:r>
              <a:r>
                <a:rPr sz="1200" b="1" spc="-80" dirty="0">
                  <a:latin typeface="Arial"/>
                  <a:cs typeface="Arial"/>
                </a:rPr>
                <a:t> </a:t>
              </a:r>
              <a:r>
                <a:rPr lang="en-US" sz="1200" b="1" dirty="0" smtClean="0">
                  <a:latin typeface="Arial"/>
                  <a:cs typeface="Arial"/>
                </a:rPr>
                <a:t>sec</a:t>
              </a:r>
              <a:endParaRPr sz="1200" dirty="0">
                <a:latin typeface="Arial"/>
                <a:cs typeface="Arial"/>
              </a:endParaRPr>
            </a:p>
          </p:txBody>
        </p:sp>
        <p:sp>
          <p:nvSpPr>
            <p:cNvPr id="35" name="object 25"/>
            <p:cNvSpPr txBox="1"/>
            <p:nvPr/>
          </p:nvSpPr>
          <p:spPr>
            <a:xfrm>
              <a:off x="5348884" y="3894150"/>
              <a:ext cx="50927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dirty="0">
                  <a:latin typeface="Arial"/>
                  <a:cs typeface="Arial"/>
                </a:rPr>
                <a:t>70</a:t>
              </a:r>
              <a:r>
                <a:rPr sz="1200" b="1" spc="-70" dirty="0">
                  <a:latin typeface="Arial"/>
                  <a:cs typeface="Arial"/>
                </a:rPr>
                <a:t> </a:t>
              </a:r>
              <a:r>
                <a:rPr lang="en-US" sz="1200" b="1" spc="-5" dirty="0" smtClean="0">
                  <a:latin typeface="Arial"/>
                  <a:cs typeface="Arial"/>
                </a:rPr>
                <a:t>sec</a:t>
              </a:r>
              <a:endParaRPr sz="1200" dirty="0">
                <a:latin typeface="Arial"/>
                <a:cs typeface="Arial"/>
              </a:endParaRPr>
            </a:p>
          </p:txBody>
        </p:sp>
        <p:sp>
          <p:nvSpPr>
            <p:cNvPr id="36" name="object 26"/>
            <p:cNvSpPr txBox="1"/>
            <p:nvPr/>
          </p:nvSpPr>
          <p:spPr>
            <a:xfrm>
              <a:off x="6796937" y="3894150"/>
              <a:ext cx="50800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5" dirty="0">
                  <a:latin typeface="Arial"/>
                  <a:cs typeface="Arial"/>
                </a:rPr>
                <a:t>50</a:t>
              </a:r>
              <a:r>
                <a:rPr sz="1200" b="1" spc="-80" dirty="0">
                  <a:latin typeface="Arial"/>
                  <a:cs typeface="Arial"/>
                </a:rPr>
                <a:t> </a:t>
              </a:r>
              <a:r>
                <a:rPr lang="en-US" sz="1200" b="1" dirty="0" smtClean="0">
                  <a:latin typeface="Arial"/>
                  <a:cs typeface="Arial"/>
                </a:rPr>
                <a:t>sec</a:t>
              </a:r>
              <a:endParaRPr sz="1200" dirty="0">
                <a:latin typeface="Arial"/>
                <a:cs typeface="Arial"/>
              </a:endParaRPr>
            </a:p>
          </p:txBody>
        </p:sp>
        <p:sp>
          <p:nvSpPr>
            <p:cNvPr id="37" name="object 27"/>
            <p:cNvSpPr txBox="1"/>
            <p:nvPr/>
          </p:nvSpPr>
          <p:spPr>
            <a:xfrm>
              <a:off x="3824884" y="3894150"/>
              <a:ext cx="50800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5" dirty="0">
                  <a:latin typeface="Arial"/>
                  <a:cs typeface="Arial"/>
                </a:rPr>
                <a:t>60</a:t>
              </a:r>
              <a:r>
                <a:rPr sz="1200" b="1" spc="-80" dirty="0">
                  <a:latin typeface="Arial"/>
                  <a:cs typeface="Arial"/>
                </a:rPr>
                <a:t> </a:t>
              </a:r>
              <a:r>
                <a:rPr lang="en-US" sz="1200" b="1" dirty="0" smtClean="0">
                  <a:latin typeface="Arial"/>
                  <a:cs typeface="Arial"/>
                </a:rPr>
                <a:t>sec</a:t>
              </a:r>
              <a:endParaRPr sz="1200" dirty="0">
                <a:latin typeface="Arial"/>
                <a:cs typeface="Arial"/>
              </a:endParaRPr>
            </a:p>
          </p:txBody>
        </p:sp>
        <p:sp>
          <p:nvSpPr>
            <p:cNvPr id="38" name="object 28"/>
            <p:cNvSpPr txBox="1"/>
            <p:nvPr/>
          </p:nvSpPr>
          <p:spPr>
            <a:xfrm>
              <a:off x="8321318" y="3817950"/>
              <a:ext cx="50800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spc="-5" dirty="0">
                  <a:latin typeface="Arial"/>
                  <a:cs typeface="Arial"/>
                </a:rPr>
                <a:t>50</a:t>
              </a:r>
              <a:r>
                <a:rPr sz="1200" b="1" spc="-80" dirty="0">
                  <a:latin typeface="Arial"/>
                  <a:cs typeface="Arial"/>
                </a:rPr>
                <a:t> </a:t>
              </a:r>
              <a:r>
                <a:rPr lang="en-US" sz="1200" b="1" dirty="0" smtClean="0">
                  <a:latin typeface="Arial"/>
                  <a:cs typeface="Arial"/>
                </a:rPr>
                <a:t>sec</a:t>
              </a:r>
              <a:endParaRPr sz="1200" dirty="0">
                <a:latin typeface="Arial"/>
                <a:cs typeface="Arial"/>
              </a:endParaRPr>
            </a:p>
          </p:txBody>
        </p:sp>
        <p:sp>
          <p:nvSpPr>
            <p:cNvPr id="39" name="object 33"/>
            <p:cNvSpPr txBox="1"/>
            <p:nvPr/>
          </p:nvSpPr>
          <p:spPr>
            <a:xfrm>
              <a:off x="1286596" y="2514600"/>
              <a:ext cx="728872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800" b="1" spc="-20" dirty="0">
                  <a:latin typeface="Carlito"/>
                  <a:cs typeface="Carlito"/>
                </a:rPr>
                <a:t>Wanted </a:t>
              </a:r>
              <a:r>
                <a:rPr sz="1800" b="1" spc="-35" dirty="0">
                  <a:latin typeface="Carlito"/>
                  <a:cs typeface="Carlito"/>
                </a:rPr>
                <a:t>Total </a:t>
              </a:r>
              <a:r>
                <a:rPr sz="1800" b="1" spc="-5" dirty="0">
                  <a:latin typeface="Carlito"/>
                  <a:cs typeface="Carlito"/>
                </a:rPr>
                <a:t>Product </a:t>
              </a:r>
              <a:r>
                <a:rPr sz="1800" b="1" dirty="0">
                  <a:latin typeface="Carlito"/>
                  <a:cs typeface="Carlito"/>
                </a:rPr>
                <a:t>is 320 Units </a:t>
              </a:r>
              <a:r>
                <a:rPr sz="1800" b="1" spc="-10" dirty="0">
                  <a:latin typeface="Carlito"/>
                  <a:cs typeface="Carlito"/>
                </a:rPr>
                <a:t>Per</a:t>
              </a:r>
              <a:r>
                <a:rPr sz="1800" b="1" spc="-95" dirty="0">
                  <a:latin typeface="Carlito"/>
                  <a:cs typeface="Carlito"/>
                </a:rPr>
                <a:t> </a:t>
              </a:r>
              <a:r>
                <a:rPr sz="1800" b="1" spc="-15" dirty="0" smtClean="0">
                  <a:latin typeface="Carlito"/>
                  <a:cs typeface="Carlito"/>
                </a:rPr>
                <a:t>Day</a:t>
              </a:r>
              <a:r>
                <a:rPr lang="en-US" sz="1800" b="1" spc="-15" dirty="0" smtClean="0">
                  <a:latin typeface="Carlito"/>
                  <a:cs typeface="Carlito"/>
                </a:rPr>
                <a:t> </a:t>
              </a:r>
              <a:r>
                <a:rPr lang="en-US" sz="1800" b="1" i="1" u="sng" spc="-15" dirty="0" smtClean="0">
                  <a:solidFill>
                    <a:srgbClr val="FF0000"/>
                  </a:solidFill>
                  <a:latin typeface="Carlito"/>
                  <a:cs typeface="Carlito"/>
                </a:rPr>
                <a:t>(Consider 8 </a:t>
              </a:r>
              <a:r>
                <a:rPr lang="en-US" sz="1800" b="1" i="1" u="sng" spc="-15" dirty="0" err="1" smtClean="0">
                  <a:solidFill>
                    <a:srgbClr val="FF0000"/>
                  </a:solidFill>
                  <a:latin typeface="Carlito"/>
                  <a:cs typeface="Carlito"/>
                </a:rPr>
                <a:t>hrs</a:t>
              </a:r>
              <a:r>
                <a:rPr lang="en-US" sz="1800" b="1" i="1" u="sng" spc="-15" dirty="0" smtClean="0">
                  <a:solidFill>
                    <a:srgbClr val="FF0000"/>
                  </a:solidFill>
                  <a:latin typeface="Carlito"/>
                  <a:cs typeface="Carlito"/>
                </a:rPr>
                <a:t> shift)</a:t>
              </a:r>
              <a:endParaRPr sz="1800" i="1" u="sng" dirty="0">
                <a:solidFill>
                  <a:srgbClr val="FF0000"/>
                </a:solidFill>
                <a:latin typeface="Carlito"/>
                <a:cs typeface="Carlito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8610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LINE </a:t>
            </a:r>
            <a:r>
              <a:rPr sz="3600" spc="-5" dirty="0"/>
              <a:t>BALANCING:</a:t>
            </a:r>
            <a:r>
              <a:rPr sz="3600" spc="-65" dirty="0"/>
              <a:t> </a:t>
            </a:r>
            <a:r>
              <a:rPr sz="2800" spc="-5" dirty="0"/>
              <a:t>EXAMPLE</a:t>
            </a:r>
            <a:endParaRPr sz="2800" dirty="0"/>
          </a:p>
        </p:txBody>
      </p:sp>
      <p:sp>
        <p:nvSpPr>
          <p:cNvPr id="17" name="object 17"/>
          <p:cNvSpPr txBox="1"/>
          <p:nvPr/>
        </p:nvSpPr>
        <p:spPr>
          <a:xfrm>
            <a:off x="304800" y="914400"/>
            <a:ext cx="7315200" cy="1778000"/>
          </a:xfrm>
          <a:prstGeom prst="rect">
            <a:avLst/>
          </a:prstGeom>
        </p:spPr>
        <p:txBody>
          <a:bodyPr vert="horz" wrap="square" lIns="0" tIns="2114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4"/>
              </a:spcBef>
            </a:pPr>
            <a:r>
              <a:rPr sz="2400" b="1" spc="-5" dirty="0">
                <a:latin typeface="Carlito"/>
                <a:cs typeface="Carlito"/>
              </a:rPr>
              <a:t>According </a:t>
            </a:r>
            <a:r>
              <a:rPr sz="2400" b="1" spc="-105" dirty="0">
                <a:latin typeface="Carlito"/>
                <a:cs typeface="Carlito"/>
              </a:rPr>
              <a:t>To </a:t>
            </a:r>
            <a:r>
              <a:rPr sz="2400" b="1" spc="-5" dirty="0">
                <a:latin typeface="Carlito"/>
                <a:cs typeface="Carlito"/>
              </a:rPr>
              <a:t>The</a:t>
            </a:r>
            <a:r>
              <a:rPr sz="2400" b="1" spc="4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Problem: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575"/>
              </a:spcBef>
              <a:buClr>
                <a:srgbClr val="6F2F9F"/>
              </a:buClr>
              <a:buSzPct val="68750"/>
              <a:buFont typeface="Wingdings"/>
              <a:buChar char="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rlito"/>
                <a:cs typeface="Carlito"/>
              </a:rPr>
              <a:t>Cycle </a:t>
            </a:r>
            <a:r>
              <a:rPr sz="2400" b="1" spc="-5" dirty="0">
                <a:latin typeface="Carlito"/>
                <a:cs typeface="Carlito"/>
              </a:rPr>
              <a:t>Time </a:t>
            </a:r>
            <a:r>
              <a:rPr sz="2400" b="1" dirty="0">
                <a:latin typeface="Carlito"/>
                <a:cs typeface="Carlito"/>
              </a:rPr>
              <a:t>= </a:t>
            </a:r>
            <a:r>
              <a:rPr sz="2400" b="1" spc="-5" dirty="0">
                <a:latin typeface="Carlito"/>
                <a:cs typeface="Carlito"/>
              </a:rPr>
              <a:t>(8×3600)/320 </a:t>
            </a:r>
            <a:r>
              <a:rPr sz="2400" b="1" dirty="0">
                <a:latin typeface="Carlito"/>
                <a:cs typeface="Carlito"/>
              </a:rPr>
              <a:t>= 90</a:t>
            </a:r>
            <a:r>
              <a:rPr sz="2400" b="1" spc="-7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sec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020"/>
              </a:spcBef>
              <a:buClr>
                <a:srgbClr val="6F2F9F"/>
              </a:buClr>
              <a:buSzPct val="68750"/>
              <a:buFont typeface="Wingdings"/>
              <a:buChar char=""/>
              <a:tabLst>
                <a:tab pos="354965" algn="l"/>
                <a:tab pos="355600" algn="l"/>
              </a:tabLst>
            </a:pPr>
            <a:r>
              <a:rPr sz="2400" b="1" spc="-50" dirty="0">
                <a:latin typeface="Carlito"/>
                <a:cs typeface="Carlito"/>
              </a:rPr>
              <a:t>Total </a:t>
            </a:r>
            <a:r>
              <a:rPr sz="2400" b="1" spc="-25" dirty="0">
                <a:latin typeface="Carlito"/>
                <a:cs typeface="Carlito"/>
              </a:rPr>
              <a:t>Work </a:t>
            </a:r>
            <a:r>
              <a:rPr sz="2400" b="1" spc="-15" dirty="0">
                <a:latin typeface="Carlito"/>
                <a:cs typeface="Carlito"/>
              </a:rPr>
              <a:t>Content </a:t>
            </a:r>
            <a:r>
              <a:rPr sz="2400" b="1" dirty="0">
                <a:latin typeface="Carlito"/>
                <a:cs typeface="Carlito"/>
              </a:rPr>
              <a:t>= </a:t>
            </a:r>
            <a:r>
              <a:rPr sz="2400" b="1" spc="-5" dirty="0">
                <a:latin typeface="Carlito"/>
                <a:cs typeface="Carlito"/>
              </a:rPr>
              <a:t>380</a:t>
            </a:r>
            <a:r>
              <a:rPr sz="2400" b="1" spc="5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sec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0722" y="2998850"/>
            <a:ext cx="54010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6F2F9F"/>
              </a:buClr>
              <a:buSzPct val="68750"/>
              <a:buFont typeface="Wingdings"/>
              <a:buChar char=""/>
              <a:tabLst>
                <a:tab pos="354965" algn="l"/>
                <a:tab pos="355600" algn="l"/>
              </a:tabLst>
            </a:pPr>
            <a:r>
              <a:rPr sz="2400" b="1" dirty="0">
                <a:latin typeface="Carlito"/>
                <a:cs typeface="Carlito"/>
              </a:rPr>
              <a:t>No. of </a:t>
            </a:r>
            <a:r>
              <a:rPr sz="2400" b="1" spc="-20" dirty="0">
                <a:latin typeface="Carlito"/>
                <a:cs typeface="Carlito"/>
              </a:rPr>
              <a:t>Workstations </a:t>
            </a:r>
            <a:r>
              <a:rPr sz="2400" b="1" dirty="0">
                <a:latin typeface="Carlito"/>
                <a:cs typeface="Carlito"/>
              </a:rPr>
              <a:t>= </a:t>
            </a:r>
            <a:r>
              <a:rPr sz="2400" b="1" spc="-5" dirty="0">
                <a:latin typeface="Carlito"/>
                <a:cs typeface="Carlito"/>
              </a:rPr>
              <a:t>380/90 </a:t>
            </a:r>
            <a:r>
              <a:rPr sz="2400" b="1" dirty="0">
                <a:latin typeface="Carlito"/>
                <a:cs typeface="Carlito"/>
              </a:rPr>
              <a:t>=</a:t>
            </a:r>
            <a:r>
              <a:rPr sz="2400" b="1" spc="-60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4.22</a:t>
            </a:r>
            <a:endParaRPr sz="2400" dirty="0">
              <a:latin typeface="Carlito"/>
              <a:cs typeface="Carlito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27876" y="2998850"/>
            <a:ext cx="653924" cy="391160"/>
            <a:chOff x="6781800" y="3225439"/>
            <a:chExt cx="653924" cy="391160"/>
          </a:xfrm>
        </p:grpSpPr>
        <p:sp>
          <p:nvSpPr>
            <p:cNvPr id="23" name="object 23"/>
            <p:cNvSpPr txBox="1"/>
            <p:nvPr/>
          </p:nvSpPr>
          <p:spPr>
            <a:xfrm>
              <a:off x="7255384" y="3225439"/>
              <a:ext cx="180340" cy="3911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b="1" dirty="0">
                  <a:solidFill>
                    <a:srgbClr val="9A0000"/>
                  </a:solidFill>
                  <a:latin typeface="Carlito"/>
                  <a:cs typeface="Carlito"/>
                </a:rPr>
                <a:t>5</a:t>
              </a:r>
              <a:endParaRPr sz="2400" dirty="0">
                <a:latin typeface="Carlito"/>
                <a:cs typeface="Carlito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6781800" y="3390010"/>
              <a:ext cx="457834" cy="144145"/>
            </a:xfrm>
            <a:custGeom>
              <a:avLst/>
              <a:gdLst/>
              <a:ahLst/>
              <a:cxnLst/>
              <a:rect l="l" t="t" r="r" b="b"/>
              <a:pathLst>
                <a:path w="457835" h="144145">
                  <a:moveTo>
                    <a:pt x="366234" y="88074"/>
                  </a:moveTo>
                  <a:lnTo>
                    <a:pt x="321310" y="114067"/>
                  </a:lnTo>
                  <a:lnTo>
                    <a:pt x="316557" y="118284"/>
                  </a:lnTo>
                  <a:lnTo>
                    <a:pt x="313864" y="123799"/>
                  </a:lnTo>
                  <a:lnTo>
                    <a:pt x="313434" y="129909"/>
                  </a:lnTo>
                  <a:lnTo>
                    <a:pt x="315467" y="135911"/>
                  </a:lnTo>
                  <a:lnTo>
                    <a:pt x="319684" y="140664"/>
                  </a:lnTo>
                  <a:lnTo>
                    <a:pt x="325199" y="143357"/>
                  </a:lnTo>
                  <a:lnTo>
                    <a:pt x="331309" y="143787"/>
                  </a:lnTo>
                  <a:lnTo>
                    <a:pt x="337312" y="141753"/>
                  </a:lnTo>
                  <a:lnTo>
                    <a:pt x="429681" y="88286"/>
                  </a:lnTo>
                  <a:lnTo>
                    <a:pt x="425450" y="88286"/>
                  </a:lnTo>
                  <a:lnTo>
                    <a:pt x="366234" y="88074"/>
                  </a:lnTo>
                  <a:close/>
                </a:path>
                <a:path w="457835" h="144145">
                  <a:moveTo>
                    <a:pt x="393800" y="72124"/>
                  </a:moveTo>
                  <a:lnTo>
                    <a:pt x="366234" y="88074"/>
                  </a:lnTo>
                  <a:lnTo>
                    <a:pt x="425450" y="88286"/>
                  </a:lnTo>
                  <a:lnTo>
                    <a:pt x="425459" y="86000"/>
                  </a:lnTo>
                  <a:lnTo>
                    <a:pt x="417449" y="86000"/>
                  </a:lnTo>
                  <a:lnTo>
                    <a:pt x="393800" y="72124"/>
                  </a:lnTo>
                  <a:close/>
                </a:path>
                <a:path w="457835" h="144145">
                  <a:moveTo>
                    <a:pt x="331815" y="0"/>
                  </a:moveTo>
                  <a:lnTo>
                    <a:pt x="325691" y="386"/>
                  </a:lnTo>
                  <a:lnTo>
                    <a:pt x="320139" y="3036"/>
                  </a:lnTo>
                  <a:lnTo>
                    <a:pt x="315849" y="7768"/>
                  </a:lnTo>
                  <a:lnTo>
                    <a:pt x="313795" y="13773"/>
                  </a:lnTo>
                  <a:lnTo>
                    <a:pt x="314182" y="19897"/>
                  </a:lnTo>
                  <a:lnTo>
                    <a:pt x="316831" y="25449"/>
                  </a:lnTo>
                  <a:lnTo>
                    <a:pt x="321563" y="29739"/>
                  </a:lnTo>
                  <a:lnTo>
                    <a:pt x="366440" y="56071"/>
                  </a:lnTo>
                  <a:lnTo>
                    <a:pt x="425576" y="56282"/>
                  </a:lnTo>
                  <a:lnTo>
                    <a:pt x="425450" y="88286"/>
                  </a:lnTo>
                  <a:lnTo>
                    <a:pt x="429681" y="88286"/>
                  </a:lnTo>
                  <a:lnTo>
                    <a:pt x="457326" y="72284"/>
                  </a:lnTo>
                  <a:lnTo>
                    <a:pt x="337820" y="2053"/>
                  </a:lnTo>
                  <a:lnTo>
                    <a:pt x="331815" y="0"/>
                  </a:lnTo>
                  <a:close/>
                </a:path>
                <a:path w="457835" h="144145">
                  <a:moveTo>
                    <a:pt x="0" y="54758"/>
                  </a:moveTo>
                  <a:lnTo>
                    <a:pt x="0" y="86762"/>
                  </a:lnTo>
                  <a:lnTo>
                    <a:pt x="366234" y="88074"/>
                  </a:lnTo>
                  <a:lnTo>
                    <a:pt x="393800" y="72124"/>
                  </a:lnTo>
                  <a:lnTo>
                    <a:pt x="366440" y="56071"/>
                  </a:lnTo>
                  <a:lnTo>
                    <a:pt x="0" y="54758"/>
                  </a:lnTo>
                  <a:close/>
                </a:path>
                <a:path w="457835" h="144145">
                  <a:moveTo>
                    <a:pt x="417449" y="58441"/>
                  </a:moveTo>
                  <a:lnTo>
                    <a:pt x="393800" y="72124"/>
                  </a:lnTo>
                  <a:lnTo>
                    <a:pt x="417449" y="86000"/>
                  </a:lnTo>
                  <a:lnTo>
                    <a:pt x="417449" y="58441"/>
                  </a:lnTo>
                  <a:close/>
                </a:path>
                <a:path w="457835" h="144145">
                  <a:moveTo>
                    <a:pt x="425568" y="58441"/>
                  </a:moveTo>
                  <a:lnTo>
                    <a:pt x="417449" y="58441"/>
                  </a:lnTo>
                  <a:lnTo>
                    <a:pt x="417449" y="86000"/>
                  </a:lnTo>
                  <a:lnTo>
                    <a:pt x="425459" y="86000"/>
                  </a:lnTo>
                  <a:lnTo>
                    <a:pt x="425568" y="58441"/>
                  </a:lnTo>
                  <a:close/>
                </a:path>
                <a:path w="457835" h="144145">
                  <a:moveTo>
                    <a:pt x="366440" y="56071"/>
                  </a:moveTo>
                  <a:lnTo>
                    <a:pt x="393800" y="72124"/>
                  </a:lnTo>
                  <a:lnTo>
                    <a:pt x="417449" y="58441"/>
                  </a:lnTo>
                  <a:lnTo>
                    <a:pt x="425568" y="58441"/>
                  </a:lnTo>
                  <a:lnTo>
                    <a:pt x="425576" y="56282"/>
                  </a:lnTo>
                  <a:lnTo>
                    <a:pt x="366440" y="56071"/>
                  </a:lnTo>
                  <a:close/>
                </a:path>
              </a:pathLst>
            </a:custGeom>
            <a:solidFill>
              <a:srgbClr val="0D0D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8680" y="152400"/>
            <a:ext cx="8350587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LINE </a:t>
            </a:r>
            <a:r>
              <a:rPr sz="3600" spc="-5" dirty="0"/>
              <a:t>BALANCING:</a:t>
            </a:r>
            <a:r>
              <a:rPr sz="3600" spc="-65" dirty="0"/>
              <a:t> </a:t>
            </a:r>
            <a:r>
              <a:rPr sz="2800" spc="-5" dirty="0"/>
              <a:t>EXAMPLE</a:t>
            </a:r>
            <a:endParaRPr sz="2800" dirty="0"/>
          </a:p>
        </p:txBody>
      </p:sp>
      <p:sp>
        <p:nvSpPr>
          <p:cNvPr id="12" name="object 12"/>
          <p:cNvSpPr txBox="1"/>
          <p:nvPr/>
        </p:nvSpPr>
        <p:spPr>
          <a:xfrm>
            <a:off x="152400" y="1064260"/>
            <a:ext cx="5715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6F2F9F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b="1" spc="-10" dirty="0">
                <a:latin typeface="Carlito"/>
                <a:cs typeface="Carlito"/>
              </a:rPr>
              <a:t>Precedence</a:t>
            </a:r>
            <a:r>
              <a:rPr sz="2800" b="1" spc="-30" dirty="0">
                <a:latin typeface="Carlito"/>
                <a:cs typeface="Carlito"/>
              </a:rPr>
              <a:t> </a:t>
            </a:r>
            <a:r>
              <a:rPr sz="2800" b="1" spc="-15" dirty="0">
                <a:latin typeface="Carlito"/>
                <a:cs typeface="Carlito"/>
              </a:rPr>
              <a:t>Diagram: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5161" y="4344161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0" y="266700"/>
                </a:moveTo>
                <a:lnTo>
                  <a:pt x="4296" y="218753"/>
                </a:lnTo>
                <a:lnTo>
                  <a:pt x="16685" y="173629"/>
                </a:lnTo>
                <a:lnTo>
                  <a:pt x="36412" y="132080"/>
                </a:lnTo>
                <a:lnTo>
                  <a:pt x="62724" y="94858"/>
                </a:lnTo>
                <a:lnTo>
                  <a:pt x="94868" y="62716"/>
                </a:lnTo>
                <a:lnTo>
                  <a:pt x="132091" y="36406"/>
                </a:lnTo>
                <a:lnTo>
                  <a:pt x="173639" y="16682"/>
                </a:lnTo>
                <a:lnTo>
                  <a:pt x="218760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lnTo>
                  <a:pt x="218760" y="529103"/>
                </a:lnTo>
                <a:lnTo>
                  <a:pt x="173639" y="516717"/>
                </a:lnTo>
                <a:lnTo>
                  <a:pt x="132091" y="496993"/>
                </a:lnTo>
                <a:lnTo>
                  <a:pt x="94868" y="470683"/>
                </a:lnTo>
                <a:lnTo>
                  <a:pt x="62724" y="438541"/>
                </a:lnTo>
                <a:lnTo>
                  <a:pt x="36412" y="401319"/>
                </a:lnTo>
                <a:lnTo>
                  <a:pt x="16685" y="359770"/>
                </a:lnTo>
                <a:lnTo>
                  <a:pt x="4296" y="314646"/>
                </a:lnTo>
                <a:lnTo>
                  <a:pt x="0" y="266700"/>
                </a:lnTo>
                <a:close/>
              </a:path>
            </a:pathLst>
          </a:custGeom>
          <a:ln w="3200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88542" y="4455032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96361" y="4877561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0" y="266700"/>
                </a:move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close/>
              </a:path>
            </a:pathLst>
          </a:custGeom>
          <a:ln w="3200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96361" y="5944361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0" y="266700"/>
                </a:moveTo>
                <a:lnTo>
                  <a:pt x="4296" y="218760"/>
                </a:lnTo>
                <a:lnTo>
                  <a:pt x="16682" y="173639"/>
                </a:lnTo>
                <a:lnTo>
                  <a:pt x="36406" y="132091"/>
                </a:lnTo>
                <a:lnTo>
                  <a:pt x="62716" y="94868"/>
                </a:lnTo>
                <a:lnTo>
                  <a:pt x="94858" y="62724"/>
                </a:lnTo>
                <a:lnTo>
                  <a:pt x="132080" y="36412"/>
                </a:lnTo>
                <a:lnTo>
                  <a:pt x="173629" y="16685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5"/>
                </a:lnTo>
                <a:lnTo>
                  <a:pt x="401319" y="36412"/>
                </a:lnTo>
                <a:lnTo>
                  <a:pt x="438541" y="62724"/>
                </a:lnTo>
                <a:lnTo>
                  <a:pt x="470683" y="94868"/>
                </a:lnTo>
                <a:lnTo>
                  <a:pt x="496993" y="132091"/>
                </a:lnTo>
                <a:lnTo>
                  <a:pt x="516717" y="173639"/>
                </a:lnTo>
                <a:lnTo>
                  <a:pt x="529103" y="218760"/>
                </a:lnTo>
                <a:lnTo>
                  <a:pt x="533400" y="266700"/>
                </a:lnTo>
                <a:lnTo>
                  <a:pt x="529103" y="314639"/>
                </a:lnTo>
                <a:lnTo>
                  <a:pt x="516717" y="359760"/>
                </a:lnTo>
                <a:lnTo>
                  <a:pt x="496993" y="401308"/>
                </a:lnTo>
                <a:lnTo>
                  <a:pt x="470683" y="438531"/>
                </a:lnTo>
                <a:lnTo>
                  <a:pt x="438541" y="470675"/>
                </a:lnTo>
                <a:lnTo>
                  <a:pt x="401320" y="496987"/>
                </a:lnTo>
                <a:lnTo>
                  <a:pt x="359770" y="516714"/>
                </a:lnTo>
                <a:lnTo>
                  <a:pt x="314646" y="529103"/>
                </a:lnTo>
                <a:lnTo>
                  <a:pt x="266700" y="533400"/>
                </a:lnTo>
                <a:lnTo>
                  <a:pt x="218753" y="529103"/>
                </a:lnTo>
                <a:lnTo>
                  <a:pt x="173629" y="516714"/>
                </a:lnTo>
                <a:lnTo>
                  <a:pt x="132080" y="496987"/>
                </a:lnTo>
                <a:lnTo>
                  <a:pt x="94858" y="470675"/>
                </a:lnTo>
                <a:lnTo>
                  <a:pt x="62716" y="438531"/>
                </a:lnTo>
                <a:lnTo>
                  <a:pt x="36406" y="401308"/>
                </a:lnTo>
                <a:lnTo>
                  <a:pt x="16682" y="359760"/>
                </a:lnTo>
                <a:lnTo>
                  <a:pt x="4296" y="314639"/>
                </a:lnTo>
                <a:lnTo>
                  <a:pt x="0" y="266700"/>
                </a:lnTo>
                <a:close/>
              </a:path>
            </a:pathLst>
          </a:custGeom>
          <a:ln w="3200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96361" y="2439161"/>
            <a:ext cx="2514600" cy="1752600"/>
          </a:xfrm>
          <a:custGeom>
            <a:avLst/>
            <a:gdLst/>
            <a:ahLst/>
            <a:cxnLst/>
            <a:rect l="l" t="t" r="r" b="b"/>
            <a:pathLst>
              <a:path w="2514600" h="1752600">
                <a:moveTo>
                  <a:pt x="0" y="266700"/>
                </a:move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80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79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20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close/>
              </a:path>
              <a:path w="2514600" h="1752600">
                <a:moveTo>
                  <a:pt x="0" y="1485900"/>
                </a:moveTo>
                <a:lnTo>
                  <a:pt x="4296" y="1437953"/>
                </a:lnTo>
                <a:lnTo>
                  <a:pt x="16682" y="1392829"/>
                </a:lnTo>
                <a:lnTo>
                  <a:pt x="36406" y="1351280"/>
                </a:lnTo>
                <a:lnTo>
                  <a:pt x="62716" y="1314058"/>
                </a:lnTo>
                <a:lnTo>
                  <a:pt x="94858" y="1281916"/>
                </a:lnTo>
                <a:lnTo>
                  <a:pt x="132080" y="1255606"/>
                </a:lnTo>
                <a:lnTo>
                  <a:pt x="173629" y="1235882"/>
                </a:lnTo>
                <a:lnTo>
                  <a:pt x="218753" y="1223496"/>
                </a:lnTo>
                <a:lnTo>
                  <a:pt x="266700" y="1219200"/>
                </a:lnTo>
                <a:lnTo>
                  <a:pt x="314646" y="1223496"/>
                </a:lnTo>
                <a:lnTo>
                  <a:pt x="359770" y="1235882"/>
                </a:lnTo>
                <a:lnTo>
                  <a:pt x="401319" y="1255606"/>
                </a:lnTo>
                <a:lnTo>
                  <a:pt x="438541" y="1281916"/>
                </a:lnTo>
                <a:lnTo>
                  <a:pt x="470683" y="1314058"/>
                </a:lnTo>
                <a:lnTo>
                  <a:pt x="496993" y="1351280"/>
                </a:lnTo>
                <a:lnTo>
                  <a:pt x="516717" y="1392829"/>
                </a:lnTo>
                <a:lnTo>
                  <a:pt x="529103" y="1437953"/>
                </a:lnTo>
                <a:lnTo>
                  <a:pt x="533400" y="1485900"/>
                </a:lnTo>
                <a:lnTo>
                  <a:pt x="529103" y="1533846"/>
                </a:lnTo>
                <a:lnTo>
                  <a:pt x="516717" y="1578970"/>
                </a:lnTo>
                <a:lnTo>
                  <a:pt x="496993" y="1620519"/>
                </a:lnTo>
                <a:lnTo>
                  <a:pt x="470683" y="1657741"/>
                </a:lnTo>
                <a:lnTo>
                  <a:pt x="438541" y="1689883"/>
                </a:lnTo>
                <a:lnTo>
                  <a:pt x="401320" y="1716193"/>
                </a:lnTo>
                <a:lnTo>
                  <a:pt x="359770" y="1735917"/>
                </a:lnTo>
                <a:lnTo>
                  <a:pt x="314646" y="1748303"/>
                </a:lnTo>
                <a:lnTo>
                  <a:pt x="266700" y="1752600"/>
                </a:lnTo>
                <a:lnTo>
                  <a:pt x="218753" y="1748303"/>
                </a:lnTo>
                <a:lnTo>
                  <a:pt x="173629" y="1735917"/>
                </a:lnTo>
                <a:lnTo>
                  <a:pt x="132080" y="1716193"/>
                </a:lnTo>
                <a:lnTo>
                  <a:pt x="94858" y="1689883"/>
                </a:lnTo>
                <a:lnTo>
                  <a:pt x="62716" y="1657741"/>
                </a:lnTo>
                <a:lnTo>
                  <a:pt x="36406" y="1620519"/>
                </a:lnTo>
                <a:lnTo>
                  <a:pt x="16682" y="1578970"/>
                </a:lnTo>
                <a:lnTo>
                  <a:pt x="4296" y="1533846"/>
                </a:lnTo>
                <a:lnTo>
                  <a:pt x="0" y="1485900"/>
                </a:lnTo>
                <a:close/>
              </a:path>
              <a:path w="2514600" h="1752600">
                <a:moveTo>
                  <a:pt x="1981200" y="952500"/>
                </a:moveTo>
                <a:lnTo>
                  <a:pt x="1985496" y="904553"/>
                </a:lnTo>
                <a:lnTo>
                  <a:pt x="1997882" y="859429"/>
                </a:lnTo>
                <a:lnTo>
                  <a:pt x="2017606" y="817880"/>
                </a:lnTo>
                <a:lnTo>
                  <a:pt x="2043916" y="780658"/>
                </a:lnTo>
                <a:lnTo>
                  <a:pt x="2076058" y="748516"/>
                </a:lnTo>
                <a:lnTo>
                  <a:pt x="2113279" y="722206"/>
                </a:lnTo>
                <a:lnTo>
                  <a:pt x="2154829" y="702482"/>
                </a:lnTo>
                <a:lnTo>
                  <a:pt x="2199953" y="690096"/>
                </a:lnTo>
                <a:lnTo>
                  <a:pt x="2247900" y="685800"/>
                </a:lnTo>
                <a:lnTo>
                  <a:pt x="2295846" y="690096"/>
                </a:lnTo>
                <a:lnTo>
                  <a:pt x="2340970" y="702482"/>
                </a:lnTo>
                <a:lnTo>
                  <a:pt x="2382519" y="722206"/>
                </a:lnTo>
                <a:lnTo>
                  <a:pt x="2419741" y="748516"/>
                </a:lnTo>
                <a:lnTo>
                  <a:pt x="2451883" y="780658"/>
                </a:lnTo>
                <a:lnTo>
                  <a:pt x="2478193" y="817879"/>
                </a:lnTo>
                <a:lnTo>
                  <a:pt x="2497917" y="859429"/>
                </a:lnTo>
                <a:lnTo>
                  <a:pt x="2510303" y="904553"/>
                </a:lnTo>
                <a:lnTo>
                  <a:pt x="2514600" y="952500"/>
                </a:lnTo>
                <a:lnTo>
                  <a:pt x="2510303" y="1000446"/>
                </a:lnTo>
                <a:lnTo>
                  <a:pt x="2497917" y="1045570"/>
                </a:lnTo>
                <a:lnTo>
                  <a:pt x="2478193" y="1087119"/>
                </a:lnTo>
                <a:lnTo>
                  <a:pt x="2451883" y="1124341"/>
                </a:lnTo>
                <a:lnTo>
                  <a:pt x="2419741" y="1156483"/>
                </a:lnTo>
                <a:lnTo>
                  <a:pt x="2382520" y="1182793"/>
                </a:lnTo>
                <a:lnTo>
                  <a:pt x="2340970" y="1202517"/>
                </a:lnTo>
                <a:lnTo>
                  <a:pt x="2295846" y="1214903"/>
                </a:lnTo>
                <a:lnTo>
                  <a:pt x="2247900" y="1219200"/>
                </a:lnTo>
                <a:lnTo>
                  <a:pt x="2199953" y="1214903"/>
                </a:lnTo>
                <a:lnTo>
                  <a:pt x="2154829" y="1202517"/>
                </a:lnTo>
                <a:lnTo>
                  <a:pt x="2113280" y="1182793"/>
                </a:lnTo>
                <a:lnTo>
                  <a:pt x="2076058" y="1156483"/>
                </a:lnTo>
                <a:lnTo>
                  <a:pt x="2043916" y="1124341"/>
                </a:lnTo>
                <a:lnTo>
                  <a:pt x="2017606" y="1087120"/>
                </a:lnTo>
                <a:lnTo>
                  <a:pt x="1997882" y="1045570"/>
                </a:lnTo>
                <a:lnTo>
                  <a:pt x="1985496" y="1000446"/>
                </a:lnTo>
                <a:lnTo>
                  <a:pt x="1981200" y="952500"/>
                </a:lnTo>
                <a:close/>
              </a:path>
            </a:pathLst>
          </a:custGeom>
          <a:ln w="3200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060696" y="3235578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A00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953761" y="4267961"/>
            <a:ext cx="2743200" cy="762000"/>
          </a:xfrm>
          <a:custGeom>
            <a:avLst/>
            <a:gdLst/>
            <a:ahLst/>
            <a:cxnLst/>
            <a:rect l="l" t="t" r="r" b="b"/>
            <a:pathLst>
              <a:path w="2743200" h="762000">
                <a:moveTo>
                  <a:pt x="0" y="266700"/>
                </a:moveTo>
                <a:lnTo>
                  <a:pt x="4296" y="218753"/>
                </a:lnTo>
                <a:lnTo>
                  <a:pt x="16682" y="173629"/>
                </a:lnTo>
                <a:lnTo>
                  <a:pt x="36406" y="132080"/>
                </a:lnTo>
                <a:lnTo>
                  <a:pt x="62716" y="94858"/>
                </a:lnTo>
                <a:lnTo>
                  <a:pt x="94858" y="62716"/>
                </a:lnTo>
                <a:lnTo>
                  <a:pt x="132079" y="36406"/>
                </a:lnTo>
                <a:lnTo>
                  <a:pt x="173629" y="16682"/>
                </a:lnTo>
                <a:lnTo>
                  <a:pt x="218753" y="4296"/>
                </a:lnTo>
                <a:lnTo>
                  <a:pt x="266700" y="0"/>
                </a:lnTo>
                <a:lnTo>
                  <a:pt x="314646" y="4296"/>
                </a:lnTo>
                <a:lnTo>
                  <a:pt x="359770" y="16682"/>
                </a:lnTo>
                <a:lnTo>
                  <a:pt x="401319" y="36406"/>
                </a:lnTo>
                <a:lnTo>
                  <a:pt x="438541" y="62716"/>
                </a:lnTo>
                <a:lnTo>
                  <a:pt x="470683" y="94858"/>
                </a:lnTo>
                <a:lnTo>
                  <a:pt x="496993" y="132080"/>
                </a:lnTo>
                <a:lnTo>
                  <a:pt x="516717" y="173629"/>
                </a:lnTo>
                <a:lnTo>
                  <a:pt x="529103" y="218753"/>
                </a:lnTo>
                <a:lnTo>
                  <a:pt x="533400" y="266700"/>
                </a:lnTo>
                <a:lnTo>
                  <a:pt x="529103" y="314646"/>
                </a:lnTo>
                <a:lnTo>
                  <a:pt x="516717" y="359770"/>
                </a:lnTo>
                <a:lnTo>
                  <a:pt x="496993" y="401319"/>
                </a:lnTo>
                <a:lnTo>
                  <a:pt x="470683" y="438541"/>
                </a:lnTo>
                <a:lnTo>
                  <a:pt x="438541" y="470683"/>
                </a:lnTo>
                <a:lnTo>
                  <a:pt x="401320" y="496993"/>
                </a:lnTo>
                <a:lnTo>
                  <a:pt x="359770" y="516717"/>
                </a:lnTo>
                <a:lnTo>
                  <a:pt x="314646" y="529103"/>
                </a:lnTo>
                <a:lnTo>
                  <a:pt x="266700" y="533400"/>
                </a:lnTo>
                <a:lnTo>
                  <a:pt x="218753" y="529103"/>
                </a:lnTo>
                <a:lnTo>
                  <a:pt x="173629" y="516717"/>
                </a:lnTo>
                <a:lnTo>
                  <a:pt x="132080" y="496993"/>
                </a:lnTo>
                <a:lnTo>
                  <a:pt x="94858" y="470683"/>
                </a:lnTo>
                <a:lnTo>
                  <a:pt x="62716" y="438541"/>
                </a:lnTo>
                <a:lnTo>
                  <a:pt x="36406" y="401319"/>
                </a:lnTo>
                <a:lnTo>
                  <a:pt x="16682" y="359770"/>
                </a:lnTo>
                <a:lnTo>
                  <a:pt x="4296" y="314646"/>
                </a:lnTo>
                <a:lnTo>
                  <a:pt x="0" y="266700"/>
                </a:lnTo>
                <a:close/>
              </a:path>
              <a:path w="2743200" h="762000">
                <a:moveTo>
                  <a:pt x="2209799" y="495300"/>
                </a:moveTo>
                <a:lnTo>
                  <a:pt x="2214096" y="447353"/>
                </a:lnTo>
                <a:lnTo>
                  <a:pt x="2226482" y="402229"/>
                </a:lnTo>
                <a:lnTo>
                  <a:pt x="2246206" y="360680"/>
                </a:lnTo>
                <a:lnTo>
                  <a:pt x="2272516" y="323458"/>
                </a:lnTo>
                <a:lnTo>
                  <a:pt x="2304658" y="291316"/>
                </a:lnTo>
                <a:lnTo>
                  <a:pt x="2341880" y="265006"/>
                </a:lnTo>
                <a:lnTo>
                  <a:pt x="2383429" y="245282"/>
                </a:lnTo>
                <a:lnTo>
                  <a:pt x="2428553" y="232896"/>
                </a:lnTo>
                <a:lnTo>
                  <a:pt x="2476499" y="228600"/>
                </a:lnTo>
                <a:lnTo>
                  <a:pt x="2524446" y="232896"/>
                </a:lnTo>
                <a:lnTo>
                  <a:pt x="2569570" y="245282"/>
                </a:lnTo>
                <a:lnTo>
                  <a:pt x="2611119" y="265006"/>
                </a:lnTo>
                <a:lnTo>
                  <a:pt x="2648341" y="291316"/>
                </a:lnTo>
                <a:lnTo>
                  <a:pt x="2680483" y="323458"/>
                </a:lnTo>
                <a:lnTo>
                  <a:pt x="2706793" y="360680"/>
                </a:lnTo>
                <a:lnTo>
                  <a:pt x="2726517" y="402229"/>
                </a:lnTo>
                <a:lnTo>
                  <a:pt x="2738903" y="447353"/>
                </a:lnTo>
                <a:lnTo>
                  <a:pt x="2743199" y="495300"/>
                </a:lnTo>
                <a:lnTo>
                  <a:pt x="2738903" y="543246"/>
                </a:lnTo>
                <a:lnTo>
                  <a:pt x="2726517" y="588370"/>
                </a:lnTo>
                <a:lnTo>
                  <a:pt x="2706793" y="629919"/>
                </a:lnTo>
                <a:lnTo>
                  <a:pt x="2680483" y="667141"/>
                </a:lnTo>
                <a:lnTo>
                  <a:pt x="2648341" y="699283"/>
                </a:lnTo>
                <a:lnTo>
                  <a:pt x="2611120" y="725593"/>
                </a:lnTo>
                <a:lnTo>
                  <a:pt x="2569570" y="745317"/>
                </a:lnTo>
                <a:lnTo>
                  <a:pt x="2524446" y="757703"/>
                </a:lnTo>
                <a:lnTo>
                  <a:pt x="2476499" y="762000"/>
                </a:lnTo>
                <a:lnTo>
                  <a:pt x="2428553" y="757703"/>
                </a:lnTo>
                <a:lnTo>
                  <a:pt x="2383429" y="745317"/>
                </a:lnTo>
                <a:lnTo>
                  <a:pt x="2341880" y="725593"/>
                </a:lnTo>
                <a:lnTo>
                  <a:pt x="2304658" y="699283"/>
                </a:lnTo>
                <a:lnTo>
                  <a:pt x="2272516" y="667141"/>
                </a:lnTo>
                <a:lnTo>
                  <a:pt x="2246206" y="629919"/>
                </a:lnTo>
                <a:lnTo>
                  <a:pt x="2226482" y="588370"/>
                </a:lnTo>
                <a:lnTo>
                  <a:pt x="2214096" y="543246"/>
                </a:lnTo>
                <a:lnTo>
                  <a:pt x="2209799" y="495300"/>
                </a:lnTo>
                <a:close/>
              </a:path>
            </a:pathLst>
          </a:custGeom>
          <a:ln w="3200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40739" y="4982336"/>
            <a:ext cx="4540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Arial"/>
                <a:cs typeface="Arial"/>
              </a:rPr>
              <a:t>70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sec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66609" y="4607432"/>
            <a:ext cx="452755" cy="612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H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sz="1100" b="1" dirty="0">
                <a:latin typeface="Arial"/>
                <a:cs typeface="Arial"/>
              </a:rPr>
              <a:t>50</a:t>
            </a:r>
            <a:r>
              <a:rPr sz="1100" b="1" spc="-8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sec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56175" y="4378832"/>
            <a:ext cx="454025" cy="64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A0000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100" b="1" dirty="0">
                <a:latin typeface="Arial"/>
                <a:cs typeface="Arial"/>
              </a:rPr>
              <a:t>50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sec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79975" y="3686378"/>
            <a:ext cx="45275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Arial"/>
                <a:cs typeface="Arial"/>
              </a:rPr>
              <a:t>30</a:t>
            </a:r>
            <a:r>
              <a:rPr sz="1100" b="1" spc="-8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sec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98394" y="6055563"/>
            <a:ext cx="454025" cy="612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32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A0000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sz="1100" b="1" dirty="0">
                <a:latin typeface="Arial"/>
                <a:cs typeface="Arial"/>
              </a:rPr>
              <a:t>40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sec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98394" y="4988128"/>
            <a:ext cx="454025" cy="645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A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100" b="1" dirty="0">
                <a:latin typeface="Arial"/>
                <a:cs typeface="Arial"/>
              </a:rPr>
              <a:t>20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sec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98394" y="3769232"/>
            <a:ext cx="454025" cy="64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100" b="1" dirty="0">
                <a:latin typeface="Arial"/>
                <a:cs typeface="Arial"/>
              </a:rPr>
              <a:t>40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sec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98394" y="2549778"/>
            <a:ext cx="454025" cy="64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100" b="1" dirty="0">
                <a:latin typeface="Arial"/>
                <a:cs typeface="Arial"/>
              </a:rPr>
              <a:t>80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sec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72972" y="4785740"/>
            <a:ext cx="1724025" cy="1425575"/>
          </a:xfrm>
          <a:custGeom>
            <a:avLst/>
            <a:gdLst/>
            <a:ahLst/>
            <a:cxnLst/>
            <a:rect l="l" t="t" r="r" b="b"/>
            <a:pathLst>
              <a:path w="1724025" h="1425575">
                <a:moveTo>
                  <a:pt x="1723390" y="1425359"/>
                </a:moveTo>
                <a:lnTo>
                  <a:pt x="1720900" y="1419161"/>
                </a:lnTo>
                <a:lnTo>
                  <a:pt x="1676781" y="1309001"/>
                </a:lnTo>
                <a:lnTo>
                  <a:pt x="1673733" y="1301572"/>
                </a:lnTo>
                <a:lnTo>
                  <a:pt x="1665351" y="1297978"/>
                </a:lnTo>
                <a:lnTo>
                  <a:pt x="1650492" y="1303934"/>
                </a:lnTo>
                <a:lnTo>
                  <a:pt x="1646936" y="1312367"/>
                </a:lnTo>
                <a:lnTo>
                  <a:pt x="1649857" y="1319784"/>
                </a:lnTo>
                <a:lnTo>
                  <a:pt x="1667357" y="1363395"/>
                </a:lnTo>
                <a:lnTo>
                  <a:pt x="17780" y="80391"/>
                </a:lnTo>
                <a:lnTo>
                  <a:pt x="0" y="103251"/>
                </a:lnTo>
                <a:lnTo>
                  <a:pt x="1649590" y="1386268"/>
                </a:lnTo>
                <a:lnTo>
                  <a:pt x="1595120" y="1378978"/>
                </a:lnTo>
                <a:lnTo>
                  <a:pt x="1587754" y="1384541"/>
                </a:lnTo>
                <a:lnTo>
                  <a:pt x="1585722" y="1400390"/>
                </a:lnTo>
                <a:lnTo>
                  <a:pt x="1591183" y="1407680"/>
                </a:lnTo>
                <a:lnTo>
                  <a:pt x="1723390" y="1425359"/>
                </a:lnTo>
                <a:close/>
              </a:path>
              <a:path w="1724025" h="1425575">
                <a:moveTo>
                  <a:pt x="1723898" y="358902"/>
                </a:moveTo>
                <a:lnTo>
                  <a:pt x="1626235" y="267970"/>
                </a:lnTo>
                <a:lnTo>
                  <a:pt x="1617091" y="268351"/>
                </a:lnTo>
                <a:lnTo>
                  <a:pt x="1606169" y="280035"/>
                </a:lnTo>
                <a:lnTo>
                  <a:pt x="1606550" y="289179"/>
                </a:lnTo>
                <a:lnTo>
                  <a:pt x="1646707" y="326644"/>
                </a:lnTo>
                <a:lnTo>
                  <a:pt x="201041" y="0"/>
                </a:lnTo>
                <a:lnTo>
                  <a:pt x="194691" y="28194"/>
                </a:lnTo>
                <a:lnTo>
                  <a:pt x="1640332" y="354952"/>
                </a:lnTo>
                <a:lnTo>
                  <a:pt x="1587881" y="371475"/>
                </a:lnTo>
                <a:lnTo>
                  <a:pt x="1583690" y="379603"/>
                </a:lnTo>
                <a:lnTo>
                  <a:pt x="1588516" y="394843"/>
                </a:lnTo>
                <a:lnTo>
                  <a:pt x="1596644" y="399034"/>
                </a:lnTo>
                <a:lnTo>
                  <a:pt x="1698917" y="366776"/>
                </a:lnTo>
                <a:lnTo>
                  <a:pt x="1723898" y="35890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349879" y="4713858"/>
            <a:ext cx="3891915" cy="1511935"/>
          </a:xfrm>
          <a:custGeom>
            <a:avLst/>
            <a:gdLst/>
            <a:ahLst/>
            <a:cxnLst/>
            <a:rect l="l" t="t" r="r" b="b"/>
            <a:pathLst>
              <a:path w="3891915" h="1511935">
                <a:moveTo>
                  <a:pt x="3814191" y="49403"/>
                </a:moveTo>
                <a:lnTo>
                  <a:pt x="3789045" y="39370"/>
                </a:lnTo>
                <a:lnTo>
                  <a:pt x="3690239" y="0"/>
                </a:lnTo>
                <a:lnTo>
                  <a:pt x="3681857" y="3556"/>
                </a:lnTo>
                <a:lnTo>
                  <a:pt x="3678809" y="11049"/>
                </a:lnTo>
                <a:lnTo>
                  <a:pt x="3675888" y="18415"/>
                </a:lnTo>
                <a:lnTo>
                  <a:pt x="3679571" y="26797"/>
                </a:lnTo>
                <a:lnTo>
                  <a:pt x="3686937" y="29845"/>
                </a:lnTo>
                <a:lnTo>
                  <a:pt x="3730701" y="47282"/>
                </a:lnTo>
                <a:lnTo>
                  <a:pt x="0" y="604647"/>
                </a:lnTo>
                <a:lnTo>
                  <a:pt x="4318" y="633349"/>
                </a:lnTo>
                <a:lnTo>
                  <a:pt x="3734816" y="75882"/>
                </a:lnTo>
                <a:lnTo>
                  <a:pt x="3698240" y="105283"/>
                </a:lnTo>
                <a:lnTo>
                  <a:pt x="3692017" y="110363"/>
                </a:lnTo>
                <a:lnTo>
                  <a:pt x="3691001" y="119380"/>
                </a:lnTo>
                <a:lnTo>
                  <a:pt x="3701034" y="131953"/>
                </a:lnTo>
                <a:lnTo>
                  <a:pt x="3710178" y="132842"/>
                </a:lnTo>
                <a:lnTo>
                  <a:pt x="3814191" y="49403"/>
                </a:lnTo>
                <a:close/>
              </a:path>
              <a:path w="3891915" h="1511935">
                <a:moveTo>
                  <a:pt x="3891915" y="238379"/>
                </a:moveTo>
                <a:lnTo>
                  <a:pt x="3869169" y="233553"/>
                </a:lnTo>
                <a:lnTo>
                  <a:pt x="3761359" y="210693"/>
                </a:lnTo>
                <a:lnTo>
                  <a:pt x="3753739" y="215646"/>
                </a:lnTo>
                <a:lnTo>
                  <a:pt x="3752088" y="223520"/>
                </a:lnTo>
                <a:lnTo>
                  <a:pt x="3750437" y="231267"/>
                </a:lnTo>
                <a:lnTo>
                  <a:pt x="3755390" y="239014"/>
                </a:lnTo>
                <a:lnTo>
                  <a:pt x="3809085" y="250393"/>
                </a:lnTo>
                <a:lnTo>
                  <a:pt x="75311" y="1483842"/>
                </a:lnTo>
                <a:lnTo>
                  <a:pt x="84455" y="1511338"/>
                </a:lnTo>
                <a:lnTo>
                  <a:pt x="3818217" y="277952"/>
                </a:lnTo>
                <a:lnTo>
                  <a:pt x="3787140" y="313182"/>
                </a:lnTo>
                <a:lnTo>
                  <a:pt x="3781806" y="319151"/>
                </a:lnTo>
                <a:lnTo>
                  <a:pt x="3782441" y="328295"/>
                </a:lnTo>
                <a:lnTo>
                  <a:pt x="3788410" y="333629"/>
                </a:lnTo>
                <a:lnTo>
                  <a:pt x="3794379" y="338836"/>
                </a:lnTo>
                <a:lnTo>
                  <a:pt x="3803523" y="338328"/>
                </a:lnTo>
                <a:lnTo>
                  <a:pt x="3808857" y="332359"/>
                </a:lnTo>
                <a:lnTo>
                  <a:pt x="3891915" y="2383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60043" y="2692780"/>
            <a:ext cx="6071235" cy="1946910"/>
          </a:xfrm>
          <a:custGeom>
            <a:avLst/>
            <a:gdLst/>
            <a:ahLst/>
            <a:cxnLst/>
            <a:rect l="l" t="t" r="r" b="b"/>
            <a:pathLst>
              <a:path w="6071234" h="1946910">
                <a:moveTo>
                  <a:pt x="1536319" y="1232281"/>
                </a:moveTo>
                <a:lnTo>
                  <a:pt x="1527505" y="1231519"/>
                </a:lnTo>
                <a:lnTo>
                  <a:pt x="1403477" y="1220851"/>
                </a:lnTo>
                <a:lnTo>
                  <a:pt x="1396492" y="1226693"/>
                </a:lnTo>
                <a:lnTo>
                  <a:pt x="1395730" y="1234694"/>
                </a:lnTo>
                <a:lnTo>
                  <a:pt x="1395095" y="1242695"/>
                </a:lnTo>
                <a:lnTo>
                  <a:pt x="1401064" y="1249680"/>
                </a:lnTo>
                <a:lnTo>
                  <a:pt x="1455940" y="1254379"/>
                </a:lnTo>
                <a:lnTo>
                  <a:pt x="82296" y="1905000"/>
                </a:lnTo>
                <a:lnTo>
                  <a:pt x="94742" y="1931162"/>
                </a:lnTo>
                <a:lnTo>
                  <a:pt x="1468208" y="1280617"/>
                </a:lnTo>
                <a:lnTo>
                  <a:pt x="1441704" y="1319403"/>
                </a:lnTo>
                <a:lnTo>
                  <a:pt x="1437132" y="1326007"/>
                </a:lnTo>
                <a:lnTo>
                  <a:pt x="1438783" y="1335024"/>
                </a:lnTo>
                <a:lnTo>
                  <a:pt x="1445387" y="1339469"/>
                </a:lnTo>
                <a:lnTo>
                  <a:pt x="1451991" y="1344041"/>
                </a:lnTo>
                <a:lnTo>
                  <a:pt x="1461008" y="1342263"/>
                </a:lnTo>
                <a:lnTo>
                  <a:pt x="1465580" y="1335659"/>
                </a:lnTo>
                <a:lnTo>
                  <a:pt x="1536319" y="1232281"/>
                </a:lnTo>
                <a:close/>
              </a:path>
              <a:path w="6071234" h="1946910">
                <a:moveTo>
                  <a:pt x="1536700" y="13081"/>
                </a:moveTo>
                <a:lnTo>
                  <a:pt x="1409954" y="54483"/>
                </a:lnTo>
                <a:lnTo>
                  <a:pt x="1405890" y="62611"/>
                </a:lnTo>
                <a:lnTo>
                  <a:pt x="1408303" y="70231"/>
                </a:lnTo>
                <a:lnTo>
                  <a:pt x="1410843" y="77851"/>
                </a:lnTo>
                <a:lnTo>
                  <a:pt x="1418971" y="82042"/>
                </a:lnTo>
                <a:lnTo>
                  <a:pt x="1471282" y="64909"/>
                </a:lnTo>
                <a:lnTo>
                  <a:pt x="0" y="1719834"/>
                </a:lnTo>
                <a:lnTo>
                  <a:pt x="21590" y="1739138"/>
                </a:lnTo>
                <a:lnTo>
                  <a:pt x="1492872" y="84086"/>
                </a:lnTo>
                <a:lnTo>
                  <a:pt x="1483614" y="130175"/>
                </a:lnTo>
                <a:lnTo>
                  <a:pt x="1482090" y="138049"/>
                </a:lnTo>
                <a:lnTo>
                  <a:pt x="1487170" y="145669"/>
                </a:lnTo>
                <a:lnTo>
                  <a:pt x="1494917" y="147320"/>
                </a:lnTo>
                <a:lnTo>
                  <a:pt x="1502791" y="148844"/>
                </a:lnTo>
                <a:lnTo>
                  <a:pt x="1510411" y="143764"/>
                </a:lnTo>
                <a:lnTo>
                  <a:pt x="1512062" y="135890"/>
                </a:lnTo>
                <a:lnTo>
                  <a:pt x="1534325" y="24892"/>
                </a:lnTo>
                <a:lnTo>
                  <a:pt x="1536700" y="13081"/>
                </a:lnTo>
                <a:close/>
              </a:path>
              <a:path w="6071234" h="1946910">
                <a:moveTo>
                  <a:pt x="3517519" y="698881"/>
                </a:moveTo>
                <a:lnTo>
                  <a:pt x="3446780" y="595503"/>
                </a:lnTo>
                <a:lnTo>
                  <a:pt x="3442208" y="588899"/>
                </a:lnTo>
                <a:lnTo>
                  <a:pt x="3433191" y="587121"/>
                </a:lnTo>
                <a:lnTo>
                  <a:pt x="3426587" y="591693"/>
                </a:lnTo>
                <a:lnTo>
                  <a:pt x="3419983" y="596138"/>
                </a:lnTo>
                <a:lnTo>
                  <a:pt x="3418332" y="605155"/>
                </a:lnTo>
                <a:lnTo>
                  <a:pt x="3422904" y="611759"/>
                </a:lnTo>
                <a:lnTo>
                  <a:pt x="3449409" y="650557"/>
                </a:lnTo>
                <a:lnTo>
                  <a:pt x="2075942" y="0"/>
                </a:lnTo>
                <a:lnTo>
                  <a:pt x="2063496" y="26162"/>
                </a:lnTo>
                <a:lnTo>
                  <a:pt x="3437140" y="676795"/>
                </a:lnTo>
                <a:lnTo>
                  <a:pt x="3382264" y="681482"/>
                </a:lnTo>
                <a:lnTo>
                  <a:pt x="3376295" y="688467"/>
                </a:lnTo>
                <a:lnTo>
                  <a:pt x="3376930" y="696468"/>
                </a:lnTo>
                <a:lnTo>
                  <a:pt x="3377692" y="704469"/>
                </a:lnTo>
                <a:lnTo>
                  <a:pt x="3384677" y="710311"/>
                </a:lnTo>
                <a:lnTo>
                  <a:pt x="3508705" y="699643"/>
                </a:lnTo>
                <a:lnTo>
                  <a:pt x="3517519" y="698881"/>
                </a:lnTo>
                <a:close/>
              </a:path>
              <a:path w="6071234" h="1946910">
                <a:moveTo>
                  <a:pt x="3593719" y="1841881"/>
                </a:moveTo>
                <a:lnTo>
                  <a:pt x="3516630" y="1743075"/>
                </a:lnTo>
                <a:lnTo>
                  <a:pt x="3511804" y="1736725"/>
                </a:lnTo>
                <a:lnTo>
                  <a:pt x="3502660" y="1735582"/>
                </a:lnTo>
                <a:lnTo>
                  <a:pt x="3490087" y="1745361"/>
                </a:lnTo>
                <a:lnTo>
                  <a:pt x="3488944" y="1754505"/>
                </a:lnTo>
                <a:lnTo>
                  <a:pt x="3522776" y="1797862"/>
                </a:lnTo>
                <a:lnTo>
                  <a:pt x="2075053" y="1218819"/>
                </a:lnTo>
                <a:lnTo>
                  <a:pt x="2064385" y="1245743"/>
                </a:lnTo>
                <a:lnTo>
                  <a:pt x="3511969" y="1824786"/>
                </a:lnTo>
                <a:lnTo>
                  <a:pt x="3457575" y="1832864"/>
                </a:lnTo>
                <a:lnTo>
                  <a:pt x="3452114" y="1840230"/>
                </a:lnTo>
                <a:lnTo>
                  <a:pt x="3453257" y="1848104"/>
                </a:lnTo>
                <a:lnTo>
                  <a:pt x="3454527" y="1856105"/>
                </a:lnTo>
                <a:lnTo>
                  <a:pt x="3461893" y="1861566"/>
                </a:lnTo>
                <a:lnTo>
                  <a:pt x="3469767" y="1860296"/>
                </a:lnTo>
                <a:lnTo>
                  <a:pt x="3574910" y="1844675"/>
                </a:lnTo>
                <a:lnTo>
                  <a:pt x="3593719" y="1841881"/>
                </a:lnTo>
                <a:close/>
              </a:path>
              <a:path w="6071234" h="1946910">
                <a:moveTo>
                  <a:pt x="3596132" y="887857"/>
                </a:moveTo>
                <a:lnTo>
                  <a:pt x="3570744" y="876173"/>
                </a:lnTo>
                <a:lnTo>
                  <a:pt x="3482213" y="835406"/>
                </a:lnTo>
                <a:lnTo>
                  <a:pt x="3474847" y="832104"/>
                </a:lnTo>
                <a:lnTo>
                  <a:pt x="3466338" y="835279"/>
                </a:lnTo>
                <a:lnTo>
                  <a:pt x="3462909" y="842518"/>
                </a:lnTo>
                <a:lnTo>
                  <a:pt x="3459607" y="849884"/>
                </a:lnTo>
                <a:lnTo>
                  <a:pt x="3462782" y="858393"/>
                </a:lnTo>
                <a:lnTo>
                  <a:pt x="3470021" y="861822"/>
                </a:lnTo>
                <a:lnTo>
                  <a:pt x="3512667" y="881380"/>
                </a:lnTo>
                <a:lnTo>
                  <a:pt x="1990598" y="1029716"/>
                </a:lnTo>
                <a:lnTo>
                  <a:pt x="1993392" y="1058545"/>
                </a:lnTo>
                <a:lnTo>
                  <a:pt x="3515652" y="910196"/>
                </a:lnTo>
                <a:lnTo>
                  <a:pt x="3471037" y="942467"/>
                </a:lnTo>
                <a:lnTo>
                  <a:pt x="3469513" y="951484"/>
                </a:lnTo>
                <a:lnTo>
                  <a:pt x="3478911" y="964438"/>
                </a:lnTo>
                <a:lnTo>
                  <a:pt x="3487928" y="965962"/>
                </a:lnTo>
                <a:lnTo>
                  <a:pt x="3596132" y="887857"/>
                </a:lnTo>
                <a:close/>
              </a:path>
              <a:path w="6071234" h="1946910">
                <a:moveTo>
                  <a:pt x="5881751" y="1881886"/>
                </a:moveTo>
                <a:lnTo>
                  <a:pt x="5768086" y="1812036"/>
                </a:lnTo>
                <a:lnTo>
                  <a:pt x="5759069" y="1814195"/>
                </a:lnTo>
                <a:lnTo>
                  <a:pt x="5755005" y="1821053"/>
                </a:lnTo>
                <a:lnTo>
                  <a:pt x="5750814" y="1827784"/>
                </a:lnTo>
                <a:lnTo>
                  <a:pt x="5752846" y="1836801"/>
                </a:lnTo>
                <a:lnTo>
                  <a:pt x="5799721" y="1865553"/>
                </a:lnTo>
                <a:lnTo>
                  <a:pt x="4127500" y="1827403"/>
                </a:lnTo>
                <a:lnTo>
                  <a:pt x="4126738" y="1856359"/>
                </a:lnTo>
                <a:lnTo>
                  <a:pt x="5798972" y="1894509"/>
                </a:lnTo>
                <a:lnTo>
                  <a:pt x="5757926" y="1917192"/>
                </a:lnTo>
                <a:lnTo>
                  <a:pt x="5750941" y="1921129"/>
                </a:lnTo>
                <a:lnTo>
                  <a:pt x="5748401" y="1929892"/>
                </a:lnTo>
                <a:lnTo>
                  <a:pt x="5752338" y="1936877"/>
                </a:lnTo>
                <a:lnTo>
                  <a:pt x="5756148" y="1943862"/>
                </a:lnTo>
                <a:lnTo>
                  <a:pt x="5765038" y="1946402"/>
                </a:lnTo>
                <a:lnTo>
                  <a:pt x="5856719" y="1895729"/>
                </a:lnTo>
                <a:lnTo>
                  <a:pt x="5881751" y="1881886"/>
                </a:lnTo>
                <a:close/>
              </a:path>
              <a:path w="6071234" h="1946910">
                <a:moveTo>
                  <a:pt x="6070727" y="1804162"/>
                </a:moveTo>
                <a:lnTo>
                  <a:pt x="5996686" y="1702943"/>
                </a:lnTo>
                <a:lnTo>
                  <a:pt x="5991987" y="1696466"/>
                </a:lnTo>
                <a:lnTo>
                  <a:pt x="5982970" y="1695069"/>
                </a:lnTo>
                <a:lnTo>
                  <a:pt x="5970016" y="1704467"/>
                </a:lnTo>
                <a:lnTo>
                  <a:pt x="5968619" y="1713611"/>
                </a:lnTo>
                <a:lnTo>
                  <a:pt x="5973318" y="1719961"/>
                </a:lnTo>
                <a:lnTo>
                  <a:pt x="6001016" y="1757946"/>
                </a:lnTo>
                <a:lnTo>
                  <a:pt x="3979037" y="874649"/>
                </a:lnTo>
                <a:lnTo>
                  <a:pt x="3967353" y="901077"/>
                </a:lnTo>
                <a:lnTo>
                  <a:pt x="5989447" y="1784477"/>
                </a:lnTo>
                <a:lnTo>
                  <a:pt x="5942711" y="1789938"/>
                </a:lnTo>
                <a:lnTo>
                  <a:pt x="5934837" y="1790954"/>
                </a:lnTo>
                <a:lnTo>
                  <a:pt x="5929122" y="1798066"/>
                </a:lnTo>
                <a:lnTo>
                  <a:pt x="5930011" y="1806067"/>
                </a:lnTo>
                <a:lnTo>
                  <a:pt x="5931027" y="1813941"/>
                </a:lnTo>
                <a:lnTo>
                  <a:pt x="5938139" y="1819656"/>
                </a:lnTo>
                <a:lnTo>
                  <a:pt x="6055550" y="1805940"/>
                </a:lnTo>
                <a:lnTo>
                  <a:pt x="6070727" y="180416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51912" y="228600"/>
            <a:ext cx="7877688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LINE </a:t>
            </a:r>
            <a:r>
              <a:rPr sz="3600" spc="-5" dirty="0"/>
              <a:t>BALANCING:</a:t>
            </a:r>
            <a:r>
              <a:rPr sz="3600" spc="-65" dirty="0"/>
              <a:t> </a:t>
            </a:r>
            <a:r>
              <a:rPr sz="2800" spc="-5" dirty="0"/>
              <a:t>EXAMPLE</a:t>
            </a:r>
            <a:endParaRPr sz="2800" dirty="0"/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461622"/>
              </p:ext>
            </p:extLst>
          </p:nvPr>
        </p:nvGraphicFramePr>
        <p:xfrm>
          <a:off x="6580122" y="909697"/>
          <a:ext cx="2209800" cy="3789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770"/>
                <a:gridCol w="570230"/>
                <a:gridCol w="1066800"/>
              </a:tblGrid>
              <a:tr h="82296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25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Task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FA12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74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25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Task  </a:t>
                      </a:r>
                      <a:r>
                        <a:rPr sz="1200" b="1" spc="-30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b="1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ime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FA12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spc="-25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Task </a:t>
                      </a:r>
                      <a:r>
                        <a:rPr sz="1200" b="1" spc="-5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200" b="1" spc="-175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+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 marR="222250">
                        <a:lnSpc>
                          <a:spcPct val="109200"/>
                        </a:lnSpc>
                        <a:spcBef>
                          <a:spcPts val="58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follower  </a:t>
                      </a:r>
                      <a:r>
                        <a:rPr sz="1200" b="1" spc="-5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task</a:t>
                      </a:r>
                      <a:r>
                        <a:rPr sz="1200" b="1" spc="-75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  <a:t>times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FA12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70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380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B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80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160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C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40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170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D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20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70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E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40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90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F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30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80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G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50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100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F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50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50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8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457962" y="1296161"/>
            <a:ext cx="1234440" cy="1463040"/>
          </a:xfrm>
          <a:custGeom>
            <a:avLst/>
            <a:gdLst/>
            <a:ahLst/>
            <a:cxnLst/>
            <a:rect l="l" t="t" r="r" b="b"/>
            <a:pathLst>
              <a:path w="1234439" h="1463039">
                <a:moveTo>
                  <a:pt x="914400" y="160020"/>
                </a:moveTo>
                <a:lnTo>
                  <a:pt x="922556" y="109435"/>
                </a:lnTo>
                <a:lnTo>
                  <a:pt x="945270" y="65507"/>
                </a:lnTo>
                <a:lnTo>
                  <a:pt x="979907" y="30870"/>
                </a:lnTo>
                <a:lnTo>
                  <a:pt x="1023835" y="8156"/>
                </a:lnTo>
                <a:lnTo>
                  <a:pt x="1074420" y="0"/>
                </a:lnTo>
                <a:lnTo>
                  <a:pt x="1125004" y="8156"/>
                </a:lnTo>
                <a:lnTo>
                  <a:pt x="1168932" y="30870"/>
                </a:lnTo>
                <a:lnTo>
                  <a:pt x="1203569" y="65507"/>
                </a:lnTo>
                <a:lnTo>
                  <a:pt x="1226283" y="109435"/>
                </a:lnTo>
                <a:lnTo>
                  <a:pt x="1234439" y="160020"/>
                </a:lnTo>
                <a:lnTo>
                  <a:pt x="1226283" y="210604"/>
                </a:lnTo>
                <a:lnTo>
                  <a:pt x="1203569" y="254532"/>
                </a:lnTo>
                <a:lnTo>
                  <a:pt x="1168932" y="289169"/>
                </a:lnTo>
                <a:lnTo>
                  <a:pt x="1125004" y="311883"/>
                </a:lnTo>
                <a:lnTo>
                  <a:pt x="1074420" y="320039"/>
                </a:lnTo>
                <a:lnTo>
                  <a:pt x="1023835" y="311883"/>
                </a:lnTo>
                <a:lnTo>
                  <a:pt x="979907" y="289169"/>
                </a:lnTo>
                <a:lnTo>
                  <a:pt x="945270" y="254532"/>
                </a:lnTo>
                <a:lnTo>
                  <a:pt x="922556" y="210604"/>
                </a:lnTo>
                <a:lnTo>
                  <a:pt x="914400" y="160020"/>
                </a:lnTo>
                <a:close/>
              </a:path>
              <a:path w="1234439" h="1463039">
                <a:moveTo>
                  <a:pt x="0" y="1303020"/>
                </a:moveTo>
                <a:lnTo>
                  <a:pt x="8157" y="1252435"/>
                </a:lnTo>
                <a:lnTo>
                  <a:pt x="30873" y="1208507"/>
                </a:lnTo>
                <a:lnTo>
                  <a:pt x="65513" y="1173870"/>
                </a:lnTo>
                <a:lnTo>
                  <a:pt x="109440" y="1151156"/>
                </a:lnTo>
                <a:lnTo>
                  <a:pt x="160019" y="1143000"/>
                </a:lnTo>
                <a:lnTo>
                  <a:pt x="210599" y="1151156"/>
                </a:lnTo>
                <a:lnTo>
                  <a:pt x="254526" y="1173870"/>
                </a:lnTo>
                <a:lnTo>
                  <a:pt x="289166" y="1208507"/>
                </a:lnTo>
                <a:lnTo>
                  <a:pt x="311882" y="1252435"/>
                </a:lnTo>
                <a:lnTo>
                  <a:pt x="320039" y="1303020"/>
                </a:lnTo>
                <a:lnTo>
                  <a:pt x="311882" y="1353604"/>
                </a:lnTo>
                <a:lnTo>
                  <a:pt x="289166" y="1397532"/>
                </a:lnTo>
                <a:lnTo>
                  <a:pt x="254526" y="1432169"/>
                </a:lnTo>
                <a:lnTo>
                  <a:pt x="210599" y="1454883"/>
                </a:lnTo>
                <a:lnTo>
                  <a:pt x="160019" y="1463039"/>
                </a:lnTo>
                <a:lnTo>
                  <a:pt x="109440" y="1454883"/>
                </a:lnTo>
                <a:lnTo>
                  <a:pt x="65513" y="1432169"/>
                </a:lnTo>
                <a:lnTo>
                  <a:pt x="30873" y="1397532"/>
                </a:lnTo>
                <a:lnTo>
                  <a:pt x="8157" y="1353604"/>
                </a:lnTo>
                <a:lnTo>
                  <a:pt x="0" y="1303020"/>
                </a:lnTo>
                <a:close/>
              </a:path>
            </a:pathLst>
          </a:custGeom>
          <a:ln w="3200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36624" y="1299717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48561" y="1677161"/>
            <a:ext cx="3444240" cy="2606040"/>
          </a:xfrm>
          <a:custGeom>
            <a:avLst/>
            <a:gdLst/>
            <a:ahLst/>
            <a:cxnLst/>
            <a:rect l="l" t="t" r="r" b="b"/>
            <a:pathLst>
              <a:path w="3444240" h="2606040">
                <a:moveTo>
                  <a:pt x="1447800" y="160020"/>
                </a:moveTo>
                <a:lnTo>
                  <a:pt x="1455956" y="109435"/>
                </a:lnTo>
                <a:lnTo>
                  <a:pt x="1478670" y="65507"/>
                </a:lnTo>
                <a:lnTo>
                  <a:pt x="1513307" y="30870"/>
                </a:lnTo>
                <a:lnTo>
                  <a:pt x="1557235" y="8156"/>
                </a:lnTo>
                <a:lnTo>
                  <a:pt x="1607820" y="0"/>
                </a:lnTo>
                <a:lnTo>
                  <a:pt x="1658404" y="8156"/>
                </a:lnTo>
                <a:lnTo>
                  <a:pt x="1702332" y="30870"/>
                </a:lnTo>
                <a:lnTo>
                  <a:pt x="1736969" y="65507"/>
                </a:lnTo>
                <a:lnTo>
                  <a:pt x="1759683" y="109435"/>
                </a:lnTo>
                <a:lnTo>
                  <a:pt x="1767839" y="160020"/>
                </a:lnTo>
                <a:lnTo>
                  <a:pt x="1759683" y="210604"/>
                </a:lnTo>
                <a:lnTo>
                  <a:pt x="1736969" y="254532"/>
                </a:lnTo>
                <a:lnTo>
                  <a:pt x="1702332" y="289169"/>
                </a:lnTo>
                <a:lnTo>
                  <a:pt x="1658404" y="311883"/>
                </a:lnTo>
                <a:lnTo>
                  <a:pt x="1607820" y="320039"/>
                </a:lnTo>
                <a:lnTo>
                  <a:pt x="1557235" y="311883"/>
                </a:lnTo>
                <a:lnTo>
                  <a:pt x="1513307" y="289169"/>
                </a:lnTo>
                <a:lnTo>
                  <a:pt x="1478670" y="254532"/>
                </a:lnTo>
                <a:lnTo>
                  <a:pt x="1455956" y="210604"/>
                </a:lnTo>
                <a:lnTo>
                  <a:pt x="1447800" y="160020"/>
                </a:lnTo>
                <a:close/>
              </a:path>
              <a:path w="3444240" h="2606040">
                <a:moveTo>
                  <a:pt x="0" y="693420"/>
                </a:moveTo>
                <a:lnTo>
                  <a:pt x="8156" y="642835"/>
                </a:lnTo>
                <a:lnTo>
                  <a:pt x="30870" y="598907"/>
                </a:lnTo>
                <a:lnTo>
                  <a:pt x="65507" y="564270"/>
                </a:lnTo>
                <a:lnTo>
                  <a:pt x="109435" y="541556"/>
                </a:lnTo>
                <a:lnTo>
                  <a:pt x="160019" y="533400"/>
                </a:lnTo>
                <a:lnTo>
                  <a:pt x="210604" y="541556"/>
                </a:lnTo>
                <a:lnTo>
                  <a:pt x="254532" y="564270"/>
                </a:lnTo>
                <a:lnTo>
                  <a:pt x="289169" y="598907"/>
                </a:lnTo>
                <a:lnTo>
                  <a:pt x="311883" y="642835"/>
                </a:lnTo>
                <a:lnTo>
                  <a:pt x="320039" y="693420"/>
                </a:lnTo>
                <a:lnTo>
                  <a:pt x="311883" y="744004"/>
                </a:lnTo>
                <a:lnTo>
                  <a:pt x="289169" y="787932"/>
                </a:lnTo>
                <a:lnTo>
                  <a:pt x="254532" y="822569"/>
                </a:lnTo>
                <a:lnTo>
                  <a:pt x="210604" y="845283"/>
                </a:lnTo>
                <a:lnTo>
                  <a:pt x="160019" y="853439"/>
                </a:lnTo>
                <a:lnTo>
                  <a:pt x="109435" y="845283"/>
                </a:lnTo>
                <a:lnTo>
                  <a:pt x="65507" y="822569"/>
                </a:lnTo>
                <a:lnTo>
                  <a:pt x="30870" y="787932"/>
                </a:lnTo>
                <a:lnTo>
                  <a:pt x="8156" y="744004"/>
                </a:lnTo>
                <a:lnTo>
                  <a:pt x="0" y="693420"/>
                </a:lnTo>
                <a:close/>
              </a:path>
              <a:path w="3444240" h="2606040">
                <a:moveTo>
                  <a:pt x="0" y="1531620"/>
                </a:moveTo>
                <a:lnTo>
                  <a:pt x="8156" y="1481035"/>
                </a:lnTo>
                <a:lnTo>
                  <a:pt x="30870" y="1437107"/>
                </a:lnTo>
                <a:lnTo>
                  <a:pt x="65507" y="1402470"/>
                </a:lnTo>
                <a:lnTo>
                  <a:pt x="109435" y="1379756"/>
                </a:lnTo>
                <a:lnTo>
                  <a:pt x="160019" y="1371600"/>
                </a:lnTo>
                <a:lnTo>
                  <a:pt x="210604" y="1379756"/>
                </a:lnTo>
                <a:lnTo>
                  <a:pt x="254532" y="1402470"/>
                </a:lnTo>
                <a:lnTo>
                  <a:pt x="289169" y="1437107"/>
                </a:lnTo>
                <a:lnTo>
                  <a:pt x="311883" y="1481035"/>
                </a:lnTo>
                <a:lnTo>
                  <a:pt x="320039" y="1531620"/>
                </a:lnTo>
                <a:lnTo>
                  <a:pt x="311883" y="1582204"/>
                </a:lnTo>
                <a:lnTo>
                  <a:pt x="289169" y="1626132"/>
                </a:lnTo>
                <a:lnTo>
                  <a:pt x="254532" y="1660769"/>
                </a:lnTo>
                <a:lnTo>
                  <a:pt x="210604" y="1683483"/>
                </a:lnTo>
                <a:lnTo>
                  <a:pt x="160019" y="1691639"/>
                </a:lnTo>
                <a:lnTo>
                  <a:pt x="109435" y="1683483"/>
                </a:lnTo>
                <a:lnTo>
                  <a:pt x="65507" y="1660769"/>
                </a:lnTo>
                <a:lnTo>
                  <a:pt x="30870" y="1626132"/>
                </a:lnTo>
                <a:lnTo>
                  <a:pt x="8156" y="1582204"/>
                </a:lnTo>
                <a:lnTo>
                  <a:pt x="0" y="1531620"/>
                </a:lnTo>
                <a:close/>
              </a:path>
              <a:path w="3444240" h="2606040">
                <a:moveTo>
                  <a:pt x="0" y="2446020"/>
                </a:moveTo>
                <a:lnTo>
                  <a:pt x="8156" y="2395435"/>
                </a:lnTo>
                <a:lnTo>
                  <a:pt x="30870" y="2351507"/>
                </a:lnTo>
                <a:lnTo>
                  <a:pt x="65507" y="2316870"/>
                </a:lnTo>
                <a:lnTo>
                  <a:pt x="109435" y="2294156"/>
                </a:lnTo>
                <a:lnTo>
                  <a:pt x="160019" y="2286000"/>
                </a:lnTo>
                <a:lnTo>
                  <a:pt x="210604" y="2294156"/>
                </a:lnTo>
                <a:lnTo>
                  <a:pt x="254532" y="2316870"/>
                </a:lnTo>
                <a:lnTo>
                  <a:pt x="289169" y="2351507"/>
                </a:lnTo>
                <a:lnTo>
                  <a:pt x="311883" y="2395435"/>
                </a:lnTo>
                <a:lnTo>
                  <a:pt x="320039" y="2446020"/>
                </a:lnTo>
                <a:lnTo>
                  <a:pt x="311883" y="2496604"/>
                </a:lnTo>
                <a:lnTo>
                  <a:pt x="289169" y="2540532"/>
                </a:lnTo>
                <a:lnTo>
                  <a:pt x="254532" y="2575169"/>
                </a:lnTo>
                <a:lnTo>
                  <a:pt x="210604" y="2597883"/>
                </a:lnTo>
                <a:lnTo>
                  <a:pt x="160019" y="2606040"/>
                </a:lnTo>
                <a:lnTo>
                  <a:pt x="109435" y="2597883"/>
                </a:lnTo>
                <a:lnTo>
                  <a:pt x="65507" y="2575169"/>
                </a:lnTo>
                <a:lnTo>
                  <a:pt x="30870" y="2540532"/>
                </a:lnTo>
                <a:lnTo>
                  <a:pt x="8156" y="2496604"/>
                </a:lnTo>
                <a:lnTo>
                  <a:pt x="0" y="2446020"/>
                </a:lnTo>
                <a:close/>
              </a:path>
              <a:path w="3444240" h="2606040">
                <a:moveTo>
                  <a:pt x="3124200" y="1379220"/>
                </a:moveTo>
                <a:lnTo>
                  <a:pt x="3132356" y="1328635"/>
                </a:lnTo>
                <a:lnTo>
                  <a:pt x="3155070" y="1284707"/>
                </a:lnTo>
                <a:lnTo>
                  <a:pt x="3189707" y="1250070"/>
                </a:lnTo>
                <a:lnTo>
                  <a:pt x="3233635" y="1227356"/>
                </a:lnTo>
                <a:lnTo>
                  <a:pt x="3284220" y="1219200"/>
                </a:lnTo>
                <a:lnTo>
                  <a:pt x="3334804" y="1227356"/>
                </a:lnTo>
                <a:lnTo>
                  <a:pt x="3378732" y="1250070"/>
                </a:lnTo>
                <a:lnTo>
                  <a:pt x="3413369" y="1284707"/>
                </a:lnTo>
                <a:lnTo>
                  <a:pt x="3436083" y="1328635"/>
                </a:lnTo>
                <a:lnTo>
                  <a:pt x="3444240" y="1379220"/>
                </a:lnTo>
                <a:lnTo>
                  <a:pt x="3436083" y="1429804"/>
                </a:lnTo>
                <a:lnTo>
                  <a:pt x="3413369" y="1473732"/>
                </a:lnTo>
                <a:lnTo>
                  <a:pt x="3378732" y="1508369"/>
                </a:lnTo>
                <a:lnTo>
                  <a:pt x="3334804" y="1531083"/>
                </a:lnTo>
                <a:lnTo>
                  <a:pt x="3284220" y="1539239"/>
                </a:lnTo>
                <a:lnTo>
                  <a:pt x="3233635" y="1531083"/>
                </a:lnTo>
                <a:lnTo>
                  <a:pt x="3189707" y="1508369"/>
                </a:lnTo>
                <a:lnTo>
                  <a:pt x="3155070" y="1473732"/>
                </a:lnTo>
                <a:lnTo>
                  <a:pt x="3132356" y="1429804"/>
                </a:lnTo>
                <a:lnTo>
                  <a:pt x="3124200" y="1379220"/>
                </a:lnTo>
                <a:close/>
              </a:path>
              <a:path w="3444240" h="2606040">
                <a:moveTo>
                  <a:pt x="1524000" y="922020"/>
                </a:moveTo>
                <a:lnTo>
                  <a:pt x="1532156" y="871435"/>
                </a:lnTo>
                <a:lnTo>
                  <a:pt x="1554870" y="827507"/>
                </a:lnTo>
                <a:lnTo>
                  <a:pt x="1589507" y="792870"/>
                </a:lnTo>
                <a:lnTo>
                  <a:pt x="1633435" y="770156"/>
                </a:lnTo>
                <a:lnTo>
                  <a:pt x="1684020" y="762000"/>
                </a:lnTo>
                <a:lnTo>
                  <a:pt x="1734604" y="770156"/>
                </a:lnTo>
                <a:lnTo>
                  <a:pt x="1778532" y="792870"/>
                </a:lnTo>
                <a:lnTo>
                  <a:pt x="1813169" y="827507"/>
                </a:lnTo>
                <a:lnTo>
                  <a:pt x="1835883" y="871435"/>
                </a:lnTo>
                <a:lnTo>
                  <a:pt x="1844039" y="922020"/>
                </a:lnTo>
                <a:lnTo>
                  <a:pt x="1835883" y="972604"/>
                </a:lnTo>
                <a:lnTo>
                  <a:pt x="1813169" y="1016532"/>
                </a:lnTo>
                <a:lnTo>
                  <a:pt x="1778532" y="1051169"/>
                </a:lnTo>
                <a:lnTo>
                  <a:pt x="1734604" y="1073883"/>
                </a:lnTo>
                <a:lnTo>
                  <a:pt x="1684020" y="1082039"/>
                </a:lnTo>
                <a:lnTo>
                  <a:pt x="1633435" y="1073883"/>
                </a:lnTo>
                <a:lnTo>
                  <a:pt x="1589507" y="1051169"/>
                </a:lnTo>
                <a:lnTo>
                  <a:pt x="1554870" y="1016532"/>
                </a:lnTo>
                <a:lnTo>
                  <a:pt x="1532156" y="972604"/>
                </a:lnTo>
                <a:lnTo>
                  <a:pt x="1524000" y="922020"/>
                </a:lnTo>
                <a:close/>
              </a:path>
            </a:pathLst>
          </a:custGeom>
          <a:ln w="3200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59740" y="2330322"/>
            <a:ext cx="375285" cy="60642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985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900" b="1" spc="-5" dirty="0">
                <a:latin typeface="Arial"/>
                <a:cs typeface="Arial"/>
              </a:rPr>
              <a:t>70</a:t>
            </a:r>
            <a:r>
              <a:rPr sz="9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75175" y="2900298"/>
            <a:ext cx="375285" cy="56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H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sz="900" b="1" spc="-5" dirty="0">
                <a:latin typeface="Arial"/>
                <a:cs typeface="Arial"/>
              </a:rPr>
              <a:t>50</a:t>
            </a:r>
            <a:r>
              <a:rPr sz="9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74594" y="2443098"/>
            <a:ext cx="375285" cy="56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A0000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sz="900" b="1" spc="-5" dirty="0">
                <a:latin typeface="Arial"/>
                <a:cs typeface="Arial"/>
              </a:rPr>
              <a:t>50</a:t>
            </a:r>
            <a:r>
              <a:rPr sz="9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98394" y="1567941"/>
            <a:ext cx="375285" cy="60642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R="52069" algn="ctr">
              <a:lnSpc>
                <a:spcPct val="100000"/>
              </a:lnSpc>
              <a:spcBef>
                <a:spcPts val="985"/>
              </a:spcBef>
            </a:pPr>
            <a:r>
              <a:rPr sz="1800" b="1" dirty="0">
                <a:solidFill>
                  <a:srgbClr val="9A00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900" b="1" spc="-5" dirty="0">
                <a:latin typeface="Arial"/>
                <a:cs typeface="Arial"/>
              </a:rPr>
              <a:t>30</a:t>
            </a:r>
            <a:r>
              <a:rPr sz="9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2044" y="3854577"/>
            <a:ext cx="475615" cy="60642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309245">
              <a:lnSpc>
                <a:spcPct val="100000"/>
              </a:lnSpc>
              <a:spcBef>
                <a:spcPts val="985"/>
              </a:spcBef>
            </a:pPr>
            <a:r>
              <a:rPr sz="1800" b="1" dirty="0">
                <a:solidFill>
                  <a:srgbClr val="9A0000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900" b="1" spc="-5" dirty="0">
                <a:latin typeface="Arial"/>
                <a:cs typeface="Arial"/>
              </a:rPr>
              <a:t>40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50594" y="2939922"/>
            <a:ext cx="375285" cy="60642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985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900" b="1" spc="-5" dirty="0">
                <a:latin typeface="Arial"/>
                <a:cs typeface="Arial"/>
              </a:rPr>
              <a:t>20</a:t>
            </a:r>
            <a:r>
              <a:rPr sz="9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50594" y="2101722"/>
            <a:ext cx="375285" cy="60642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985"/>
              </a:spcBef>
            </a:pPr>
            <a:r>
              <a:rPr sz="1800" b="1" spc="-5" dirty="0">
                <a:solidFill>
                  <a:srgbClr val="9A00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900" b="1" spc="-5" dirty="0">
                <a:latin typeface="Arial"/>
                <a:cs typeface="Arial"/>
              </a:rPr>
              <a:t>40</a:t>
            </a:r>
            <a:r>
              <a:rPr sz="9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74394" y="1630426"/>
            <a:ext cx="3752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80</a:t>
            </a:r>
            <a:r>
              <a:rPr sz="9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776983" y="4687823"/>
            <a:ext cx="434340" cy="513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481583" y="4687823"/>
            <a:ext cx="791210" cy="1887220"/>
            <a:chOff x="481583" y="4687823"/>
            <a:chExt cx="791210" cy="1887220"/>
          </a:xfrm>
        </p:grpSpPr>
        <p:sp>
          <p:nvSpPr>
            <p:cNvPr id="23" name="object 23"/>
            <p:cNvSpPr/>
            <p:nvPr/>
          </p:nvSpPr>
          <p:spPr>
            <a:xfrm>
              <a:off x="481583" y="4687823"/>
              <a:ext cx="434340" cy="5135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53795" y="5070347"/>
              <a:ext cx="618743" cy="6766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56843" y="5649467"/>
              <a:ext cx="614172" cy="67665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49223" y="6117335"/>
              <a:ext cx="556259" cy="4572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452627" y="1143000"/>
            <a:ext cx="4575175" cy="2990850"/>
            <a:chOff x="452627" y="1143000"/>
            <a:chExt cx="4575175" cy="2990850"/>
          </a:xfrm>
        </p:grpSpPr>
        <p:sp>
          <p:nvSpPr>
            <p:cNvPr id="28" name="object 28"/>
            <p:cNvSpPr/>
            <p:nvPr/>
          </p:nvSpPr>
          <p:spPr>
            <a:xfrm>
              <a:off x="608914" y="1445005"/>
              <a:ext cx="4124325" cy="2688590"/>
            </a:xfrm>
            <a:custGeom>
              <a:avLst/>
              <a:gdLst/>
              <a:ahLst/>
              <a:cxnLst/>
              <a:rect l="l" t="t" r="r" b="b"/>
              <a:pathLst>
                <a:path w="4124325" h="2688590">
                  <a:moveTo>
                    <a:pt x="763447" y="11176"/>
                  </a:moveTo>
                  <a:lnTo>
                    <a:pt x="657847" y="54356"/>
                  </a:lnTo>
                  <a:lnTo>
                    <a:pt x="655040" y="60960"/>
                  </a:lnTo>
                  <a:lnTo>
                    <a:pt x="659828" y="72644"/>
                  </a:lnTo>
                  <a:lnTo>
                    <a:pt x="666546" y="75438"/>
                  </a:lnTo>
                  <a:lnTo>
                    <a:pt x="672388" y="73152"/>
                  </a:lnTo>
                  <a:lnTo>
                    <a:pt x="714819" y="55803"/>
                  </a:lnTo>
                  <a:lnTo>
                    <a:pt x="0" y="987171"/>
                  </a:lnTo>
                  <a:lnTo>
                    <a:pt x="18135" y="1001141"/>
                  </a:lnTo>
                  <a:lnTo>
                    <a:pt x="733005" y="69621"/>
                  </a:lnTo>
                  <a:lnTo>
                    <a:pt x="727252" y="115189"/>
                  </a:lnTo>
                  <a:lnTo>
                    <a:pt x="726363" y="121412"/>
                  </a:lnTo>
                  <a:lnTo>
                    <a:pt x="730808" y="127127"/>
                  </a:lnTo>
                  <a:lnTo>
                    <a:pt x="737158" y="128016"/>
                  </a:lnTo>
                  <a:lnTo>
                    <a:pt x="743381" y="128778"/>
                  </a:lnTo>
                  <a:lnTo>
                    <a:pt x="749096" y="124333"/>
                  </a:lnTo>
                  <a:lnTo>
                    <a:pt x="749858" y="118110"/>
                  </a:lnTo>
                  <a:lnTo>
                    <a:pt x="762038" y="22225"/>
                  </a:lnTo>
                  <a:lnTo>
                    <a:pt x="763447" y="11176"/>
                  </a:lnTo>
                  <a:close/>
                </a:path>
                <a:path w="4124325" h="2688590">
                  <a:moveTo>
                    <a:pt x="839266" y="1763395"/>
                  </a:moveTo>
                  <a:lnTo>
                    <a:pt x="837653" y="1759966"/>
                  </a:lnTo>
                  <a:lnTo>
                    <a:pt x="791006" y="1660017"/>
                  </a:lnTo>
                  <a:lnTo>
                    <a:pt x="784148" y="1657604"/>
                  </a:lnTo>
                  <a:lnTo>
                    <a:pt x="772718" y="1662938"/>
                  </a:lnTo>
                  <a:lnTo>
                    <a:pt x="770305" y="1669796"/>
                  </a:lnTo>
                  <a:lnTo>
                    <a:pt x="792403" y="1717103"/>
                  </a:lnTo>
                  <a:lnTo>
                    <a:pt x="128346" y="1257554"/>
                  </a:lnTo>
                  <a:lnTo>
                    <a:pt x="115341" y="1276350"/>
                  </a:lnTo>
                  <a:lnTo>
                    <a:pt x="779246" y="1735848"/>
                  </a:lnTo>
                  <a:lnTo>
                    <a:pt x="727252" y="1731772"/>
                  </a:lnTo>
                  <a:lnTo>
                    <a:pt x="721791" y="1736598"/>
                  </a:lnTo>
                  <a:lnTo>
                    <a:pt x="720775" y="1749171"/>
                  </a:lnTo>
                  <a:lnTo>
                    <a:pt x="725474" y="1754632"/>
                  </a:lnTo>
                  <a:lnTo>
                    <a:pt x="839266" y="1763395"/>
                  </a:lnTo>
                  <a:close/>
                </a:path>
                <a:path w="4124325" h="2688590">
                  <a:moveTo>
                    <a:pt x="839647" y="925576"/>
                  </a:moveTo>
                  <a:lnTo>
                    <a:pt x="822032" y="922020"/>
                  </a:lnTo>
                  <a:lnTo>
                    <a:pt x="727887" y="902970"/>
                  </a:lnTo>
                  <a:lnTo>
                    <a:pt x="721791" y="906907"/>
                  </a:lnTo>
                  <a:lnTo>
                    <a:pt x="719251" y="919353"/>
                  </a:lnTo>
                  <a:lnTo>
                    <a:pt x="723315" y="925322"/>
                  </a:lnTo>
                  <a:lnTo>
                    <a:pt x="774395" y="935697"/>
                  </a:lnTo>
                  <a:lnTo>
                    <a:pt x="165404" y="1143381"/>
                  </a:lnTo>
                  <a:lnTo>
                    <a:pt x="172770" y="1164971"/>
                  </a:lnTo>
                  <a:lnTo>
                    <a:pt x="781812" y="957389"/>
                  </a:lnTo>
                  <a:lnTo>
                    <a:pt x="751763" y="991997"/>
                  </a:lnTo>
                  <a:lnTo>
                    <a:pt x="747699" y="996823"/>
                  </a:lnTo>
                  <a:lnTo>
                    <a:pt x="748207" y="1004062"/>
                  </a:lnTo>
                  <a:lnTo>
                    <a:pt x="757732" y="1012317"/>
                  </a:lnTo>
                  <a:lnTo>
                    <a:pt x="764971" y="1011809"/>
                  </a:lnTo>
                  <a:lnTo>
                    <a:pt x="769035" y="1006983"/>
                  </a:lnTo>
                  <a:lnTo>
                    <a:pt x="839647" y="925576"/>
                  </a:lnTo>
                  <a:close/>
                </a:path>
                <a:path w="4124325" h="2688590">
                  <a:moveTo>
                    <a:pt x="839787" y="2614803"/>
                  </a:moveTo>
                  <a:lnTo>
                    <a:pt x="839774" y="2564003"/>
                  </a:lnTo>
                  <a:lnTo>
                    <a:pt x="838123" y="2562314"/>
                  </a:lnTo>
                  <a:lnTo>
                    <a:pt x="838123" y="2652903"/>
                  </a:lnTo>
                  <a:lnTo>
                    <a:pt x="818438" y="2664333"/>
                  </a:lnTo>
                  <a:lnTo>
                    <a:pt x="828268" y="2658618"/>
                  </a:lnTo>
                  <a:lnTo>
                    <a:pt x="838123" y="2652903"/>
                  </a:lnTo>
                  <a:lnTo>
                    <a:pt x="838123" y="2562314"/>
                  </a:lnTo>
                  <a:lnTo>
                    <a:pt x="834821" y="2558923"/>
                  </a:lnTo>
                  <a:lnTo>
                    <a:pt x="822248" y="2558923"/>
                  </a:lnTo>
                  <a:lnTo>
                    <a:pt x="817041" y="2564003"/>
                  </a:lnTo>
                  <a:lnTo>
                    <a:pt x="816965" y="2616441"/>
                  </a:lnTo>
                  <a:lnTo>
                    <a:pt x="49428" y="1293241"/>
                  </a:lnTo>
                  <a:lnTo>
                    <a:pt x="29667" y="1304671"/>
                  </a:lnTo>
                  <a:lnTo>
                    <a:pt x="797255" y="2627833"/>
                  </a:lnTo>
                  <a:lnTo>
                    <a:pt x="757224" y="2605024"/>
                  </a:lnTo>
                  <a:lnTo>
                    <a:pt x="751763" y="2601976"/>
                  </a:lnTo>
                  <a:lnTo>
                    <a:pt x="744778" y="2603881"/>
                  </a:lnTo>
                  <a:lnTo>
                    <a:pt x="741730" y="2609342"/>
                  </a:lnTo>
                  <a:lnTo>
                    <a:pt x="738555" y="2614803"/>
                  </a:lnTo>
                  <a:lnTo>
                    <a:pt x="740460" y="2621788"/>
                  </a:lnTo>
                  <a:lnTo>
                    <a:pt x="745921" y="2624963"/>
                  </a:lnTo>
                  <a:lnTo>
                    <a:pt x="839647" y="2678176"/>
                  </a:lnTo>
                  <a:lnTo>
                    <a:pt x="839673" y="2664333"/>
                  </a:lnTo>
                  <a:lnTo>
                    <a:pt x="839787" y="2614803"/>
                  </a:lnTo>
                  <a:close/>
                </a:path>
                <a:path w="4124325" h="2688590">
                  <a:moveTo>
                    <a:pt x="2287066" y="392176"/>
                  </a:moveTo>
                  <a:lnTo>
                    <a:pt x="2270087" y="389001"/>
                  </a:lnTo>
                  <a:lnTo>
                    <a:pt x="2174925" y="371221"/>
                  </a:lnTo>
                  <a:lnTo>
                    <a:pt x="2168956" y="375285"/>
                  </a:lnTo>
                  <a:lnTo>
                    <a:pt x="2166670" y="387731"/>
                  </a:lnTo>
                  <a:lnTo>
                    <a:pt x="2170734" y="393700"/>
                  </a:lnTo>
                  <a:lnTo>
                    <a:pt x="2221992" y="403288"/>
                  </a:lnTo>
                  <a:lnTo>
                    <a:pt x="1108633" y="801624"/>
                  </a:lnTo>
                  <a:lnTo>
                    <a:pt x="1116253" y="823214"/>
                  </a:lnTo>
                  <a:lnTo>
                    <a:pt x="2229675" y="424903"/>
                  </a:lnTo>
                  <a:lnTo>
                    <a:pt x="2196134" y="464820"/>
                  </a:lnTo>
                  <a:lnTo>
                    <a:pt x="2196769" y="472059"/>
                  </a:lnTo>
                  <a:lnTo>
                    <a:pt x="2206421" y="480187"/>
                  </a:lnTo>
                  <a:lnTo>
                    <a:pt x="2213660" y="479552"/>
                  </a:lnTo>
                  <a:lnTo>
                    <a:pt x="2287066" y="392176"/>
                  </a:lnTo>
                  <a:close/>
                </a:path>
                <a:path w="4124325" h="2688590">
                  <a:moveTo>
                    <a:pt x="2334310" y="279019"/>
                  </a:moveTo>
                  <a:lnTo>
                    <a:pt x="2254681" y="206375"/>
                  </a:lnTo>
                  <a:lnTo>
                    <a:pt x="2249982" y="202184"/>
                  </a:lnTo>
                  <a:lnTo>
                    <a:pt x="2242743" y="202438"/>
                  </a:lnTo>
                  <a:lnTo>
                    <a:pt x="2238552" y="207137"/>
                  </a:lnTo>
                  <a:lnTo>
                    <a:pt x="2234234" y="211836"/>
                  </a:lnTo>
                  <a:lnTo>
                    <a:pt x="2234615" y="219075"/>
                  </a:lnTo>
                  <a:lnTo>
                    <a:pt x="2239314" y="223266"/>
                  </a:lnTo>
                  <a:lnTo>
                    <a:pt x="2273325" y="254304"/>
                  </a:lnTo>
                  <a:lnTo>
                    <a:pt x="1085900" y="0"/>
                  </a:lnTo>
                  <a:lnTo>
                    <a:pt x="1081074" y="22352"/>
                  </a:lnTo>
                  <a:lnTo>
                    <a:pt x="2268397" y="276644"/>
                  </a:lnTo>
                  <a:lnTo>
                    <a:pt x="2218867" y="292862"/>
                  </a:lnTo>
                  <a:lnTo>
                    <a:pt x="2215565" y="299339"/>
                  </a:lnTo>
                  <a:lnTo>
                    <a:pt x="2217470" y="305308"/>
                  </a:lnTo>
                  <a:lnTo>
                    <a:pt x="2219502" y="311404"/>
                  </a:lnTo>
                  <a:lnTo>
                    <a:pt x="2225979" y="314579"/>
                  </a:lnTo>
                  <a:lnTo>
                    <a:pt x="2314600" y="285496"/>
                  </a:lnTo>
                  <a:lnTo>
                    <a:pt x="2334310" y="279019"/>
                  </a:lnTo>
                  <a:close/>
                </a:path>
                <a:path w="4124325" h="2688590">
                  <a:moveTo>
                    <a:pt x="2363647" y="1154176"/>
                  </a:moveTo>
                  <a:lnTo>
                    <a:pt x="2277541" y="1079246"/>
                  </a:lnTo>
                  <a:lnTo>
                    <a:pt x="2270302" y="1079754"/>
                  </a:lnTo>
                  <a:lnTo>
                    <a:pt x="2266238" y="1084580"/>
                  </a:lnTo>
                  <a:lnTo>
                    <a:pt x="2262047" y="1089279"/>
                  </a:lnTo>
                  <a:lnTo>
                    <a:pt x="2262555" y="1096518"/>
                  </a:lnTo>
                  <a:lnTo>
                    <a:pt x="2301925" y="1130782"/>
                  </a:lnTo>
                  <a:lnTo>
                    <a:pt x="1161846" y="914400"/>
                  </a:lnTo>
                  <a:lnTo>
                    <a:pt x="1157528" y="936752"/>
                  </a:lnTo>
                  <a:lnTo>
                    <a:pt x="2297798" y="1153299"/>
                  </a:lnTo>
                  <a:lnTo>
                    <a:pt x="2254427" y="1168654"/>
                  </a:lnTo>
                  <a:lnTo>
                    <a:pt x="2248458" y="1170686"/>
                  </a:lnTo>
                  <a:lnTo>
                    <a:pt x="2245410" y="1177290"/>
                  </a:lnTo>
                  <a:lnTo>
                    <a:pt x="2247442" y="1183259"/>
                  </a:lnTo>
                  <a:lnTo>
                    <a:pt x="2249601" y="1189228"/>
                  </a:lnTo>
                  <a:lnTo>
                    <a:pt x="2256078" y="1192276"/>
                  </a:lnTo>
                  <a:lnTo>
                    <a:pt x="2262047" y="1190244"/>
                  </a:lnTo>
                  <a:lnTo>
                    <a:pt x="2343962" y="1161161"/>
                  </a:lnTo>
                  <a:lnTo>
                    <a:pt x="2363647" y="1154176"/>
                  </a:lnTo>
                  <a:close/>
                </a:path>
                <a:path w="4124325" h="2688590">
                  <a:moveTo>
                    <a:pt x="3963847" y="1611376"/>
                  </a:moveTo>
                  <a:lnTo>
                    <a:pt x="3944023" y="1601216"/>
                  </a:lnTo>
                  <a:lnTo>
                    <a:pt x="3867962" y="1562227"/>
                  </a:lnTo>
                  <a:lnTo>
                    <a:pt x="3862374" y="1559306"/>
                  </a:lnTo>
                  <a:lnTo>
                    <a:pt x="3855516" y="1561465"/>
                  </a:lnTo>
                  <a:lnTo>
                    <a:pt x="3852595" y="1567180"/>
                  </a:lnTo>
                  <a:lnTo>
                    <a:pt x="3849674" y="1572768"/>
                  </a:lnTo>
                  <a:lnTo>
                    <a:pt x="3851960" y="1579626"/>
                  </a:lnTo>
                  <a:lnTo>
                    <a:pt x="3898404" y="1603514"/>
                  </a:lnTo>
                  <a:lnTo>
                    <a:pt x="1159052" y="1752346"/>
                  </a:lnTo>
                  <a:lnTo>
                    <a:pt x="1160322" y="1775206"/>
                  </a:lnTo>
                  <a:lnTo>
                    <a:pt x="3899662" y="1626374"/>
                  </a:lnTo>
                  <a:lnTo>
                    <a:pt x="3856024" y="1655064"/>
                  </a:lnTo>
                  <a:lnTo>
                    <a:pt x="3854500" y="1662176"/>
                  </a:lnTo>
                  <a:lnTo>
                    <a:pt x="3858056" y="1667383"/>
                  </a:lnTo>
                  <a:lnTo>
                    <a:pt x="3861485" y="1672717"/>
                  </a:lnTo>
                  <a:lnTo>
                    <a:pt x="3868597" y="1674114"/>
                  </a:lnTo>
                  <a:lnTo>
                    <a:pt x="3963847" y="1611376"/>
                  </a:lnTo>
                  <a:close/>
                </a:path>
                <a:path w="4124325" h="2688590">
                  <a:moveTo>
                    <a:pt x="4010710" y="1724152"/>
                  </a:moveTo>
                  <a:lnTo>
                    <a:pt x="3993019" y="1720469"/>
                  </a:lnTo>
                  <a:lnTo>
                    <a:pt x="3899077" y="1700911"/>
                  </a:lnTo>
                  <a:lnTo>
                    <a:pt x="3892981" y="1704848"/>
                  </a:lnTo>
                  <a:lnTo>
                    <a:pt x="3891711" y="1711071"/>
                  </a:lnTo>
                  <a:lnTo>
                    <a:pt x="3890441" y="1717167"/>
                  </a:lnTo>
                  <a:lnTo>
                    <a:pt x="3894378" y="1723263"/>
                  </a:lnTo>
                  <a:lnTo>
                    <a:pt x="3945496" y="1733918"/>
                  </a:lnTo>
                  <a:lnTo>
                    <a:pt x="1156004" y="2667000"/>
                  </a:lnTo>
                  <a:lnTo>
                    <a:pt x="1163370" y="2688590"/>
                  </a:lnTo>
                  <a:lnTo>
                    <a:pt x="3952621" y="1755673"/>
                  </a:lnTo>
                  <a:lnTo>
                    <a:pt x="3922445" y="1790065"/>
                  </a:lnTo>
                  <a:lnTo>
                    <a:pt x="3918381" y="1794891"/>
                  </a:lnTo>
                  <a:lnTo>
                    <a:pt x="3918762" y="1802130"/>
                  </a:lnTo>
                  <a:lnTo>
                    <a:pt x="3923588" y="1806194"/>
                  </a:lnTo>
                  <a:lnTo>
                    <a:pt x="3928287" y="1810385"/>
                  </a:lnTo>
                  <a:lnTo>
                    <a:pt x="3935526" y="1809877"/>
                  </a:lnTo>
                  <a:lnTo>
                    <a:pt x="3939717" y="1805178"/>
                  </a:lnTo>
                  <a:lnTo>
                    <a:pt x="4010710" y="1724152"/>
                  </a:lnTo>
                  <a:close/>
                </a:path>
                <a:path w="4124325" h="2688590">
                  <a:moveTo>
                    <a:pt x="4010710" y="1498219"/>
                  </a:moveTo>
                  <a:lnTo>
                    <a:pt x="3929811" y="1417828"/>
                  </a:lnTo>
                  <a:lnTo>
                    <a:pt x="3922572" y="1417828"/>
                  </a:lnTo>
                  <a:lnTo>
                    <a:pt x="3918127" y="1422400"/>
                  </a:lnTo>
                  <a:lnTo>
                    <a:pt x="3913682" y="1426845"/>
                  </a:lnTo>
                  <a:lnTo>
                    <a:pt x="3913682" y="1434084"/>
                  </a:lnTo>
                  <a:lnTo>
                    <a:pt x="3950690" y="1470837"/>
                  </a:lnTo>
                  <a:lnTo>
                    <a:pt x="2686608" y="1143127"/>
                  </a:lnTo>
                  <a:lnTo>
                    <a:pt x="2680754" y="1165225"/>
                  </a:lnTo>
                  <a:lnTo>
                    <a:pt x="3945166" y="1492986"/>
                  </a:lnTo>
                  <a:lnTo>
                    <a:pt x="3900855" y="1505458"/>
                  </a:lnTo>
                  <a:lnTo>
                    <a:pt x="3894759" y="1507109"/>
                  </a:lnTo>
                  <a:lnTo>
                    <a:pt x="3891203" y="1513459"/>
                  </a:lnTo>
                  <a:lnTo>
                    <a:pt x="3892854" y="1519555"/>
                  </a:lnTo>
                  <a:lnTo>
                    <a:pt x="3894632" y="1525651"/>
                  </a:lnTo>
                  <a:lnTo>
                    <a:pt x="3900855" y="1529207"/>
                  </a:lnTo>
                  <a:lnTo>
                    <a:pt x="3906951" y="1527429"/>
                  </a:lnTo>
                  <a:lnTo>
                    <a:pt x="3991762" y="1503553"/>
                  </a:lnTo>
                  <a:lnTo>
                    <a:pt x="4010710" y="1498219"/>
                  </a:lnTo>
                  <a:close/>
                </a:path>
                <a:path w="4124325" h="2688590">
                  <a:moveTo>
                    <a:pt x="4123867" y="1451356"/>
                  </a:moveTo>
                  <a:lnTo>
                    <a:pt x="4122216" y="1447800"/>
                  </a:lnTo>
                  <a:lnTo>
                    <a:pt x="4078655" y="1353566"/>
                  </a:lnTo>
                  <a:lnTo>
                    <a:pt x="4075988" y="1347851"/>
                  </a:lnTo>
                  <a:lnTo>
                    <a:pt x="4069257" y="1345311"/>
                  </a:lnTo>
                  <a:lnTo>
                    <a:pt x="4057827" y="1350645"/>
                  </a:lnTo>
                  <a:lnTo>
                    <a:pt x="4055287" y="1357376"/>
                  </a:lnTo>
                  <a:lnTo>
                    <a:pt x="4057954" y="1363091"/>
                  </a:lnTo>
                  <a:lnTo>
                    <a:pt x="4077195" y="1404848"/>
                  </a:lnTo>
                  <a:lnTo>
                    <a:pt x="2614091" y="382778"/>
                  </a:lnTo>
                  <a:lnTo>
                    <a:pt x="2600883" y="401574"/>
                  </a:lnTo>
                  <a:lnTo>
                    <a:pt x="4064012" y="1423568"/>
                  </a:lnTo>
                  <a:lnTo>
                    <a:pt x="4011980" y="1419352"/>
                  </a:lnTo>
                  <a:lnTo>
                    <a:pt x="4006519" y="1423924"/>
                  </a:lnTo>
                  <a:lnTo>
                    <a:pt x="4005503" y="1436624"/>
                  </a:lnTo>
                  <a:lnTo>
                    <a:pt x="4010202" y="1442085"/>
                  </a:lnTo>
                  <a:lnTo>
                    <a:pt x="4123867" y="1451356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2627" y="2188463"/>
              <a:ext cx="155384" cy="24828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90827" y="1143000"/>
              <a:ext cx="155447" cy="24828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24000" y="1905000"/>
              <a:ext cx="155448" cy="24828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00200" y="2743200"/>
              <a:ext cx="155448" cy="24828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600200" y="3657600"/>
              <a:ext cx="155448" cy="24828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124200" y="2133600"/>
              <a:ext cx="155448" cy="24828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124200" y="1447800"/>
              <a:ext cx="155448" cy="24828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872227" y="2743200"/>
              <a:ext cx="155448" cy="24828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1803907" y="4611370"/>
            <a:ext cx="965835" cy="43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205">
              <a:lnSpc>
                <a:spcPts val="107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Workstation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2150"/>
              </a:lnSpc>
              <a:tabLst>
                <a:tab pos="952500" algn="l"/>
              </a:tabLst>
            </a:pPr>
            <a:r>
              <a:rPr sz="1800" b="1" u="heavy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185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2	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072383" y="4687823"/>
            <a:ext cx="434340" cy="51358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099307" y="4611370"/>
            <a:ext cx="965835" cy="43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839">
              <a:lnSpc>
                <a:spcPts val="107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Workstation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2150"/>
              </a:lnSpc>
              <a:tabLst>
                <a:tab pos="952500" algn="l"/>
              </a:tabLst>
            </a:pPr>
            <a:r>
              <a:rPr sz="1800" b="1" u="heavy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180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3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510784" y="4680203"/>
            <a:ext cx="434339" cy="51358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642228" y="4602860"/>
            <a:ext cx="937894" cy="43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7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Workstation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2150"/>
              </a:lnSpc>
              <a:tabLst>
                <a:tab pos="924560" algn="l"/>
              </a:tabLst>
            </a:pPr>
            <a:r>
              <a:rPr sz="1800" b="1" u="heavy" spc="-5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5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291584" y="4687823"/>
            <a:ext cx="434339" cy="5135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4318508" y="4611370"/>
            <a:ext cx="965835" cy="43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839">
              <a:lnSpc>
                <a:spcPts val="107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Workstation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2150"/>
              </a:lnSpc>
              <a:tabLst>
                <a:tab pos="952500" algn="l"/>
              </a:tabLst>
            </a:pPr>
            <a:r>
              <a:rPr sz="1800" b="1" u="heavy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180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4	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334511" y="5123688"/>
            <a:ext cx="591312" cy="67665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" name="object 45"/>
          <p:cNvGrpSpPr/>
          <p:nvPr/>
        </p:nvGrpSpPr>
        <p:grpSpPr>
          <a:xfrm>
            <a:off x="1868423" y="5123688"/>
            <a:ext cx="710565" cy="1455420"/>
            <a:chOff x="1868423" y="5123688"/>
            <a:chExt cx="710565" cy="1455420"/>
          </a:xfrm>
        </p:grpSpPr>
        <p:sp>
          <p:nvSpPr>
            <p:cNvPr id="46" name="object 46"/>
            <p:cNvSpPr/>
            <p:nvPr/>
          </p:nvSpPr>
          <p:spPr>
            <a:xfrm>
              <a:off x="1967483" y="5123688"/>
              <a:ext cx="582168" cy="67665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868423" y="6121908"/>
              <a:ext cx="556260" cy="45720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938527" y="5649468"/>
              <a:ext cx="640080" cy="67665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3512058" y="5176469"/>
            <a:ext cx="21462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55" dirty="0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756147" y="5123688"/>
            <a:ext cx="626363" cy="67665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1" name="object 51"/>
          <p:cNvGrpSpPr/>
          <p:nvPr/>
        </p:nvGrpSpPr>
        <p:grpSpPr>
          <a:xfrm>
            <a:off x="4306823" y="5123688"/>
            <a:ext cx="965200" cy="1450975"/>
            <a:chOff x="4306823" y="5123688"/>
            <a:chExt cx="965200" cy="1450975"/>
          </a:xfrm>
        </p:grpSpPr>
        <p:sp>
          <p:nvSpPr>
            <p:cNvPr id="52" name="object 52"/>
            <p:cNvSpPr/>
            <p:nvPr/>
          </p:nvSpPr>
          <p:spPr>
            <a:xfrm>
              <a:off x="4573523" y="5123688"/>
              <a:ext cx="551688" cy="67665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344161" y="6096762"/>
              <a:ext cx="914400" cy="1905"/>
            </a:xfrm>
            <a:custGeom>
              <a:avLst/>
              <a:gdLst/>
              <a:ahLst/>
              <a:cxnLst/>
              <a:rect l="l" t="t" r="r" b="b"/>
              <a:pathLst>
                <a:path w="914400" h="1904">
                  <a:moveTo>
                    <a:pt x="0" y="0"/>
                  </a:moveTo>
                  <a:lnTo>
                    <a:pt x="914400" y="1587"/>
                  </a:lnTo>
                </a:path>
              </a:pathLst>
            </a:custGeom>
            <a:ln w="25908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306823" y="6117336"/>
              <a:ext cx="556260" cy="457200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5933947" y="5176469"/>
            <a:ext cx="2508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125" dirty="0">
                <a:solidFill>
                  <a:srgbClr val="FF0000"/>
                </a:solidFill>
                <a:latin typeface="Trebuchet MS"/>
                <a:cs typeface="Trebuchet MS"/>
              </a:rPr>
              <a:t>H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3087623" y="6083808"/>
            <a:ext cx="965200" cy="501650"/>
            <a:chOff x="3087623" y="6083808"/>
            <a:chExt cx="965200" cy="501650"/>
          </a:xfrm>
        </p:grpSpPr>
        <p:sp>
          <p:nvSpPr>
            <p:cNvPr id="57" name="object 57"/>
            <p:cNvSpPr/>
            <p:nvPr/>
          </p:nvSpPr>
          <p:spPr>
            <a:xfrm>
              <a:off x="3124961" y="6096762"/>
              <a:ext cx="914400" cy="1905"/>
            </a:xfrm>
            <a:custGeom>
              <a:avLst/>
              <a:gdLst/>
              <a:ahLst/>
              <a:cxnLst/>
              <a:rect l="l" t="t" r="r" b="b"/>
              <a:pathLst>
                <a:path w="914400" h="1904">
                  <a:moveTo>
                    <a:pt x="0" y="0"/>
                  </a:moveTo>
                  <a:lnTo>
                    <a:pt x="914400" y="1587"/>
                  </a:lnTo>
                </a:path>
              </a:pathLst>
            </a:custGeom>
            <a:ln w="25908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087623" y="6128004"/>
              <a:ext cx="556260" cy="457200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9"/>
          <p:cNvGrpSpPr/>
          <p:nvPr/>
        </p:nvGrpSpPr>
        <p:grpSpPr>
          <a:xfrm>
            <a:off x="5626608" y="6083808"/>
            <a:ext cx="940435" cy="501650"/>
            <a:chOff x="5626608" y="6083808"/>
            <a:chExt cx="940435" cy="501650"/>
          </a:xfrm>
        </p:grpSpPr>
        <p:sp>
          <p:nvSpPr>
            <p:cNvPr id="60" name="object 60"/>
            <p:cNvSpPr/>
            <p:nvPr/>
          </p:nvSpPr>
          <p:spPr>
            <a:xfrm>
              <a:off x="5639562" y="6096762"/>
              <a:ext cx="914400" cy="1905"/>
            </a:xfrm>
            <a:custGeom>
              <a:avLst/>
              <a:gdLst/>
              <a:ahLst/>
              <a:cxnLst/>
              <a:rect l="l" t="t" r="r" b="b"/>
              <a:pathLst>
                <a:path w="914400" h="1904">
                  <a:moveTo>
                    <a:pt x="0" y="0"/>
                  </a:moveTo>
                  <a:lnTo>
                    <a:pt x="914399" y="1587"/>
                  </a:lnTo>
                </a:path>
              </a:pathLst>
            </a:custGeom>
            <a:ln w="25908">
              <a:solidFill>
                <a:srgbClr val="0D0D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678424" y="6128004"/>
              <a:ext cx="556260" cy="457200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3203575" y="6178092"/>
            <a:ext cx="499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80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422775" y="6167729"/>
            <a:ext cx="499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70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794628" y="6178092"/>
            <a:ext cx="499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50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3108" y="4611370"/>
            <a:ext cx="2312035" cy="1830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1605">
              <a:lnSpc>
                <a:spcPts val="107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Workstation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ts val="2150"/>
              </a:lnSpc>
              <a:tabLst>
                <a:tab pos="977900" algn="l"/>
              </a:tabLst>
            </a:pPr>
            <a:r>
              <a:rPr sz="1800" b="1" u="heavy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185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1	</a:t>
            </a:r>
            <a:endParaRPr sz="1800">
              <a:latin typeface="Arial"/>
              <a:cs typeface="Arial"/>
            </a:endParaRPr>
          </a:p>
          <a:p>
            <a:pPr marL="360045">
              <a:lnSpc>
                <a:spcPct val="100000"/>
              </a:lnSpc>
              <a:spcBef>
                <a:spcPts val="810"/>
              </a:spcBef>
              <a:tabLst>
                <a:tab pos="1673860" algn="l"/>
              </a:tabLst>
            </a:pPr>
            <a:r>
              <a:rPr sz="2400" b="1" spc="180" dirty="0">
                <a:solidFill>
                  <a:srgbClr val="FF0000"/>
                </a:solidFill>
                <a:latin typeface="Trebuchet MS"/>
                <a:cs typeface="Trebuchet MS"/>
              </a:rPr>
              <a:t>A	</a:t>
            </a:r>
            <a:r>
              <a:rPr sz="3600" b="1" spc="-82" baseline="-9259" dirty="0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endParaRPr sz="3600" baseline="-9259">
              <a:latin typeface="Trebuchet MS"/>
              <a:cs typeface="Trebuchet MS"/>
            </a:endParaRPr>
          </a:p>
          <a:p>
            <a:pPr marL="38100">
              <a:lnSpc>
                <a:spcPct val="100000"/>
              </a:lnSpc>
              <a:spcBef>
                <a:spcPts val="1680"/>
              </a:spcBef>
              <a:tabLst>
                <a:tab pos="363220" algn="l"/>
                <a:tab pos="977900" algn="l"/>
                <a:tab pos="1332865" algn="l"/>
                <a:tab pos="1644650" algn="l"/>
                <a:tab pos="2273300" algn="l"/>
              </a:tabLst>
            </a:pPr>
            <a:r>
              <a:rPr sz="2400" u="heavy" dirty="0">
                <a:solidFill>
                  <a:srgbClr val="FF0000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400" b="1" u="heavy" spc="125" dirty="0">
                <a:solidFill>
                  <a:srgbClr val="FF0000"/>
                </a:solidFill>
                <a:uFill>
                  <a:solidFill>
                    <a:srgbClr val="0D0D0D"/>
                  </a:solidFill>
                </a:uFill>
                <a:latin typeface="Trebuchet MS"/>
                <a:cs typeface="Trebuchet MS"/>
              </a:rPr>
              <a:t>D	</a:t>
            </a:r>
            <a:r>
              <a:rPr sz="2400" b="1" spc="125" dirty="0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sz="2400" b="1" u="heavy" spc="125" dirty="0">
                <a:solidFill>
                  <a:srgbClr val="FF0000"/>
                </a:solidFill>
                <a:uFill>
                  <a:solidFill>
                    <a:srgbClr val="0D0D0D"/>
                  </a:solidFill>
                </a:uFill>
                <a:latin typeface="Trebuchet MS"/>
                <a:cs typeface="Trebuchet MS"/>
              </a:rPr>
              <a:t> 	</a:t>
            </a:r>
            <a:r>
              <a:rPr sz="2400" b="1" u="heavy" spc="254" dirty="0">
                <a:solidFill>
                  <a:srgbClr val="FF0000"/>
                </a:solidFill>
                <a:uFill>
                  <a:solidFill>
                    <a:srgbClr val="0D0D0D"/>
                  </a:solidFill>
                </a:uFill>
                <a:latin typeface="Trebuchet MS"/>
                <a:cs typeface="Trebuchet MS"/>
              </a:rPr>
              <a:t>G	</a:t>
            </a:r>
            <a:endParaRPr sz="2400">
              <a:latin typeface="Trebuchet MS"/>
              <a:cs typeface="Trebuchet MS"/>
            </a:endParaRPr>
          </a:p>
          <a:p>
            <a:pPr marL="294005">
              <a:lnSpc>
                <a:spcPct val="100000"/>
              </a:lnSpc>
              <a:spcBef>
                <a:spcPts val="825"/>
              </a:spcBef>
              <a:tabLst>
                <a:tab pos="1513205" algn="l"/>
              </a:tabLst>
            </a:pPr>
            <a:r>
              <a:rPr sz="2400" b="1" spc="-7" baseline="1736" dirty="0">
                <a:latin typeface="Arial"/>
                <a:cs typeface="Arial"/>
              </a:rPr>
              <a:t>90</a:t>
            </a:r>
            <a:r>
              <a:rPr sz="2400" b="1" spc="7" baseline="1736" dirty="0">
                <a:latin typeface="Arial"/>
                <a:cs typeface="Arial"/>
              </a:rPr>
              <a:t> </a:t>
            </a:r>
            <a:r>
              <a:rPr sz="1350" b="1" spc="-7" baseline="3086" dirty="0">
                <a:latin typeface="Arial"/>
                <a:cs typeface="Arial"/>
              </a:rPr>
              <a:t>sec	</a:t>
            </a:r>
            <a:r>
              <a:rPr sz="1600" b="1" spc="-5" dirty="0">
                <a:latin typeface="Arial"/>
                <a:cs typeface="Arial"/>
              </a:rPr>
              <a:t>90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sec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575047" y="5573267"/>
            <a:ext cx="550163" cy="67665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4751070" y="5093186"/>
            <a:ext cx="175260" cy="92392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400" b="1" spc="-190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endParaRPr sz="2400">
              <a:latin typeface="Trebuchet MS"/>
              <a:cs typeface="Trebuchet MS"/>
            </a:endParaRPr>
          </a:p>
          <a:p>
            <a:pPr marL="13970">
              <a:lnSpc>
                <a:spcPct val="100000"/>
              </a:lnSpc>
              <a:spcBef>
                <a:spcPts val="655"/>
              </a:spcBef>
            </a:pPr>
            <a:r>
              <a:rPr sz="2400" b="1" spc="-240" dirty="0">
                <a:solidFill>
                  <a:srgbClr val="FF0000"/>
                </a:solidFill>
                <a:latin typeface="Trebuchet MS"/>
                <a:cs typeface="Trebuchet MS"/>
              </a:rPr>
              <a:t>F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6325361" y="3183382"/>
            <a:ext cx="914400" cy="190500"/>
          </a:xfrm>
          <a:custGeom>
            <a:avLst/>
            <a:gdLst/>
            <a:ahLst/>
            <a:cxnLst/>
            <a:rect l="l" t="t" r="r" b="b"/>
            <a:pathLst>
              <a:path w="914400" h="190500">
                <a:moveTo>
                  <a:pt x="724027" y="0"/>
                </a:moveTo>
                <a:lnTo>
                  <a:pt x="784884" y="76300"/>
                </a:lnTo>
                <a:lnTo>
                  <a:pt x="800099" y="76326"/>
                </a:lnTo>
                <a:lnTo>
                  <a:pt x="800099" y="114426"/>
                </a:lnTo>
                <a:lnTo>
                  <a:pt x="784814" y="114426"/>
                </a:lnTo>
                <a:lnTo>
                  <a:pt x="723772" y="190500"/>
                </a:lnTo>
                <a:lnTo>
                  <a:pt x="876427" y="114426"/>
                </a:lnTo>
                <a:lnTo>
                  <a:pt x="800099" y="114426"/>
                </a:lnTo>
                <a:lnTo>
                  <a:pt x="876480" y="114400"/>
                </a:lnTo>
                <a:lnTo>
                  <a:pt x="914399" y="95503"/>
                </a:lnTo>
                <a:lnTo>
                  <a:pt x="724027" y="0"/>
                </a:lnTo>
                <a:close/>
              </a:path>
              <a:path w="914400" h="190500">
                <a:moveTo>
                  <a:pt x="800099" y="95376"/>
                </a:moveTo>
                <a:lnTo>
                  <a:pt x="784835" y="114400"/>
                </a:lnTo>
                <a:lnTo>
                  <a:pt x="800099" y="114426"/>
                </a:lnTo>
                <a:lnTo>
                  <a:pt x="800099" y="95376"/>
                </a:lnTo>
                <a:close/>
              </a:path>
              <a:path w="914400" h="190500">
                <a:moveTo>
                  <a:pt x="0" y="74929"/>
                </a:moveTo>
                <a:lnTo>
                  <a:pt x="0" y="113029"/>
                </a:lnTo>
                <a:lnTo>
                  <a:pt x="784835" y="114400"/>
                </a:lnTo>
                <a:lnTo>
                  <a:pt x="800099" y="95376"/>
                </a:lnTo>
                <a:lnTo>
                  <a:pt x="784884" y="76300"/>
                </a:lnTo>
                <a:lnTo>
                  <a:pt x="0" y="74929"/>
                </a:lnTo>
                <a:close/>
              </a:path>
              <a:path w="914400" h="190500">
                <a:moveTo>
                  <a:pt x="784884" y="76300"/>
                </a:moveTo>
                <a:lnTo>
                  <a:pt x="800099" y="95376"/>
                </a:lnTo>
                <a:lnTo>
                  <a:pt x="800099" y="76326"/>
                </a:lnTo>
                <a:lnTo>
                  <a:pt x="784884" y="76300"/>
                </a:lnTo>
                <a:close/>
              </a:path>
            </a:pathLst>
          </a:custGeom>
          <a:solidFill>
            <a:srgbClr val="6950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18609" y="3183382"/>
            <a:ext cx="911860" cy="190500"/>
          </a:xfrm>
          <a:custGeom>
            <a:avLst/>
            <a:gdLst/>
            <a:ahLst/>
            <a:cxnLst/>
            <a:rect l="l" t="t" r="r" b="b"/>
            <a:pathLst>
              <a:path w="911860" h="190500">
                <a:moveTo>
                  <a:pt x="720978" y="0"/>
                </a:moveTo>
                <a:lnTo>
                  <a:pt x="781836" y="76300"/>
                </a:lnTo>
                <a:lnTo>
                  <a:pt x="797051" y="76326"/>
                </a:lnTo>
                <a:lnTo>
                  <a:pt x="797051" y="114426"/>
                </a:lnTo>
                <a:lnTo>
                  <a:pt x="781766" y="114426"/>
                </a:lnTo>
                <a:lnTo>
                  <a:pt x="720725" y="190500"/>
                </a:lnTo>
                <a:lnTo>
                  <a:pt x="873379" y="114426"/>
                </a:lnTo>
                <a:lnTo>
                  <a:pt x="797051" y="114426"/>
                </a:lnTo>
                <a:lnTo>
                  <a:pt x="873433" y="114400"/>
                </a:lnTo>
                <a:lnTo>
                  <a:pt x="911351" y="95503"/>
                </a:lnTo>
                <a:lnTo>
                  <a:pt x="720978" y="0"/>
                </a:lnTo>
                <a:close/>
              </a:path>
              <a:path w="911860" h="190500">
                <a:moveTo>
                  <a:pt x="797051" y="95376"/>
                </a:moveTo>
                <a:lnTo>
                  <a:pt x="781787" y="114400"/>
                </a:lnTo>
                <a:lnTo>
                  <a:pt x="797051" y="114426"/>
                </a:lnTo>
                <a:lnTo>
                  <a:pt x="797051" y="95376"/>
                </a:lnTo>
                <a:close/>
              </a:path>
              <a:path w="911860" h="190500">
                <a:moveTo>
                  <a:pt x="0" y="74929"/>
                </a:moveTo>
                <a:lnTo>
                  <a:pt x="0" y="113029"/>
                </a:lnTo>
                <a:lnTo>
                  <a:pt x="781787" y="114400"/>
                </a:lnTo>
                <a:lnTo>
                  <a:pt x="797051" y="95376"/>
                </a:lnTo>
                <a:lnTo>
                  <a:pt x="781836" y="76300"/>
                </a:lnTo>
                <a:lnTo>
                  <a:pt x="0" y="74929"/>
                </a:lnTo>
                <a:close/>
              </a:path>
              <a:path w="911860" h="190500">
                <a:moveTo>
                  <a:pt x="781836" y="76300"/>
                </a:moveTo>
                <a:lnTo>
                  <a:pt x="797051" y="95376"/>
                </a:lnTo>
                <a:lnTo>
                  <a:pt x="797051" y="76326"/>
                </a:lnTo>
                <a:lnTo>
                  <a:pt x="781836" y="76300"/>
                </a:lnTo>
                <a:close/>
              </a:path>
            </a:pathLst>
          </a:custGeom>
          <a:solidFill>
            <a:srgbClr val="6950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81961" y="3183382"/>
            <a:ext cx="838200" cy="190500"/>
          </a:xfrm>
          <a:custGeom>
            <a:avLst/>
            <a:gdLst/>
            <a:ahLst/>
            <a:cxnLst/>
            <a:rect l="l" t="t" r="r" b="b"/>
            <a:pathLst>
              <a:path w="838200" h="190500">
                <a:moveTo>
                  <a:pt x="647826" y="0"/>
                </a:moveTo>
                <a:lnTo>
                  <a:pt x="708682" y="76297"/>
                </a:lnTo>
                <a:lnTo>
                  <a:pt x="723900" y="76326"/>
                </a:lnTo>
                <a:lnTo>
                  <a:pt x="723900" y="114426"/>
                </a:lnTo>
                <a:lnTo>
                  <a:pt x="708614" y="114426"/>
                </a:lnTo>
                <a:lnTo>
                  <a:pt x="647573" y="190500"/>
                </a:lnTo>
                <a:lnTo>
                  <a:pt x="800227" y="114426"/>
                </a:lnTo>
                <a:lnTo>
                  <a:pt x="723900" y="114426"/>
                </a:lnTo>
                <a:lnTo>
                  <a:pt x="800286" y="114397"/>
                </a:lnTo>
                <a:lnTo>
                  <a:pt x="838200" y="95503"/>
                </a:lnTo>
                <a:lnTo>
                  <a:pt x="647826" y="0"/>
                </a:lnTo>
                <a:close/>
              </a:path>
              <a:path w="838200" h="190500">
                <a:moveTo>
                  <a:pt x="723900" y="95376"/>
                </a:moveTo>
                <a:lnTo>
                  <a:pt x="708637" y="114397"/>
                </a:lnTo>
                <a:lnTo>
                  <a:pt x="723900" y="114426"/>
                </a:lnTo>
                <a:lnTo>
                  <a:pt x="723900" y="95376"/>
                </a:lnTo>
                <a:close/>
              </a:path>
              <a:path w="838200" h="190500">
                <a:moveTo>
                  <a:pt x="0" y="74929"/>
                </a:moveTo>
                <a:lnTo>
                  <a:pt x="0" y="113029"/>
                </a:lnTo>
                <a:lnTo>
                  <a:pt x="708637" y="114397"/>
                </a:lnTo>
                <a:lnTo>
                  <a:pt x="723900" y="95376"/>
                </a:lnTo>
                <a:lnTo>
                  <a:pt x="708682" y="76297"/>
                </a:lnTo>
                <a:lnTo>
                  <a:pt x="0" y="74929"/>
                </a:lnTo>
                <a:close/>
              </a:path>
              <a:path w="838200" h="190500">
                <a:moveTo>
                  <a:pt x="708682" y="76297"/>
                </a:moveTo>
                <a:lnTo>
                  <a:pt x="723900" y="95376"/>
                </a:lnTo>
                <a:lnTo>
                  <a:pt x="723900" y="76326"/>
                </a:lnTo>
                <a:lnTo>
                  <a:pt x="708682" y="76297"/>
                </a:lnTo>
                <a:close/>
              </a:path>
            </a:pathLst>
          </a:custGeom>
          <a:solidFill>
            <a:srgbClr val="6950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457200"/>
            <a:ext cx="8068309" cy="9983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A </a:t>
            </a:r>
            <a:r>
              <a:rPr sz="3200" spc="-5" dirty="0"/>
              <a:t>SIMPLE LINE </a:t>
            </a:r>
            <a:r>
              <a:rPr sz="3200" spc="-10" dirty="0"/>
              <a:t>FOR PRODUCTION </a:t>
            </a:r>
            <a:r>
              <a:rPr sz="3200" dirty="0" smtClean="0"/>
              <a:t>OR</a:t>
            </a:r>
            <a:r>
              <a:rPr lang="en-US" sz="3200" dirty="0" smtClean="0"/>
              <a:t> </a:t>
            </a:r>
            <a:r>
              <a:rPr sz="3200" spc="20" dirty="0" smtClean="0"/>
              <a:t> </a:t>
            </a:r>
            <a:r>
              <a:rPr sz="3200" spc="-40" dirty="0"/>
              <a:t>ASSEMBLY</a:t>
            </a:r>
            <a:endParaRPr sz="3200" dirty="0"/>
          </a:p>
        </p:txBody>
      </p:sp>
      <p:sp>
        <p:nvSpPr>
          <p:cNvPr id="7" name="object 7"/>
          <p:cNvSpPr txBox="1"/>
          <p:nvPr/>
        </p:nvSpPr>
        <p:spPr>
          <a:xfrm>
            <a:off x="538389" y="3025024"/>
            <a:ext cx="1746504" cy="438912"/>
          </a:xfrm>
          <a:prstGeom prst="rect">
            <a:avLst/>
          </a:prstGeom>
          <a:solidFill>
            <a:srgbClr val="EFA12D"/>
          </a:solidFill>
          <a:ln w="25908">
            <a:solidFill>
              <a:srgbClr val="AF761F"/>
            </a:solidFill>
          </a:ln>
        </p:spPr>
        <p:txBody>
          <a:bodyPr vert="horz" wrap="square" lIns="0" tIns="192405" rIns="0" bIns="0" rtlCol="0">
            <a:spAutoFit/>
          </a:bodyPr>
          <a:lstStyle/>
          <a:p>
            <a:pPr marL="492125" marR="118110" indent="-367665" algn="ctr">
              <a:lnSpc>
                <a:spcPct val="100000"/>
              </a:lnSpc>
              <a:spcBef>
                <a:spcPts val="1515"/>
              </a:spcBef>
            </a:pPr>
            <a:r>
              <a:rPr sz="1600" b="1" spc="-25" dirty="0" smtClean="0">
                <a:solidFill>
                  <a:srgbClr val="2A1F03"/>
                </a:solidFill>
                <a:cs typeface="Arial"/>
              </a:rPr>
              <a:t>W</a:t>
            </a:r>
            <a:r>
              <a:rPr sz="1600" b="1" spc="-5" dirty="0" smtClean="0">
                <a:solidFill>
                  <a:srgbClr val="2A1F03"/>
                </a:solidFill>
                <a:cs typeface="Arial"/>
              </a:rPr>
              <a:t>orksta</a:t>
            </a:r>
            <a:r>
              <a:rPr sz="1600" b="1" spc="-10" dirty="0" smtClean="0">
                <a:solidFill>
                  <a:srgbClr val="2A1F03"/>
                </a:solidFill>
                <a:cs typeface="Arial"/>
              </a:rPr>
              <a:t>t</a:t>
            </a:r>
            <a:r>
              <a:rPr sz="1600" b="1" spc="-5" dirty="0" smtClean="0">
                <a:solidFill>
                  <a:srgbClr val="2A1F03"/>
                </a:solidFill>
                <a:cs typeface="Arial"/>
              </a:rPr>
              <a:t>ion</a:t>
            </a:r>
            <a:r>
              <a:rPr sz="1600" b="1" spc="-10" dirty="0" smtClean="0">
                <a:solidFill>
                  <a:srgbClr val="2A1F03"/>
                </a:solidFill>
                <a:cs typeface="Arial"/>
              </a:rPr>
              <a:t> </a:t>
            </a:r>
            <a:r>
              <a:rPr sz="1600" b="1" spc="-5" dirty="0" smtClean="0">
                <a:solidFill>
                  <a:srgbClr val="2A1F03"/>
                </a:solidFill>
                <a:cs typeface="Arial"/>
              </a:rPr>
              <a:t>1</a:t>
            </a:r>
            <a:endParaRPr sz="1600" dirty="0"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3337" y="3048000"/>
            <a:ext cx="1746504" cy="438912"/>
          </a:xfrm>
          <a:prstGeom prst="rect">
            <a:avLst/>
          </a:prstGeom>
          <a:solidFill>
            <a:srgbClr val="EFA12D"/>
          </a:solidFill>
          <a:ln w="25907">
            <a:solidFill>
              <a:srgbClr val="AF761F"/>
            </a:solidFill>
          </a:ln>
        </p:spPr>
        <p:txBody>
          <a:bodyPr vert="horz" wrap="square" lIns="0" tIns="192405" rIns="0" bIns="0" rtlCol="0">
            <a:spAutoFit/>
          </a:bodyPr>
          <a:lstStyle/>
          <a:p>
            <a:pPr marL="501650" marR="119380" indent="-375285" algn="ctr">
              <a:lnSpc>
                <a:spcPct val="100000"/>
              </a:lnSpc>
              <a:spcBef>
                <a:spcPts val="1515"/>
              </a:spcBef>
            </a:pPr>
            <a:r>
              <a:rPr sz="1600" b="1" spc="-25" dirty="0" smtClean="0">
                <a:solidFill>
                  <a:srgbClr val="2A1F03"/>
                </a:solidFill>
                <a:cs typeface="Arial"/>
              </a:rPr>
              <a:t>W</a:t>
            </a:r>
            <a:r>
              <a:rPr sz="1600" b="1" spc="-5" dirty="0" smtClean="0">
                <a:solidFill>
                  <a:srgbClr val="2A1F03"/>
                </a:solidFill>
                <a:cs typeface="Arial"/>
              </a:rPr>
              <a:t>orksta</a:t>
            </a:r>
            <a:r>
              <a:rPr sz="1600" b="1" spc="-10" dirty="0" smtClean="0">
                <a:solidFill>
                  <a:srgbClr val="2A1F03"/>
                </a:solidFill>
                <a:cs typeface="Arial"/>
              </a:rPr>
              <a:t>t</a:t>
            </a:r>
            <a:r>
              <a:rPr sz="1600" b="1" spc="-5" dirty="0" smtClean="0">
                <a:solidFill>
                  <a:srgbClr val="2A1F03"/>
                </a:solidFill>
                <a:cs typeface="Arial"/>
              </a:rPr>
              <a:t>ion</a:t>
            </a:r>
            <a:r>
              <a:rPr sz="1600" b="1" spc="-10" dirty="0" smtClean="0">
                <a:solidFill>
                  <a:srgbClr val="2A1F03"/>
                </a:solidFill>
                <a:cs typeface="Arial"/>
              </a:rPr>
              <a:t> </a:t>
            </a:r>
            <a:r>
              <a:rPr sz="1600" b="1" spc="-5" dirty="0">
                <a:solidFill>
                  <a:srgbClr val="2A1F03"/>
                </a:solidFill>
                <a:cs typeface="Arial"/>
              </a:rPr>
              <a:t>2</a:t>
            </a:r>
            <a:endParaRPr sz="1600" dirty="0"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28183" y="3066288"/>
            <a:ext cx="1746504" cy="495649"/>
          </a:xfrm>
          <a:prstGeom prst="rect">
            <a:avLst/>
          </a:prstGeom>
          <a:solidFill>
            <a:srgbClr val="EFA12D"/>
          </a:solidFill>
          <a:ln w="25907">
            <a:solidFill>
              <a:srgbClr val="AF761F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501650" marR="119380" indent="-375285" algn="ctr">
              <a:lnSpc>
                <a:spcPct val="100000"/>
              </a:lnSpc>
              <a:spcBef>
                <a:spcPts val="5"/>
              </a:spcBef>
            </a:pPr>
            <a:endParaRPr lang="en-US" sz="1600" b="1" spc="-25" dirty="0" smtClean="0">
              <a:solidFill>
                <a:srgbClr val="2A1F03"/>
              </a:solidFill>
              <a:cs typeface="Arial"/>
            </a:endParaRPr>
          </a:p>
          <a:p>
            <a:pPr marL="501650" marR="119380" indent="-375285" algn="ctr">
              <a:lnSpc>
                <a:spcPct val="100000"/>
              </a:lnSpc>
              <a:spcBef>
                <a:spcPts val="5"/>
              </a:spcBef>
            </a:pPr>
            <a:r>
              <a:rPr sz="1600" b="1" spc="-25" dirty="0" smtClean="0">
                <a:solidFill>
                  <a:srgbClr val="2A1F03"/>
                </a:solidFill>
                <a:cs typeface="Arial"/>
              </a:rPr>
              <a:t>W</a:t>
            </a:r>
            <a:r>
              <a:rPr sz="1600" b="1" spc="-5" dirty="0" smtClean="0">
                <a:solidFill>
                  <a:srgbClr val="2A1F03"/>
                </a:solidFill>
                <a:cs typeface="Arial"/>
              </a:rPr>
              <a:t>orksta</a:t>
            </a:r>
            <a:r>
              <a:rPr sz="1600" b="1" spc="-10" dirty="0" smtClean="0">
                <a:solidFill>
                  <a:srgbClr val="2A1F03"/>
                </a:solidFill>
                <a:cs typeface="Arial"/>
              </a:rPr>
              <a:t>t</a:t>
            </a:r>
            <a:r>
              <a:rPr sz="1600" b="1" spc="-5" dirty="0" smtClean="0">
                <a:solidFill>
                  <a:srgbClr val="2A1F03"/>
                </a:solidFill>
                <a:cs typeface="Arial"/>
              </a:rPr>
              <a:t>ion</a:t>
            </a:r>
            <a:r>
              <a:rPr sz="1600" b="1" spc="-10" dirty="0" smtClean="0">
                <a:solidFill>
                  <a:srgbClr val="2A1F03"/>
                </a:solidFill>
                <a:cs typeface="Arial"/>
              </a:rPr>
              <a:t> </a:t>
            </a:r>
            <a:r>
              <a:rPr sz="1600" b="1" spc="-5" dirty="0">
                <a:solidFill>
                  <a:srgbClr val="2A1F03"/>
                </a:solidFill>
                <a:cs typeface="Arial"/>
              </a:rPr>
              <a:t>3</a:t>
            </a:r>
            <a:endParaRPr sz="1600" dirty="0"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39000" y="3066288"/>
            <a:ext cx="1746504" cy="438912"/>
          </a:xfrm>
          <a:prstGeom prst="rect">
            <a:avLst/>
          </a:prstGeom>
          <a:solidFill>
            <a:srgbClr val="EFA12D"/>
          </a:solidFill>
          <a:ln w="25907">
            <a:solidFill>
              <a:srgbClr val="AF761F"/>
            </a:solidFill>
          </a:ln>
        </p:spPr>
        <p:txBody>
          <a:bodyPr vert="horz" wrap="square" lIns="0" tIns="192405" rIns="0" bIns="0" rtlCol="0">
            <a:spAutoFit/>
          </a:bodyPr>
          <a:lstStyle/>
          <a:p>
            <a:pPr marL="502284" marR="116839" indent="-375285" algn="ctr">
              <a:lnSpc>
                <a:spcPct val="100000"/>
              </a:lnSpc>
              <a:spcBef>
                <a:spcPts val="1515"/>
              </a:spcBef>
            </a:pPr>
            <a:r>
              <a:rPr sz="1600" b="1" spc="-25" dirty="0" smtClean="0">
                <a:solidFill>
                  <a:srgbClr val="2A1F03"/>
                </a:solidFill>
                <a:cs typeface="Arial"/>
              </a:rPr>
              <a:t>W</a:t>
            </a:r>
            <a:r>
              <a:rPr sz="1600" b="1" spc="-5" dirty="0" smtClean="0">
                <a:solidFill>
                  <a:srgbClr val="2A1F03"/>
                </a:solidFill>
                <a:cs typeface="Arial"/>
              </a:rPr>
              <a:t>orkstation</a:t>
            </a:r>
            <a:r>
              <a:rPr sz="1600" b="1" spc="-10" dirty="0" smtClean="0">
                <a:solidFill>
                  <a:srgbClr val="2A1F03"/>
                </a:solidFill>
                <a:cs typeface="Arial"/>
              </a:rPr>
              <a:t> </a:t>
            </a:r>
            <a:r>
              <a:rPr sz="1600" b="1" spc="-5" dirty="0">
                <a:solidFill>
                  <a:srgbClr val="2A1F03"/>
                </a:solidFill>
                <a:cs typeface="Arial"/>
              </a:rPr>
              <a:t>4</a:t>
            </a:r>
            <a:endParaRPr sz="1600" dirty="0"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41983" y="3734434"/>
            <a:ext cx="171450" cy="839469"/>
          </a:xfrm>
          <a:custGeom>
            <a:avLst/>
            <a:gdLst/>
            <a:ahLst/>
            <a:cxnLst/>
            <a:rect l="l" t="t" r="r" b="b"/>
            <a:pathLst>
              <a:path w="171450" h="839470">
                <a:moveTo>
                  <a:pt x="88887" y="75561"/>
                </a:moveTo>
                <a:lnTo>
                  <a:pt x="68375" y="107270"/>
                </a:lnTo>
                <a:lnTo>
                  <a:pt x="35128" y="837438"/>
                </a:lnTo>
                <a:lnTo>
                  <a:pt x="73228" y="839215"/>
                </a:lnTo>
                <a:lnTo>
                  <a:pt x="106359" y="108950"/>
                </a:lnTo>
                <a:lnTo>
                  <a:pt x="88887" y="75561"/>
                </a:lnTo>
                <a:close/>
              </a:path>
              <a:path w="171450" h="839470">
                <a:moveTo>
                  <a:pt x="111640" y="36956"/>
                </a:moveTo>
                <a:lnTo>
                  <a:pt x="71577" y="36956"/>
                </a:lnTo>
                <a:lnTo>
                  <a:pt x="109550" y="38607"/>
                </a:lnTo>
                <a:lnTo>
                  <a:pt x="106359" y="108950"/>
                </a:lnTo>
                <a:lnTo>
                  <a:pt x="135077" y="163829"/>
                </a:lnTo>
                <a:lnTo>
                  <a:pt x="139873" y="169741"/>
                </a:lnTo>
                <a:lnTo>
                  <a:pt x="146301" y="173212"/>
                </a:lnTo>
                <a:lnTo>
                  <a:pt x="153562" y="173991"/>
                </a:lnTo>
                <a:lnTo>
                  <a:pt x="160858" y="171831"/>
                </a:lnTo>
                <a:lnTo>
                  <a:pt x="166698" y="167090"/>
                </a:lnTo>
                <a:lnTo>
                  <a:pt x="170145" y="160670"/>
                </a:lnTo>
                <a:lnTo>
                  <a:pt x="170949" y="153417"/>
                </a:lnTo>
                <a:lnTo>
                  <a:pt x="168859" y="146176"/>
                </a:lnTo>
                <a:lnTo>
                  <a:pt x="111640" y="36956"/>
                </a:lnTo>
                <a:close/>
              </a:path>
              <a:path w="171450" h="839470">
                <a:moveTo>
                  <a:pt x="92278" y="0"/>
                </a:moveTo>
                <a:lnTo>
                  <a:pt x="2768" y="138683"/>
                </a:lnTo>
                <a:lnTo>
                  <a:pt x="0" y="145684"/>
                </a:lnTo>
                <a:lnTo>
                  <a:pt x="143" y="152971"/>
                </a:lnTo>
                <a:lnTo>
                  <a:pt x="3015" y="159686"/>
                </a:lnTo>
                <a:lnTo>
                  <a:pt x="8433" y="164972"/>
                </a:lnTo>
                <a:lnTo>
                  <a:pt x="15470" y="167741"/>
                </a:lnTo>
                <a:lnTo>
                  <a:pt x="22761" y="167592"/>
                </a:lnTo>
                <a:lnTo>
                  <a:pt x="29467" y="164705"/>
                </a:lnTo>
                <a:lnTo>
                  <a:pt x="34747" y="159257"/>
                </a:lnTo>
                <a:lnTo>
                  <a:pt x="68375" y="107270"/>
                </a:lnTo>
                <a:lnTo>
                  <a:pt x="71577" y="36956"/>
                </a:lnTo>
                <a:lnTo>
                  <a:pt x="111640" y="36956"/>
                </a:lnTo>
                <a:lnTo>
                  <a:pt x="92278" y="0"/>
                </a:lnTo>
                <a:close/>
              </a:path>
              <a:path w="171450" h="839470">
                <a:moveTo>
                  <a:pt x="109187" y="46608"/>
                </a:moveTo>
                <a:lnTo>
                  <a:pt x="73736" y="46608"/>
                </a:lnTo>
                <a:lnTo>
                  <a:pt x="106629" y="48132"/>
                </a:lnTo>
                <a:lnTo>
                  <a:pt x="88887" y="75561"/>
                </a:lnTo>
                <a:lnTo>
                  <a:pt x="106359" y="108950"/>
                </a:lnTo>
                <a:lnTo>
                  <a:pt x="109187" y="46608"/>
                </a:lnTo>
                <a:close/>
              </a:path>
              <a:path w="171450" h="839470">
                <a:moveTo>
                  <a:pt x="71577" y="36956"/>
                </a:moveTo>
                <a:lnTo>
                  <a:pt x="68375" y="107270"/>
                </a:lnTo>
                <a:lnTo>
                  <a:pt x="88887" y="75561"/>
                </a:lnTo>
                <a:lnTo>
                  <a:pt x="73736" y="46608"/>
                </a:lnTo>
                <a:lnTo>
                  <a:pt x="109187" y="46608"/>
                </a:lnTo>
                <a:lnTo>
                  <a:pt x="109550" y="38607"/>
                </a:lnTo>
                <a:lnTo>
                  <a:pt x="71577" y="36956"/>
                </a:lnTo>
                <a:close/>
              </a:path>
              <a:path w="171450" h="839470">
                <a:moveTo>
                  <a:pt x="73736" y="46608"/>
                </a:moveTo>
                <a:lnTo>
                  <a:pt x="88887" y="75561"/>
                </a:lnTo>
                <a:lnTo>
                  <a:pt x="106629" y="48132"/>
                </a:lnTo>
                <a:lnTo>
                  <a:pt x="73736" y="46608"/>
                </a:lnTo>
                <a:close/>
              </a:path>
            </a:pathLst>
          </a:custGeom>
          <a:solidFill>
            <a:srgbClr val="27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32876" y="3733672"/>
            <a:ext cx="171450" cy="763270"/>
          </a:xfrm>
          <a:custGeom>
            <a:avLst/>
            <a:gdLst/>
            <a:ahLst/>
            <a:cxnLst/>
            <a:rect l="l" t="t" r="r" b="b"/>
            <a:pathLst>
              <a:path w="171450" h="763270">
                <a:moveTo>
                  <a:pt x="15432" y="595508"/>
                </a:moveTo>
                <a:lnTo>
                  <a:pt x="8358" y="598296"/>
                </a:lnTo>
                <a:lnTo>
                  <a:pt x="2984" y="603583"/>
                </a:lnTo>
                <a:lnTo>
                  <a:pt x="134" y="610298"/>
                </a:lnTo>
                <a:lnTo>
                  <a:pt x="0" y="617585"/>
                </a:lnTo>
                <a:lnTo>
                  <a:pt x="2770" y="624585"/>
                </a:lnTo>
                <a:lnTo>
                  <a:pt x="92686" y="763015"/>
                </a:lnTo>
                <a:lnTo>
                  <a:pt x="111851" y="726185"/>
                </a:lnTo>
                <a:lnTo>
                  <a:pt x="71858" y="726185"/>
                </a:lnTo>
                <a:lnTo>
                  <a:pt x="68474" y="655740"/>
                </a:lnTo>
                <a:lnTo>
                  <a:pt x="34774" y="603884"/>
                </a:lnTo>
                <a:lnTo>
                  <a:pt x="29485" y="598457"/>
                </a:lnTo>
                <a:lnTo>
                  <a:pt x="22756" y="595614"/>
                </a:lnTo>
                <a:lnTo>
                  <a:pt x="15432" y="595508"/>
                </a:lnTo>
                <a:close/>
              </a:path>
              <a:path w="171450" h="763270">
                <a:moveTo>
                  <a:pt x="68474" y="655740"/>
                </a:moveTo>
                <a:lnTo>
                  <a:pt x="71858" y="726185"/>
                </a:lnTo>
                <a:lnTo>
                  <a:pt x="109958" y="724281"/>
                </a:lnTo>
                <a:lnTo>
                  <a:pt x="109579" y="716407"/>
                </a:lnTo>
                <a:lnTo>
                  <a:pt x="74017" y="716407"/>
                </a:lnTo>
                <a:lnTo>
                  <a:pt x="89087" y="687457"/>
                </a:lnTo>
                <a:lnTo>
                  <a:pt x="68474" y="655740"/>
                </a:lnTo>
                <a:close/>
              </a:path>
              <a:path w="171450" h="763270">
                <a:moveTo>
                  <a:pt x="153517" y="588843"/>
                </a:moveTo>
                <a:lnTo>
                  <a:pt x="146264" y="589660"/>
                </a:lnTo>
                <a:lnTo>
                  <a:pt x="139844" y="593145"/>
                </a:lnTo>
                <a:lnTo>
                  <a:pt x="135104" y="599058"/>
                </a:lnTo>
                <a:lnTo>
                  <a:pt x="106574" y="653863"/>
                </a:lnTo>
                <a:lnTo>
                  <a:pt x="109958" y="724281"/>
                </a:lnTo>
                <a:lnTo>
                  <a:pt x="71858" y="726185"/>
                </a:lnTo>
                <a:lnTo>
                  <a:pt x="111851" y="726185"/>
                </a:lnTo>
                <a:lnTo>
                  <a:pt x="168886" y="616584"/>
                </a:lnTo>
                <a:lnTo>
                  <a:pt x="170973" y="609344"/>
                </a:lnTo>
                <a:lnTo>
                  <a:pt x="170156" y="602091"/>
                </a:lnTo>
                <a:lnTo>
                  <a:pt x="166671" y="595671"/>
                </a:lnTo>
                <a:lnTo>
                  <a:pt x="160758" y="590931"/>
                </a:lnTo>
                <a:lnTo>
                  <a:pt x="153517" y="588843"/>
                </a:lnTo>
                <a:close/>
              </a:path>
              <a:path w="171450" h="763270">
                <a:moveTo>
                  <a:pt x="89087" y="687457"/>
                </a:moveTo>
                <a:lnTo>
                  <a:pt x="74017" y="716407"/>
                </a:lnTo>
                <a:lnTo>
                  <a:pt x="106910" y="714882"/>
                </a:lnTo>
                <a:lnTo>
                  <a:pt x="89087" y="687457"/>
                </a:lnTo>
                <a:close/>
              </a:path>
              <a:path w="171450" h="763270">
                <a:moveTo>
                  <a:pt x="106574" y="653863"/>
                </a:moveTo>
                <a:lnTo>
                  <a:pt x="89087" y="687457"/>
                </a:lnTo>
                <a:lnTo>
                  <a:pt x="106910" y="714882"/>
                </a:lnTo>
                <a:lnTo>
                  <a:pt x="74017" y="716407"/>
                </a:lnTo>
                <a:lnTo>
                  <a:pt x="109579" y="716407"/>
                </a:lnTo>
                <a:lnTo>
                  <a:pt x="106574" y="653863"/>
                </a:lnTo>
                <a:close/>
              </a:path>
              <a:path w="171450" h="763270">
                <a:moveTo>
                  <a:pt x="75160" y="0"/>
                </a:moveTo>
                <a:lnTo>
                  <a:pt x="37060" y="1777"/>
                </a:lnTo>
                <a:lnTo>
                  <a:pt x="68474" y="655740"/>
                </a:lnTo>
                <a:lnTo>
                  <a:pt x="89087" y="687457"/>
                </a:lnTo>
                <a:lnTo>
                  <a:pt x="106574" y="653863"/>
                </a:lnTo>
                <a:lnTo>
                  <a:pt x="75160" y="0"/>
                </a:lnTo>
                <a:close/>
              </a:path>
            </a:pathLst>
          </a:custGeom>
          <a:solidFill>
            <a:srgbClr val="271D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93444" y="4599813"/>
            <a:ext cx="586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Input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23808" y="4523613"/>
            <a:ext cx="91452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 smtClean="0">
                <a:latin typeface="Arial"/>
                <a:cs typeface="Arial"/>
              </a:rPr>
              <a:t>O</a:t>
            </a:r>
            <a:r>
              <a:rPr sz="1800" b="1" spc="5" dirty="0" smtClean="0">
                <a:latin typeface="Arial"/>
                <a:cs typeface="Arial"/>
              </a:rPr>
              <a:t>u</a:t>
            </a:r>
            <a:r>
              <a:rPr sz="1800" b="1" dirty="0" smtClean="0">
                <a:latin typeface="Arial"/>
                <a:cs typeface="Arial"/>
              </a:rPr>
              <a:t>tput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86739" y="170180"/>
            <a:ext cx="6947153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LINE </a:t>
            </a:r>
            <a:r>
              <a:rPr sz="3600" spc="-5" dirty="0"/>
              <a:t>BALANCING:</a:t>
            </a:r>
            <a:r>
              <a:rPr sz="3600" spc="-65" dirty="0"/>
              <a:t> </a:t>
            </a:r>
            <a:r>
              <a:rPr sz="2800" spc="-5" dirty="0"/>
              <a:t>EXAMPLE</a:t>
            </a:r>
            <a:endParaRPr sz="2800" dirty="0"/>
          </a:p>
        </p:txBody>
      </p:sp>
      <p:sp>
        <p:nvSpPr>
          <p:cNvPr id="28" name="object 28"/>
          <p:cNvSpPr txBox="1"/>
          <p:nvPr/>
        </p:nvSpPr>
        <p:spPr>
          <a:xfrm>
            <a:off x="228600" y="773373"/>
            <a:ext cx="8510905" cy="4283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2800" b="1" spc="-30" dirty="0">
                <a:solidFill>
                  <a:srgbClr val="855309"/>
                </a:solidFill>
                <a:latin typeface="Arial"/>
                <a:cs typeface="Arial"/>
              </a:rPr>
              <a:t>Comparing </a:t>
            </a:r>
            <a:r>
              <a:rPr sz="2800" b="1" spc="-114" dirty="0">
                <a:solidFill>
                  <a:srgbClr val="855309"/>
                </a:solidFill>
                <a:latin typeface="Arial"/>
                <a:cs typeface="Arial"/>
              </a:rPr>
              <a:t>Line</a:t>
            </a:r>
            <a:r>
              <a:rPr sz="2800" b="1" spc="45" dirty="0">
                <a:solidFill>
                  <a:srgbClr val="855309"/>
                </a:solidFill>
                <a:latin typeface="Arial"/>
                <a:cs typeface="Arial"/>
              </a:rPr>
              <a:t> </a:t>
            </a:r>
            <a:r>
              <a:rPr sz="2800" b="1" spc="-114" dirty="0">
                <a:solidFill>
                  <a:srgbClr val="855309"/>
                </a:solidFill>
                <a:latin typeface="Arial"/>
                <a:cs typeface="Arial"/>
              </a:rPr>
              <a:t>Efficiency</a:t>
            </a:r>
            <a:r>
              <a:rPr sz="3200" b="1" spc="-114" dirty="0">
                <a:solidFill>
                  <a:srgbClr val="855309"/>
                </a:solidFill>
                <a:latin typeface="Arial"/>
                <a:cs typeface="Arial"/>
              </a:rPr>
              <a:t>:</a:t>
            </a:r>
            <a:endParaRPr sz="3200" dirty="0">
              <a:latin typeface="Arial"/>
              <a:cs typeface="Arial"/>
            </a:endParaRPr>
          </a:p>
          <a:p>
            <a:pPr marL="480695">
              <a:lnSpc>
                <a:spcPct val="100000"/>
              </a:lnSpc>
              <a:spcBef>
                <a:spcPts val="1770"/>
              </a:spcBef>
            </a:pPr>
            <a:r>
              <a:rPr sz="2200" b="1" spc="-5" dirty="0">
                <a:solidFill>
                  <a:srgbClr val="4F0C6A"/>
                </a:solidFill>
                <a:latin typeface="Carlito"/>
                <a:cs typeface="Carlito"/>
              </a:rPr>
              <a:t>Line </a:t>
            </a:r>
            <a:r>
              <a:rPr sz="2200" b="1" spc="-10" dirty="0">
                <a:solidFill>
                  <a:srgbClr val="4F0C6A"/>
                </a:solidFill>
                <a:latin typeface="Carlito"/>
                <a:cs typeface="Carlito"/>
              </a:rPr>
              <a:t>Efficiency </a:t>
            </a:r>
            <a:r>
              <a:rPr sz="2100" b="1" spc="-30" dirty="0">
                <a:solidFill>
                  <a:srgbClr val="4F0C6A"/>
                </a:solidFill>
                <a:latin typeface="Carlito"/>
                <a:cs typeface="Carlito"/>
              </a:rPr>
              <a:t>=(Total </a:t>
            </a:r>
            <a:r>
              <a:rPr sz="2100" b="1" spc="-20" dirty="0">
                <a:solidFill>
                  <a:srgbClr val="4F0C6A"/>
                </a:solidFill>
                <a:latin typeface="Carlito"/>
                <a:cs typeface="Carlito"/>
              </a:rPr>
              <a:t>Work </a:t>
            </a:r>
            <a:r>
              <a:rPr sz="2100" b="1" spc="-10" dirty="0">
                <a:solidFill>
                  <a:srgbClr val="4F0C6A"/>
                </a:solidFill>
                <a:latin typeface="Carlito"/>
                <a:cs typeface="Carlito"/>
              </a:rPr>
              <a:t>Content)/(No. </a:t>
            </a:r>
            <a:r>
              <a:rPr sz="2100" b="1" dirty="0">
                <a:solidFill>
                  <a:srgbClr val="4F0C6A"/>
                </a:solidFill>
                <a:latin typeface="Carlito"/>
                <a:cs typeface="Carlito"/>
              </a:rPr>
              <a:t>of </a:t>
            </a:r>
            <a:r>
              <a:rPr sz="2100" b="1" spc="-15" dirty="0">
                <a:solidFill>
                  <a:srgbClr val="4F0C6A"/>
                </a:solidFill>
                <a:latin typeface="Carlito"/>
                <a:cs typeface="Carlito"/>
              </a:rPr>
              <a:t>Workstations </a:t>
            </a:r>
            <a:r>
              <a:rPr sz="2100" b="1" spc="-10" dirty="0">
                <a:solidFill>
                  <a:srgbClr val="4F0C6A"/>
                </a:solidFill>
                <a:latin typeface="Carlito"/>
                <a:cs typeface="Carlito"/>
              </a:rPr>
              <a:t>×Cycle</a:t>
            </a:r>
            <a:r>
              <a:rPr sz="2100" b="1" spc="20" dirty="0">
                <a:solidFill>
                  <a:srgbClr val="4F0C6A"/>
                </a:solidFill>
                <a:latin typeface="Carlito"/>
                <a:cs typeface="Carlito"/>
              </a:rPr>
              <a:t> </a:t>
            </a:r>
            <a:r>
              <a:rPr sz="2100" b="1" dirty="0">
                <a:solidFill>
                  <a:srgbClr val="4F0C6A"/>
                </a:solidFill>
                <a:latin typeface="Carlito"/>
                <a:cs typeface="Carlito"/>
              </a:rPr>
              <a:t>Time)</a:t>
            </a:r>
            <a:endParaRPr sz="21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 dirty="0">
              <a:latin typeface="Carlito"/>
              <a:cs typeface="Carlito"/>
            </a:endParaRPr>
          </a:p>
          <a:p>
            <a:pPr marL="139700" marR="3612515" indent="5715">
              <a:lnSpc>
                <a:spcPct val="166900"/>
              </a:lnSpc>
            </a:pPr>
            <a:r>
              <a:rPr sz="2100" b="1" spc="-5" dirty="0">
                <a:solidFill>
                  <a:srgbClr val="4F0C6A"/>
                </a:solidFill>
                <a:latin typeface="Carlito"/>
                <a:cs typeface="Carlito"/>
              </a:rPr>
              <a:t>Case </a:t>
            </a:r>
            <a:r>
              <a:rPr sz="2100" b="1" dirty="0">
                <a:solidFill>
                  <a:srgbClr val="4F0C6A"/>
                </a:solidFill>
                <a:latin typeface="Carlito"/>
                <a:cs typeface="Carlito"/>
              </a:rPr>
              <a:t>1: </a:t>
            </a:r>
            <a:r>
              <a:rPr sz="2000" b="1" dirty="0">
                <a:solidFill>
                  <a:srgbClr val="4F0C6A"/>
                </a:solidFill>
                <a:latin typeface="Carlito"/>
                <a:cs typeface="Carlito"/>
              </a:rPr>
              <a:t>Line </a:t>
            </a:r>
            <a:r>
              <a:rPr sz="2000" b="1" spc="-10" dirty="0">
                <a:solidFill>
                  <a:srgbClr val="4F0C6A"/>
                </a:solidFill>
                <a:latin typeface="Carlito"/>
                <a:cs typeface="Carlito"/>
              </a:rPr>
              <a:t>Efficiency </a:t>
            </a:r>
            <a:r>
              <a:rPr sz="2000" b="1" dirty="0">
                <a:solidFill>
                  <a:srgbClr val="4F0C6A"/>
                </a:solidFill>
                <a:latin typeface="Carlito"/>
                <a:cs typeface="Carlito"/>
              </a:rPr>
              <a:t>= (380)/(6×80) </a:t>
            </a:r>
            <a:r>
              <a:rPr sz="2000" b="1" dirty="0" smtClean="0">
                <a:solidFill>
                  <a:srgbClr val="4F0C6A"/>
                </a:solidFill>
                <a:latin typeface="Carlito"/>
                <a:cs typeface="Carlito"/>
              </a:rPr>
              <a:t>=</a:t>
            </a:r>
            <a:r>
              <a:rPr lang="en-US" sz="2000" b="1" dirty="0" smtClean="0">
                <a:solidFill>
                  <a:srgbClr val="4F0C6A"/>
                </a:solidFill>
                <a:latin typeface="Carlito"/>
                <a:cs typeface="Carlito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arlito"/>
                <a:cs typeface="Carlito"/>
              </a:rPr>
              <a:t>79</a:t>
            </a:r>
            <a:r>
              <a:rPr lang="en-US" sz="2000" b="1" dirty="0">
                <a:solidFill>
                  <a:srgbClr val="FF0000"/>
                </a:solidFill>
                <a:latin typeface="Carlito"/>
                <a:cs typeface="Carlito"/>
              </a:rPr>
              <a:t>%  </a:t>
            </a:r>
          </a:p>
          <a:p>
            <a:pPr marL="139700" marR="3612515" indent="5715">
              <a:lnSpc>
                <a:spcPct val="166900"/>
              </a:lnSpc>
            </a:pPr>
            <a:endParaRPr lang="en-US" sz="2000" b="1" spc="-5" dirty="0" smtClean="0">
              <a:solidFill>
                <a:srgbClr val="4F0C6A"/>
              </a:solidFill>
              <a:latin typeface="Carlito"/>
              <a:cs typeface="Carlito"/>
            </a:endParaRPr>
          </a:p>
          <a:p>
            <a:pPr marL="139700" marR="3612515" indent="5715">
              <a:lnSpc>
                <a:spcPct val="166900"/>
              </a:lnSpc>
            </a:pPr>
            <a:r>
              <a:rPr sz="2000" b="1" spc="-5" dirty="0" smtClean="0">
                <a:solidFill>
                  <a:srgbClr val="4F0C6A"/>
                </a:solidFill>
                <a:latin typeface="Carlito"/>
                <a:cs typeface="Carlito"/>
              </a:rPr>
              <a:t>Case </a:t>
            </a:r>
            <a:r>
              <a:rPr lang="en-US" sz="2000" b="1" spc="-5" dirty="0" smtClean="0">
                <a:solidFill>
                  <a:srgbClr val="4F0C6A"/>
                </a:solidFill>
                <a:latin typeface="Carlito"/>
                <a:cs typeface="Carlito"/>
              </a:rPr>
              <a:t>2</a:t>
            </a:r>
            <a:r>
              <a:rPr sz="2000" b="1" dirty="0" smtClean="0">
                <a:solidFill>
                  <a:srgbClr val="4F0C6A"/>
                </a:solidFill>
                <a:latin typeface="Carlito"/>
                <a:cs typeface="Carlito"/>
              </a:rPr>
              <a:t>: Line </a:t>
            </a:r>
            <a:r>
              <a:rPr sz="2000" b="1" spc="-10" dirty="0" smtClean="0">
                <a:solidFill>
                  <a:srgbClr val="4F0C6A"/>
                </a:solidFill>
                <a:latin typeface="Carlito"/>
                <a:cs typeface="Carlito"/>
              </a:rPr>
              <a:t>Efficiency </a:t>
            </a:r>
            <a:r>
              <a:rPr sz="2000" b="1" dirty="0" smtClean="0">
                <a:solidFill>
                  <a:srgbClr val="4F0C6A"/>
                </a:solidFill>
                <a:latin typeface="Carlito"/>
                <a:cs typeface="Carlito"/>
              </a:rPr>
              <a:t>= (380)/(5×90) =</a:t>
            </a:r>
            <a:r>
              <a:rPr sz="2000" b="1" spc="355" dirty="0" smtClean="0">
                <a:solidFill>
                  <a:srgbClr val="4F0C6A"/>
                </a:solidFill>
                <a:latin typeface="Carlito"/>
                <a:cs typeface="Carlito"/>
              </a:rPr>
              <a:t> </a:t>
            </a:r>
            <a:r>
              <a:rPr lang="en-US" sz="2000" b="1" spc="355" dirty="0" smtClean="0">
                <a:solidFill>
                  <a:srgbClr val="4F0C6A"/>
                </a:solidFill>
                <a:latin typeface="Carlito"/>
                <a:cs typeface="Carlito"/>
              </a:rPr>
              <a:t>      </a:t>
            </a:r>
            <a:r>
              <a:rPr lang="en-US" sz="2000" b="1" spc="355" dirty="0" smtClean="0">
                <a:solidFill>
                  <a:srgbClr val="FF0000"/>
                </a:solidFill>
                <a:latin typeface="Carlito"/>
                <a:cs typeface="Carlito"/>
              </a:rPr>
              <a:t>84%	</a:t>
            </a:r>
            <a:r>
              <a:rPr lang="en-US" sz="2000" b="1" spc="355" dirty="0" smtClean="0">
                <a:solidFill>
                  <a:srgbClr val="4F0C6A"/>
                </a:solidFill>
                <a:latin typeface="Carlito"/>
                <a:cs typeface="Carlito"/>
              </a:rPr>
              <a:t>	</a:t>
            </a:r>
            <a:endParaRPr sz="4800" baseline="434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1676400"/>
            <a:ext cx="1101852" cy="76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60904" y="1676400"/>
            <a:ext cx="1101852" cy="762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43628" y="1676400"/>
            <a:ext cx="1101852" cy="762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4180" y="1676400"/>
            <a:ext cx="1101852" cy="762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32204" y="2019300"/>
            <a:ext cx="1028700" cy="76200"/>
          </a:xfrm>
          <a:custGeom>
            <a:avLst/>
            <a:gdLst/>
            <a:ahLst/>
            <a:cxnLst/>
            <a:rect l="l" t="t" r="r" b="b"/>
            <a:pathLst>
              <a:path w="1028700" h="76200">
                <a:moveTo>
                  <a:pt x="952500" y="0"/>
                </a:moveTo>
                <a:lnTo>
                  <a:pt x="952500" y="76200"/>
                </a:lnTo>
                <a:lnTo>
                  <a:pt x="1016000" y="44450"/>
                </a:lnTo>
                <a:lnTo>
                  <a:pt x="965200" y="44450"/>
                </a:lnTo>
                <a:lnTo>
                  <a:pt x="965200" y="31750"/>
                </a:lnTo>
                <a:lnTo>
                  <a:pt x="1016000" y="31750"/>
                </a:lnTo>
                <a:lnTo>
                  <a:pt x="952500" y="0"/>
                </a:lnTo>
                <a:close/>
              </a:path>
              <a:path w="1028700" h="76200">
                <a:moveTo>
                  <a:pt x="9525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952500" y="44450"/>
                </a:lnTo>
                <a:lnTo>
                  <a:pt x="952500" y="31750"/>
                </a:lnTo>
                <a:close/>
              </a:path>
              <a:path w="1028700" h="76200">
                <a:moveTo>
                  <a:pt x="1016000" y="31750"/>
                </a:moveTo>
                <a:lnTo>
                  <a:pt x="965200" y="31750"/>
                </a:lnTo>
                <a:lnTo>
                  <a:pt x="965200" y="44450"/>
                </a:lnTo>
                <a:lnTo>
                  <a:pt x="1016000" y="44450"/>
                </a:lnTo>
                <a:lnTo>
                  <a:pt x="1028700" y="38100"/>
                </a:lnTo>
                <a:lnTo>
                  <a:pt x="1016000" y="31750"/>
                </a:lnTo>
                <a:close/>
              </a:path>
            </a:pathLst>
          </a:custGeom>
          <a:solidFill>
            <a:srgbClr val="6F1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35908" y="2019300"/>
            <a:ext cx="807720" cy="76200"/>
          </a:xfrm>
          <a:custGeom>
            <a:avLst/>
            <a:gdLst/>
            <a:ahLst/>
            <a:cxnLst/>
            <a:rect l="l" t="t" r="r" b="b"/>
            <a:pathLst>
              <a:path w="807720" h="76200">
                <a:moveTo>
                  <a:pt x="731519" y="0"/>
                </a:moveTo>
                <a:lnTo>
                  <a:pt x="731519" y="76200"/>
                </a:lnTo>
                <a:lnTo>
                  <a:pt x="795019" y="44450"/>
                </a:lnTo>
                <a:lnTo>
                  <a:pt x="744219" y="44450"/>
                </a:lnTo>
                <a:lnTo>
                  <a:pt x="744219" y="31750"/>
                </a:lnTo>
                <a:lnTo>
                  <a:pt x="795019" y="31750"/>
                </a:lnTo>
                <a:lnTo>
                  <a:pt x="731519" y="0"/>
                </a:lnTo>
                <a:close/>
              </a:path>
              <a:path w="807720" h="76200">
                <a:moveTo>
                  <a:pt x="731519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731519" y="44450"/>
                </a:lnTo>
                <a:lnTo>
                  <a:pt x="731519" y="31750"/>
                </a:lnTo>
                <a:close/>
              </a:path>
              <a:path w="807720" h="76200">
                <a:moveTo>
                  <a:pt x="795019" y="31750"/>
                </a:moveTo>
                <a:lnTo>
                  <a:pt x="744219" y="31750"/>
                </a:lnTo>
                <a:lnTo>
                  <a:pt x="744219" y="44450"/>
                </a:lnTo>
                <a:lnTo>
                  <a:pt x="795019" y="44450"/>
                </a:lnTo>
                <a:lnTo>
                  <a:pt x="807719" y="38100"/>
                </a:lnTo>
                <a:lnTo>
                  <a:pt x="795019" y="31750"/>
                </a:lnTo>
                <a:close/>
              </a:path>
            </a:pathLst>
          </a:custGeom>
          <a:solidFill>
            <a:srgbClr val="6F1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18632" y="2019300"/>
            <a:ext cx="955675" cy="76200"/>
          </a:xfrm>
          <a:custGeom>
            <a:avLst/>
            <a:gdLst/>
            <a:ahLst/>
            <a:cxnLst/>
            <a:rect l="l" t="t" r="r" b="b"/>
            <a:pathLst>
              <a:path w="955675" h="76200">
                <a:moveTo>
                  <a:pt x="879347" y="0"/>
                </a:moveTo>
                <a:lnTo>
                  <a:pt x="879347" y="76200"/>
                </a:lnTo>
                <a:lnTo>
                  <a:pt x="942847" y="44450"/>
                </a:lnTo>
                <a:lnTo>
                  <a:pt x="892047" y="44450"/>
                </a:lnTo>
                <a:lnTo>
                  <a:pt x="892047" y="31750"/>
                </a:lnTo>
                <a:lnTo>
                  <a:pt x="942847" y="31750"/>
                </a:lnTo>
                <a:lnTo>
                  <a:pt x="879347" y="0"/>
                </a:lnTo>
                <a:close/>
              </a:path>
              <a:path w="955675" h="76200">
                <a:moveTo>
                  <a:pt x="879347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79347" y="44450"/>
                </a:lnTo>
                <a:lnTo>
                  <a:pt x="879347" y="31750"/>
                </a:lnTo>
                <a:close/>
              </a:path>
              <a:path w="955675" h="76200">
                <a:moveTo>
                  <a:pt x="942847" y="31750"/>
                </a:moveTo>
                <a:lnTo>
                  <a:pt x="892047" y="31750"/>
                </a:lnTo>
                <a:lnTo>
                  <a:pt x="892047" y="44450"/>
                </a:lnTo>
                <a:lnTo>
                  <a:pt x="942847" y="44450"/>
                </a:lnTo>
                <a:lnTo>
                  <a:pt x="955547" y="38100"/>
                </a:lnTo>
                <a:lnTo>
                  <a:pt x="942847" y="31750"/>
                </a:lnTo>
                <a:close/>
              </a:path>
            </a:pathLst>
          </a:custGeom>
          <a:solidFill>
            <a:srgbClr val="6F1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74180" y="1676400"/>
            <a:ext cx="1102360" cy="762000"/>
          </a:xfrm>
          <a:prstGeom prst="rect">
            <a:avLst/>
          </a:prstGeom>
          <a:ln w="12192">
            <a:solidFill>
              <a:srgbClr val="6F1A5C"/>
            </a:solidFill>
          </a:ln>
        </p:spPr>
        <p:txBody>
          <a:bodyPr vert="horz" wrap="square" lIns="0" tIns="190500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500"/>
              </a:spcBef>
            </a:pPr>
            <a:r>
              <a:rPr sz="1800" dirty="0">
                <a:latin typeface="Liberation Sans Narrow"/>
                <a:cs typeface="Liberation Sans Narrow"/>
              </a:rPr>
              <a:t>1</a:t>
            </a:r>
            <a:r>
              <a:rPr sz="1800" spc="-25" dirty="0">
                <a:latin typeface="Liberation Sans Narrow"/>
                <a:cs typeface="Liberation Sans Narrow"/>
              </a:rPr>
              <a:t> </a:t>
            </a:r>
            <a:r>
              <a:rPr sz="1800" spc="-5" dirty="0">
                <a:latin typeface="Liberation Sans Narrow"/>
                <a:cs typeface="Liberation Sans Narrow"/>
              </a:rPr>
              <a:t>min.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43628" y="1676400"/>
            <a:ext cx="1102360" cy="762000"/>
          </a:xfrm>
          <a:prstGeom prst="rect">
            <a:avLst/>
          </a:prstGeom>
          <a:ln w="12192">
            <a:solidFill>
              <a:srgbClr val="6F1A5C"/>
            </a:solidFill>
          </a:ln>
        </p:spPr>
        <p:txBody>
          <a:bodyPr vert="horz" wrap="square" lIns="0" tIns="190500" rIns="0" bIns="0" rtlCol="0">
            <a:spAutoFit/>
          </a:bodyPr>
          <a:lstStyle/>
          <a:p>
            <a:pPr marL="238760">
              <a:lnSpc>
                <a:spcPct val="100000"/>
              </a:lnSpc>
              <a:spcBef>
                <a:spcPts val="1500"/>
              </a:spcBef>
            </a:pPr>
            <a:r>
              <a:rPr sz="1800" dirty="0">
                <a:latin typeface="Liberation Sans Narrow"/>
                <a:cs typeface="Liberation Sans Narrow"/>
              </a:rPr>
              <a:t>2</a:t>
            </a:r>
            <a:r>
              <a:rPr sz="1800" spc="-20" dirty="0">
                <a:latin typeface="Liberation Sans Narrow"/>
                <a:cs typeface="Liberation Sans Narrow"/>
              </a:rPr>
              <a:t> </a:t>
            </a:r>
            <a:r>
              <a:rPr sz="1800" spc="-5" dirty="0">
                <a:latin typeface="Liberation Sans Narrow"/>
                <a:cs typeface="Liberation Sans Narrow"/>
              </a:rPr>
              <a:t>min.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60904" y="1676400"/>
            <a:ext cx="1102360" cy="762000"/>
          </a:xfrm>
          <a:prstGeom prst="rect">
            <a:avLst/>
          </a:prstGeom>
          <a:ln w="12192">
            <a:solidFill>
              <a:srgbClr val="6F1A5C"/>
            </a:solidFill>
          </a:ln>
        </p:spPr>
        <p:txBody>
          <a:bodyPr vert="horz" wrap="square" lIns="0" tIns="190500" rIns="0" bIns="0" rtlCol="0">
            <a:spAutoFit/>
          </a:bodyPr>
          <a:lstStyle/>
          <a:p>
            <a:pPr marL="230504">
              <a:lnSpc>
                <a:spcPct val="100000"/>
              </a:lnSpc>
              <a:spcBef>
                <a:spcPts val="1500"/>
              </a:spcBef>
            </a:pPr>
            <a:r>
              <a:rPr sz="1800" dirty="0">
                <a:latin typeface="Liberation Sans Narrow"/>
                <a:cs typeface="Liberation Sans Narrow"/>
              </a:rPr>
              <a:t>1</a:t>
            </a:r>
            <a:r>
              <a:rPr sz="1800" spc="-20" dirty="0">
                <a:latin typeface="Liberation Sans Narrow"/>
                <a:cs typeface="Liberation Sans Narrow"/>
              </a:rPr>
              <a:t> </a:t>
            </a:r>
            <a:r>
              <a:rPr sz="1800" spc="-5" dirty="0">
                <a:latin typeface="Liberation Sans Narrow"/>
                <a:cs typeface="Liberation Sans Narrow"/>
              </a:rPr>
              <a:t>min.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0351" y="1676400"/>
            <a:ext cx="1102360" cy="762000"/>
          </a:xfrm>
          <a:prstGeom prst="rect">
            <a:avLst/>
          </a:prstGeom>
          <a:ln w="12191">
            <a:solidFill>
              <a:srgbClr val="6F1A5C"/>
            </a:solidFill>
          </a:ln>
        </p:spPr>
        <p:txBody>
          <a:bodyPr vert="horz" wrap="square" lIns="0" tIns="190500" rIns="0" bIns="0" rtlCol="0">
            <a:spAutoFit/>
          </a:bodyPr>
          <a:lstStyle/>
          <a:p>
            <a:pPr marL="311785">
              <a:lnSpc>
                <a:spcPct val="100000"/>
              </a:lnSpc>
              <a:spcBef>
                <a:spcPts val="1500"/>
              </a:spcBef>
            </a:pPr>
            <a:r>
              <a:rPr sz="1800" dirty="0">
                <a:latin typeface="Liberation Sans Narrow"/>
                <a:cs typeface="Liberation Sans Narrow"/>
              </a:rPr>
              <a:t>1</a:t>
            </a:r>
            <a:r>
              <a:rPr sz="1800" spc="-25" dirty="0">
                <a:latin typeface="Liberation Sans Narrow"/>
                <a:cs typeface="Liberation Sans Narrow"/>
              </a:rPr>
              <a:t> </a:t>
            </a:r>
            <a:r>
              <a:rPr sz="1800" spc="-5" dirty="0">
                <a:latin typeface="Liberation Sans Narrow"/>
                <a:cs typeface="Liberation Sans Narrow"/>
              </a:rPr>
              <a:t>min.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58136" y="1719453"/>
            <a:ext cx="729616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3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915283" y="1719452"/>
            <a:ext cx="728345" cy="2998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3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972047" y="1719452"/>
            <a:ext cx="71310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3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048625" y="1781302"/>
            <a:ext cx="64122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3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</a:p>
        </p:txBody>
      </p:sp>
      <p:grpSp>
        <p:nvGrpSpPr>
          <p:cNvPr id="17" name="object 17"/>
          <p:cNvGrpSpPr/>
          <p:nvPr/>
        </p:nvGrpSpPr>
        <p:grpSpPr>
          <a:xfrm>
            <a:off x="457200" y="3352800"/>
            <a:ext cx="7344409" cy="1530350"/>
            <a:chOff x="457200" y="3352800"/>
            <a:chExt cx="7344409" cy="1530350"/>
          </a:xfrm>
        </p:grpSpPr>
        <p:sp>
          <p:nvSpPr>
            <p:cNvPr id="18" name="object 18"/>
            <p:cNvSpPr/>
            <p:nvPr/>
          </p:nvSpPr>
          <p:spPr>
            <a:xfrm>
              <a:off x="457200" y="4114800"/>
              <a:ext cx="1101852" cy="7620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87751" y="4114800"/>
              <a:ext cx="1101852" cy="7620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87751" y="4114800"/>
              <a:ext cx="1102360" cy="762000"/>
            </a:xfrm>
            <a:custGeom>
              <a:avLst/>
              <a:gdLst/>
              <a:ahLst/>
              <a:cxnLst/>
              <a:rect l="l" t="t" r="r" b="b"/>
              <a:pathLst>
                <a:path w="1102360" h="762000">
                  <a:moveTo>
                    <a:pt x="0" y="762000"/>
                  </a:moveTo>
                  <a:lnTo>
                    <a:pt x="1101852" y="762000"/>
                  </a:lnTo>
                  <a:lnTo>
                    <a:pt x="1101852" y="0"/>
                  </a:lnTo>
                  <a:lnTo>
                    <a:pt x="0" y="0"/>
                  </a:lnTo>
                  <a:lnTo>
                    <a:pt x="0" y="762000"/>
                  </a:lnTo>
                  <a:close/>
                </a:path>
              </a:pathLst>
            </a:custGeom>
            <a:ln w="12192">
              <a:solidFill>
                <a:srgbClr val="6F1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59052" y="4457700"/>
              <a:ext cx="1028700" cy="76200"/>
            </a:xfrm>
            <a:custGeom>
              <a:avLst/>
              <a:gdLst/>
              <a:ahLst/>
              <a:cxnLst/>
              <a:rect l="l" t="t" r="r" b="b"/>
              <a:pathLst>
                <a:path w="1028700" h="76200">
                  <a:moveTo>
                    <a:pt x="952499" y="0"/>
                  </a:moveTo>
                  <a:lnTo>
                    <a:pt x="952499" y="76200"/>
                  </a:lnTo>
                  <a:lnTo>
                    <a:pt x="1015999" y="44450"/>
                  </a:lnTo>
                  <a:lnTo>
                    <a:pt x="965199" y="44450"/>
                  </a:lnTo>
                  <a:lnTo>
                    <a:pt x="965199" y="31750"/>
                  </a:lnTo>
                  <a:lnTo>
                    <a:pt x="1015999" y="31750"/>
                  </a:lnTo>
                  <a:lnTo>
                    <a:pt x="952499" y="0"/>
                  </a:lnTo>
                  <a:close/>
                </a:path>
                <a:path w="1028700" h="76200">
                  <a:moveTo>
                    <a:pt x="952499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952499" y="44450"/>
                  </a:lnTo>
                  <a:lnTo>
                    <a:pt x="952499" y="31750"/>
                  </a:lnTo>
                  <a:close/>
                </a:path>
                <a:path w="1028700" h="76200">
                  <a:moveTo>
                    <a:pt x="1015999" y="31750"/>
                  </a:moveTo>
                  <a:lnTo>
                    <a:pt x="965199" y="31750"/>
                  </a:lnTo>
                  <a:lnTo>
                    <a:pt x="965199" y="44450"/>
                  </a:lnTo>
                  <a:lnTo>
                    <a:pt x="1015999" y="44450"/>
                  </a:lnTo>
                  <a:lnTo>
                    <a:pt x="1028699" y="38100"/>
                  </a:lnTo>
                  <a:lnTo>
                    <a:pt x="1015999" y="31750"/>
                  </a:lnTo>
                  <a:close/>
                </a:path>
              </a:pathLst>
            </a:custGeom>
            <a:solidFill>
              <a:srgbClr val="6F1A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16779" y="3352800"/>
              <a:ext cx="1101852" cy="76200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686301" y="3733800"/>
              <a:ext cx="1030605" cy="615315"/>
            </a:xfrm>
            <a:custGeom>
              <a:avLst/>
              <a:gdLst/>
              <a:ahLst/>
              <a:cxnLst/>
              <a:rect l="l" t="t" r="r" b="b"/>
              <a:pathLst>
                <a:path w="1030604" h="615314">
                  <a:moveTo>
                    <a:pt x="961693" y="33376"/>
                  </a:moveTo>
                  <a:lnTo>
                    <a:pt x="0" y="604138"/>
                  </a:lnTo>
                  <a:lnTo>
                    <a:pt x="6603" y="615061"/>
                  </a:lnTo>
                  <a:lnTo>
                    <a:pt x="968203" y="44354"/>
                  </a:lnTo>
                  <a:lnTo>
                    <a:pt x="961693" y="33376"/>
                  </a:lnTo>
                  <a:close/>
                </a:path>
                <a:path w="1030604" h="615314">
                  <a:moveTo>
                    <a:pt x="1013149" y="26924"/>
                  </a:moveTo>
                  <a:lnTo>
                    <a:pt x="972565" y="26924"/>
                  </a:lnTo>
                  <a:lnTo>
                    <a:pt x="979170" y="37845"/>
                  </a:lnTo>
                  <a:lnTo>
                    <a:pt x="968203" y="44354"/>
                  </a:lnTo>
                  <a:lnTo>
                    <a:pt x="984376" y="71627"/>
                  </a:lnTo>
                  <a:lnTo>
                    <a:pt x="1013149" y="26924"/>
                  </a:lnTo>
                  <a:close/>
                </a:path>
                <a:path w="1030604" h="615314">
                  <a:moveTo>
                    <a:pt x="972565" y="26924"/>
                  </a:moveTo>
                  <a:lnTo>
                    <a:pt x="961693" y="33376"/>
                  </a:lnTo>
                  <a:lnTo>
                    <a:pt x="968203" y="44354"/>
                  </a:lnTo>
                  <a:lnTo>
                    <a:pt x="979170" y="37845"/>
                  </a:lnTo>
                  <a:lnTo>
                    <a:pt x="972565" y="26924"/>
                  </a:lnTo>
                  <a:close/>
                </a:path>
                <a:path w="1030604" h="615314">
                  <a:moveTo>
                    <a:pt x="1030477" y="0"/>
                  </a:moveTo>
                  <a:lnTo>
                    <a:pt x="945514" y="6095"/>
                  </a:lnTo>
                  <a:lnTo>
                    <a:pt x="961693" y="33376"/>
                  </a:lnTo>
                  <a:lnTo>
                    <a:pt x="972565" y="26924"/>
                  </a:lnTo>
                  <a:lnTo>
                    <a:pt x="1013149" y="26924"/>
                  </a:lnTo>
                  <a:lnTo>
                    <a:pt x="1030477" y="0"/>
                  </a:lnTo>
                  <a:close/>
                </a:path>
              </a:pathLst>
            </a:custGeom>
            <a:solidFill>
              <a:srgbClr val="6F1A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01028" y="4114800"/>
              <a:ext cx="1100327" cy="76200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14695" y="3652647"/>
              <a:ext cx="886460" cy="690880"/>
            </a:xfrm>
            <a:custGeom>
              <a:avLst/>
              <a:gdLst/>
              <a:ahLst/>
              <a:cxnLst/>
              <a:rect l="l" t="t" r="r" b="b"/>
              <a:pathLst>
                <a:path w="886459" h="690879">
                  <a:moveTo>
                    <a:pt x="822266" y="649000"/>
                  </a:moveTo>
                  <a:lnTo>
                    <a:pt x="802766" y="674115"/>
                  </a:lnTo>
                  <a:lnTo>
                    <a:pt x="886332" y="690752"/>
                  </a:lnTo>
                  <a:lnTo>
                    <a:pt x="870079" y="656844"/>
                  </a:lnTo>
                  <a:lnTo>
                    <a:pt x="832357" y="656844"/>
                  </a:lnTo>
                  <a:lnTo>
                    <a:pt x="822266" y="649000"/>
                  </a:lnTo>
                  <a:close/>
                </a:path>
                <a:path w="886459" h="690879">
                  <a:moveTo>
                    <a:pt x="830039" y="638987"/>
                  </a:moveTo>
                  <a:lnTo>
                    <a:pt x="822266" y="649000"/>
                  </a:lnTo>
                  <a:lnTo>
                    <a:pt x="832357" y="656844"/>
                  </a:lnTo>
                  <a:lnTo>
                    <a:pt x="840104" y="646810"/>
                  </a:lnTo>
                  <a:lnTo>
                    <a:pt x="830039" y="638987"/>
                  </a:lnTo>
                  <a:close/>
                </a:path>
                <a:path w="886459" h="690879">
                  <a:moveTo>
                    <a:pt x="849502" y="613917"/>
                  </a:moveTo>
                  <a:lnTo>
                    <a:pt x="830039" y="638987"/>
                  </a:lnTo>
                  <a:lnTo>
                    <a:pt x="840104" y="646810"/>
                  </a:lnTo>
                  <a:lnTo>
                    <a:pt x="832357" y="656844"/>
                  </a:lnTo>
                  <a:lnTo>
                    <a:pt x="870079" y="656844"/>
                  </a:lnTo>
                  <a:lnTo>
                    <a:pt x="849502" y="613917"/>
                  </a:lnTo>
                  <a:close/>
                </a:path>
                <a:path w="886459" h="690879">
                  <a:moveTo>
                    <a:pt x="7874" y="0"/>
                  </a:moveTo>
                  <a:lnTo>
                    <a:pt x="0" y="9905"/>
                  </a:lnTo>
                  <a:lnTo>
                    <a:pt x="822266" y="649000"/>
                  </a:lnTo>
                  <a:lnTo>
                    <a:pt x="830039" y="638987"/>
                  </a:lnTo>
                  <a:lnTo>
                    <a:pt x="7874" y="0"/>
                  </a:lnTo>
                  <a:close/>
                </a:path>
              </a:pathLst>
            </a:custGeom>
            <a:solidFill>
              <a:srgbClr val="6F1A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701028" y="4114800"/>
            <a:ext cx="1100455" cy="762000"/>
          </a:xfrm>
          <a:prstGeom prst="rect">
            <a:avLst/>
          </a:prstGeom>
          <a:ln w="12192">
            <a:solidFill>
              <a:srgbClr val="6F1A5C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311785">
              <a:lnSpc>
                <a:spcPct val="100000"/>
              </a:lnSpc>
              <a:spcBef>
                <a:spcPts val="1505"/>
              </a:spcBef>
            </a:pPr>
            <a:r>
              <a:rPr sz="1800" dirty="0">
                <a:latin typeface="Liberation Sans Narrow"/>
                <a:cs typeface="Liberation Sans Narrow"/>
              </a:rPr>
              <a:t>1</a:t>
            </a:r>
            <a:r>
              <a:rPr sz="1800" spc="-25" dirty="0">
                <a:latin typeface="Liberation Sans Narrow"/>
                <a:cs typeface="Liberation Sans Narrow"/>
              </a:rPr>
              <a:t> </a:t>
            </a:r>
            <a:r>
              <a:rPr sz="1800" spc="-5" dirty="0">
                <a:latin typeface="Liberation Sans Narrow"/>
                <a:cs typeface="Liberation Sans Narrow"/>
              </a:rPr>
              <a:t>min.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16779" y="3352800"/>
            <a:ext cx="1102360" cy="762000"/>
          </a:xfrm>
          <a:prstGeom prst="rect">
            <a:avLst/>
          </a:prstGeom>
          <a:ln w="12192">
            <a:solidFill>
              <a:srgbClr val="6F1A5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311150">
              <a:lnSpc>
                <a:spcPct val="100000"/>
              </a:lnSpc>
            </a:pPr>
            <a:r>
              <a:rPr sz="1800" dirty="0">
                <a:latin typeface="Liberation Sans Narrow"/>
                <a:cs typeface="Liberation Sans Narrow"/>
              </a:rPr>
              <a:t>1</a:t>
            </a:r>
            <a:r>
              <a:rPr sz="1800" spc="-25" dirty="0">
                <a:latin typeface="Liberation Sans Narrow"/>
                <a:cs typeface="Liberation Sans Narrow"/>
              </a:rPr>
              <a:t> </a:t>
            </a:r>
            <a:r>
              <a:rPr sz="1800" spc="-5" dirty="0">
                <a:latin typeface="Liberation Sans Narrow"/>
                <a:cs typeface="Liberation Sans Narrow"/>
              </a:rPr>
              <a:t>min.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3809" y="4114800"/>
            <a:ext cx="3153791" cy="470000"/>
          </a:xfrm>
          <a:prstGeom prst="rect">
            <a:avLst/>
          </a:prstGeom>
          <a:ln w="12192">
            <a:solidFill>
              <a:srgbClr val="6F1A5C"/>
            </a:solidFill>
          </a:ln>
        </p:spPr>
        <p:txBody>
          <a:bodyPr vert="horz" wrap="square" lIns="0" tIns="191135" rIns="0" bIns="0" rtlCol="0">
            <a:spAutoFit/>
          </a:bodyPr>
          <a:lstStyle/>
          <a:p>
            <a:pPr marL="311785">
              <a:lnSpc>
                <a:spcPct val="100000"/>
              </a:lnSpc>
              <a:spcBef>
                <a:spcPts val="1505"/>
              </a:spcBef>
              <a:tabLst>
                <a:tab pos="2368550" algn="l"/>
              </a:tabLst>
            </a:pPr>
            <a:r>
              <a:rPr sz="1800" dirty="0">
                <a:latin typeface="Liberation Sans Narrow"/>
                <a:cs typeface="Liberation Sans Narrow"/>
              </a:rPr>
              <a:t>1</a:t>
            </a:r>
            <a:r>
              <a:rPr sz="1800" spc="-5" dirty="0">
                <a:latin typeface="Liberation Sans Narrow"/>
                <a:cs typeface="Liberation Sans Narrow"/>
              </a:rPr>
              <a:t> min.	</a:t>
            </a:r>
            <a:r>
              <a:rPr sz="1800" dirty="0" smtClean="0">
                <a:latin typeface="Liberation Sans Narrow"/>
                <a:cs typeface="Liberation Sans Narrow"/>
              </a:rPr>
              <a:t>1</a:t>
            </a:r>
            <a:r>
              <a:rPr sz="1800" spc="-85" dirty="0" smtClean="0">
                <a:latin typeface="Liberation Sans Narrow"/>
                <a:cs typeface="Liberation Sans Narrow"/>
              </a:rPr>
              <a:t> </a:t>
            </a:r>
            <a:r>
              <a:rPr sz="1800" spc="-5" dirty="0" smtClean="0">
                <a:latin typeface="Liberation Sans Narrow"/>
                <a:cs typeface="Liberation Sans Narrow"/>
              </a:rPr>
              <a:t>min.</a:t>
            </a:r>
            <a:endParaRPr sz="1800" dirty="0">
              <a:latin typeface="Liberation Sans Narrow"/>
              <a:cs typeface="Liberation Sans Narro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84730" y="4158488"/>
            <a:ext cx="622199" cy="299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6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988689" y="3686936"/>
            <a:ext cx="4927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3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92392" y="3610736"/>
            <a:ext cx="4927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3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75218" y="4220336"/>
            <a:ext cx="4927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6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  <a:endParaRPr sz="1800">
              <a:latin typeface="Liberation Sans Narrow"/>
              <a:cs typeface="Liberation Sans Narrow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4710429" y="4797297"/>
            <a:ext cx="1115060" cy="774700"/>
            <a:chOff x="4710429" y="4797297"/>
            <a:chExt cx="1115060" cy="774700"/>
          </a:xfrm>
        </p:grpSpPr>
        <p:sp>
          <p:nvSpPr>
            <p:cNvPr id="34" name="object 34"/>
            <p:cNvSpPr/>
            <p:nvPr/>
          </p:nvSpPr>
          <p:spPr>
            <a:xfrm>
              <a:off x="4716779" y="4803647"/>
              <a:ext cx="1101852" cy="76199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716779" y="4803647"/>
              <a:ext cx="1102360" cy="762000"/>
            </a:xfrm>
            <a:custGeom>
              <a:avLst/>
              <a:gdLst/>
              <a:ahLst/>
              <a:cxnLst/>
              <a:rect l="l" t="t" r="r" b="b"/>
              <a:pathLst>
                <a:path w="1102360" h="762000">
                  <a:moveTo>
                    <a:pt x="0" y="761999"/>
                  </a:moveTo>
                  <a:lnTo>
                    <a:pt x="1101852" y="761999"/>
                  </a:lnTo>
                  <a:lnTo>
                    <a:pt x="1101852" y="0"/>
                  </a:lnTo>
                  <a:lnTo>
                    <a:pt x="0" y="0"/>
                  </a:lnTo>
                  <a:lnTo>
                    <a:pt x="0" y="761999"/>
                  </a:lnTo>
                  <a:close/>
                </a:path>
              </a:pathLst>
            </a:custGeom>
            <a:ln w="12192">
              <a:solidFill>
                <a:srgbClr val="6F1A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943602" y="4982032"/>
            <a:ext cx="5346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Liberation Sans Narrow"/>
                <a:cs typeface="Liberation Sans Narrow"/>
              </a:rPr>
              <a:t>1</a:t>
            </a:r>
            <a:r>
              <a:rPr sz="1800" spc="-70" dirty="0">
                <a:latin typeface="Liberation Sans Narrow"/>
                <a:cs typeface="Liberation Sans Narrow"/>
              </a:rPr>
              <a:t> </a:t>
            </a:r>
            <a:r>
              <a:rPr sz="1800" spc="-10" dirty="0">
                <a:latin typeface="Liberation Sans Narrow"/>
                <a:cs typeface="Liberation Sans Narrow"/>
              </a:rPr>
              <a:t>min.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687064" y="4718558"/>
            <a:ext cx="1029969" cy="467359"/>
          </a:xfrm>
          <a:custGeom>
            <a:avLst/>
            <a:gdLst/>
            <a:ahLst/>
            <a:cxnLst/>
            <a:rect l="l" t="t" r="r" b="b"/>
            <a:pathLst>
              <a:path w="1029970" h="467360">
                <a:moveTo>
                  <a:pt x="957552" y="437820"/>
                </a:moveTo>
                <a:lnTo>
                  <a:pt x="944626" y="466852"/>
                </a:lnTo>
                <a:lnTo>
                  <a:pt x="1029715" y="463042"/>
                </a:lnTo>
                <a:lnTo>
                  <a:pt x="1013213" y="442976"/>
                </a:lnTo>
                <a:lnTo>
                  <a:pt x="969137" y="442976"/>
                </a:lnTo>
                <a:lnTo>
                  <a:pt x="957552" y="437820"/>
                </a:lnTo>
                <a:close/>
              </a:path>
              <a:path w="1029970" h="467360">
                <a:moveTo>
                  <a:pt x="962708" y="426240"/>
                </a:moveTo>
                <a:lnTo>
                  <a:pt x="957552" y="437820"/>
                </a:lnTo>
                <a:lnTo>
                  <a:pt x="969137" y="442976"/>
                </a:lnTo>
                <a:lnTo>
                  <a:pt x="974344" y="431419"/>
                </a:lnTo>
                <a:lnTo>
                  <a:pt x="962708" y="426240"/>
                </a:lnTo>
                <a:close/>
              </a:path>
              <a:path w="1029970" h="467360">
                <a:moveTo>
                  <a:pt x="975613" y="397256"/>
                </a:moveTo>
                <a:lnTo>
                  <a:pt x="962708" y="426240"/>
                </a:lnTo>
                <a:lnTo>
                  <a:pt x="974344" y="431419"/>
                </a:lnTo>
                <a:lnTo>
                  <a:pt x="969137" y="442976"/>
                </a:lnTo>
                <a:lnTo>
                  <a:pt x="1013213" y="442976"/>
                </a:lnTo>
                <a:lnTo>
                  <a:pt x="975613" y="397256"/>
                </a:lnTo>
                <a:close/>
              </a:path>
              <a:path w="1029970" h="467360">
                <a:moveTo>
                  <a:pt x="5080" y="0"/>
                </a:moveTo>
                <a:lnTo>
                  <a:pt x="0" y="11684"/>
                </a:lnTo>
                <a:lnTo>
                  <a:pt x="957552" y="437820"/>
                </a:lnTo>
                <a:lnTo>
                  <a:pt x="962708" y="426240"/>
                </a:lnTo>
                <a:lnTo>
                  <a:pt x="5080" y="0"/>
                </a:lnTo>
                <a:close/>
              </a:path>
            </a:pathLst>
          </a:custGeom>
          <a:solidFill>
            <a:srgbClr val="6F1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062221" y="4601336"/>
            <a:ext cx="4927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3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815329" y="4648200"/>
            <a:ext cx="885825" cy="539115"/>
          </a:xfrm>
          <a:custGeom>
            <a:avLst/>
            <a:gdLst/>
            <a:ahLst/>
            <a:cxnLst/>
            <a:rect l="l" t="t" r="r" b="b"/>
            <a:pathLst>
              <a:path w="885825" h="539114">
                <a:moveTo>
                  <a:pt x="817185" y="33993"/>
                </a:moveTo>
                <a:lnTo>
                  <a:pt x="0" y="527938"/>
                </a:lnTo>
                <a:lnTo>
                  <a:pt x="6604" y="538861"/>
                </a:lnTo>
                <a:lnTo>
                  <a:pt x="823746" y="44815"/>
                </a:lnTo>
                <a:lnTo>
                  <a:pt x="817185" y="33993"/>
                </a:lnTo>
                <a:close/>
              </a:path>
              <a:path w="885825" h="539114">
                <a:moveTo>
                  <a:pt x="868377" y="27431"/>
                </a:moveTo>
                <a:lnTo>
                  <a:pt x="828040" y="27431"/>
                </a:lnTo>
                <a:lnTo>
                  <a:pt x="834644" y="38226"/>
                </a:lnTo>
                <a:lnTo>
                  <a:pt x="823746" y="44815"/>
                </a:lnTo>
                <a:lnTo>
                  <a:pt x="840231" y="72008"/>
                </a:lnTo>
                <a:lnTo>
                  <a:pt x="868377" y="27431"/>
                </a:lnTo>
                <a:close/>
              </a:path>
              <a:path w="885825" h="539114">
                <a:moveTo>
                  <a:pt x="828040" y="27431"/>
                </a:moveTo>
                <a:lnTo>
                  <a:pt x="817185" y="33993"/>
                </a:lnTo>
                <a:lnTo>
                  <a:pt x="823746" y="44815"/>
                </a:lnTo>
                <a:lnTo>
                  <a:pt x="834644" y="38226"/>
                </a:lnTo>
                <a:lnTo>
                  <a:pt x="828040" y="27431"/>
                </a:lnTo>
                <a:close/>
              </a:path>
              <a:path w="885825" h="539114">
                <a:moveTo>
                  <a:pt x="885698" y="0"/>
                </a:moveTo>
                <a:lnTo>
                  <a:pt x="800735" y="6857"/>
                </a:lnTo>
                <a:lnTo>
                  <a:pt x="817185" y="33993"/>
                </a:lnTo>
                <a:lnTo>
                  <a:pt x="828040" y="27431"/>
                </a:lnTo>
                <a:lnTo>
                  <a:pt x="868377" y="27431"/>
                </a:lnTo>
                <a:lnTo>
                  <a:pt x="885698" y="0"/>
                </a:lnTo>
                <a:close/>
              </a:path>
            </a:pathLst>
          </a:custGeom>
          <a:solidFill>
            <a:srgbClr val="6F1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192392" y="4906136"/>
            <a:ext cx="4927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Liberation Sans Narrow"/>
                <a:cs typeface="Liberation Sans Narrow"/>
              </a:rPr>
              <a:t>3</a:t>
            </a:r>
            <a:r>
              <a:rPr sz="1800" spc="-10" dirty="0">
                <a:latin typeface="Liberation Sans Narrow"/>
                <a:cs typeface="Liberation Sans Narrow"/>
              </a:rPr>
              <a:t>0</a:t>
            </a:r>
            <a:r>
              <a:rPr sz="1800" dirty="0">
                <a:latin typeface="Liberation Sans Narrow"/>
                <a:cs typeface="Liberation Sans Narrow"/>
              </a:rPr>
              <a:t>/</a:t>
            </a:r>
            <a:r>
              <a:rPr sz="1800" spc="-10" dirty="0">
                <a:latin typeface="Liberation Sans Narrow"/>
                <a:cs typeface="Liberation Sans Narrow"/>
              </a:rPr>
              <a:t>h</a:t>
            </a:r>
            <a:r>
              <a:rPr sz="1800" spc="-85" dirty="0">
                <a:latin typeface="Liberation Sans Narrow"/>
                <a:cs typeface="Liberation Sans Narrow"/>
              </a:rPr>
              <a:t>r</a:t>
            </a:r>
            <a:r>
              <a:rPr sz="1800" dirty="0">
                <a:latin typeface="Liberation Sans Narrow"/>
                <a:cs typeface="Liberation Sans Narrow"/>
              </a:rPr>
              <a:t>.</a:t>
            </a:r>
            <a:endParaRPr sz="1800">
              <a:latin typeface="Liberation Sans Narrow"/>
              <a:cs typeface="Liberation Sans Narrow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84730" y="2731134"/>
            <a:ext cx="1726947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Bottleneck</a:t>
            </a:r>
            <a:endParaRPr sz="2400" dirty="0">
              <a:latin typeface="Liberation Sans Narrow"/>
              <a:cs typeface="Liberation Sans Narrow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466719" y="2501900"/>
            <a:ext cx="1177290" cy="400050"/>
          </a:xfrm>
          <a:custGeom>
            <a:avLst/>
            <a:gdLst/>
            <a:ahLst/>
            <a:cxnLst/>
            <a:rect l="l" t="t" r="r" b="b"/>
            <a:pathLst>
              <a:path w="1177289" h="400050">
                <a:moveTo>
                  <a:pt x="1102507" y="30193"/>
                </a:moveTo>
                <a:lnTo>
                  <a:pt x="0" y="387603"/>
                </a:lnTo>
                <a:lnTo>
                  <a:pt x="3809" y="399796"/>
                </a:lnTo>
                <a:lnTo>
                  <a:pt x="1106425" y="42265"/>
                </a:lnTo>
                <a:lnTo>
                  <a:pt x="1102507" y="30193"/>
                </a:lnTo>
                <a:close/>
              </a:path>
              <a:path w="1177289" h="400050">
                <a:moveTo>
                  <a:pt x="1163088" y="26288"/>
                </a:moveTo>
                <a:lnTo>
                  <a:pt x="1114552" y="26288"/>
                </a:lnTo>
                <a:lnTo>
                  <a:pt x="1118489" y="38353"/>
                </a:lnTo>
                <a:lnTo>
                  <a:pt x="1106425" y="42265"/>
                </a:lnTo>
                <a:lnTo>
                  <a:pt x="1116202" y="72389"/>
                </a:lnTo>
                <a:lnTo>
                  <a:pt x="1163088" y="26288"/>
                </a:lnTo>
                <a:close/>
              </a:path>
              <a:path w="1177289" h="400050">
                <a:moveTo>
                  <a:pt x="1114552" y="26288"/>
                </a:moveTo>
                <a:lnTo>
                  <a:pt x="1102507" y="30193"/>
                </a:lnTo>
                <a:lnTo>
                  <a:pt x="1106425" y="42265"/>
                </a:lnTo>
                <a:lnTo>
                  <a:pt x="1118489" y="38353"/>
                </a:lnTo>
                <a:lnTo>
                  <a:pt x="1114552" y="26288"/>
                </a:lnTo>
                <a:close/>
              </a:path>
              <a:path w="1177289" h="400050">
                <a:moveTo>
                  <a:pt x="1092707" y="0"/>
                </a:moveTo>
                <a:lnTo>
                  <a:pt x="1102507" y="30193"/>
                </a:lnTo>
                <a:lnTo>
                  <a:pt x="1114552" y="26288"/>
                </a:lnTo>
                <a:lnTo>
                  <a:pt x="1163088" y="26288"/>
                </a:lnTo>
                <a:lnTo>
                  <a:pt x="1176908" y="12700"/>
                </a:lnTo>
                <a:lnTo>
                  <a:pt x="10927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123594" y="5362143"/>
            <a:ext cx="2566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Parallel</a:t>
            </a:r>
            <a:r>
              <a:rPr sz="2400" b="1" spc="-25" dirty="0"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latin typeface="Liberation Sans Narrow"/>
                <a:cs typeface="Liberation Sans Narrow"/>
              </a:rPr>
              <a:t>Workstations</a:t>
            </a:r>
            <a:endParaRPr sz="2400">
              <a:latin typeface="Liberation Sans Narrow"/>
              <a:cs typeface="Liberation Sans Narrow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443483" y="3160776"/>
            <a:ext cx="8246745" cy="2407285"/>
            <a:chOff x="443483" y="3160776"/>
            <a:chExt cx="8246745" cy="2407285"/>
          </a:xfrm>
        </p:grpSpPr>
        <p:sp>
          <p:nvSpPr>
            <p:cNvPr id="48" name="object 48"/>
            <p:cNvSpPr/>
            <p:nvPr/>
          </p:nvSpPr>
          <p:spPr>
            <a:xfrm>
              <a:off x="3610991" y="4190999"/>
              <a:ext cx="1659255" cy="1376680"/>
            </a:xfrm>
            <a:custGeom>
              <a:avLst/>
              <a:gdLst/>
              <a:ahLst/>
              <a:cxnLst/>
              <a:rect l="l" t="t" r="r" b="b"/>
              <a:pathLst>
                <a:path w="1659254" h="1376679">
                  <a:moveTo>
                    <a:pt x="1473073" y="228600"/>
                  </a:moveTo>
                  <a:lnTo>
                    <a:pt x="1389507" y="245364"/>
                  </a:lnTo>
                  <a:lnTo>
                    <a:pt x="1409065" y="270446"/>
                  </a:lnTo>
                  <a:lnTo>
                    <a:pt x="0" y="1366647"/>
                  </a:lnTo>
                  <a:lnTo>
                    <a:pt x="7874" y="1376553"/>
                  </a:lnTo>
                  <a:lnTo>
                    <a:pt x="1416799" y="280365"/>
                  </a:lnTo>
                  <a:lnTo>
                    <a:pt x="1436370" y="305435"/>
                  </a:lnTo>
                  <a:lnTo>
                    <a:pt x="1456804" y="262636"/>
                  </a:lnTo>
                  <a:lnTo>
                    <a:pt x="1473073" y="228600"/>
                  </a:lnTo>
                  <a:close/>
                </a:path>
                <a:path w="1659254" h="1376679">
                  <a:moveTo>
                    <a:pt x="1659001" y="76200"/>
                  </a:moveTo>
                  <a:lnTo>
                    <a:pt x="1652651" y="63500"/>
                  </a:lnTo>
                  <a:lnTo>
                    <a:pt x="1620901" y="0"/>
                  </a:lnTo>
                  <a:lnTo>
                    <a:pt x="1582801" y="76200"/>
                  </a:lnTo>
                  <a:lnTo>
                    <a:pt x="1614551" y="76200"/>
                  </a:lnTo>
                  <a:lnTo>
                    <a:pt x="1614551" y="457200"/>
                  </a:lnTo>
                  <a:lnTo>
                    <a:pt x="1582801" y="457200"/>
                  </a:lnTo>
                  <a:lnTo>
                    <a:pt x="1620901" y="533400"/>
                  </a:lnTo>
                  <a:lnTo>
                    <a:pt x="1652651" y="469900"/>
                  </a:lnTo>
                  <a:lnTo>
                    <a:pt x="1659001" y="457200"/>
                  </a:lnTo>
                  <a:lnTo>
                    <a:pt x="1627251" y="457200"/>
                  </a:lnTo>
                  <a:lnTo>
                    <a:pt x="1627251" y="76200"/>
                  </a:lnTo>
                  <a:lnTo>
                    <a:pt x="1659001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43483" y="3160776"/>
              <a:ext cx="8246364" cy="18287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34161" y="3201162"/>
              <a:ext cx="8077200" cy="1905"/>
            </a:xfrm>
            <a:custGeom>
              <a:avLst/>
              <a:gdLst/>
              <a:ahLst/>
              <a:cxnLst/>
              <a:rect l="l" t="t" r="r" b="b"/>
              <a:pathLst>
                <a:path w="8077200" h="1905">
                  <a:moveTo>
                    <a:pt x="8077200" y="1650"/>
                  </a:moveTo>
                  <a:lnTo>
                    <a:pt x="0" y="0"/>
                  </a:lnTo>
                </a:path>
              </a:pathLst>
            </a:custGeom>
            <a:ln w="25908">
              <a:solidFill>
                <a:srgbClr val="B58A8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259206" y="381000"/>
            <a:ext cx="86271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13775" algn="l"/>
              </a:tabLst>
            </a:pPr>
            <a:r>
              <a:rPr sz="3600" u="sng" spc="-30" dirty="0">
                <a:solidFill>
                  <a:srgbClr val="614139"/>
                </a:solidFill>
                <a:uFill>
                  <a:solidFill>
                    <a:srgbClr val="EFA12D"/>
                  </a:solidFill>
                </a:uFill>
              </a:rPr>
              <a:t>PARALLEL</a:t>
            </a:r>
            <a:r>
              <a:rPr sz="3600" u="sng" spc="-70" dirty="0">
                <a:solidFill>
                  <a:srgbClr val="614139"/>
                </a:solidFill>
                <a:uFill>
                  <a:solidFill>
                    <a:srgbClr val="EFA12D"/>
                  </a:solidFill>
                </a:uFill>
              </a:rPr>
              <a:t> </a:t>
            </a:r>
            <a:r>
              <a:rPr sz="3600" u="sng" spc="-60" dirty="0">
                <a:solidFill>
                  <a:srgbClr val="614139"/>
                </a:solidFill>
                <a:uFill>
                  <a:solidFill>
                    <a:srgbClr val="EFA12D"/>
                  </a:solidFill>
                </a:uFill>
              </a:rPr>
              <a:t>WORKSTATIONS	</a:t>
            </a:r>
            <a:endParaRPr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5112" y="1046988"/>
            <a:ext cx="8628888" cy="182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09827" y="3325367"/>
            <a:ext cx="1116330" cy="2247900"/>
            <a:chOff x="909827" y="3325367"/>
            <a:chExt cx="1116330" cy="2247900"/>
          </a:xfrm>
        </p:grpSpPr>
        <p:sp>
          <p:nvSpPr>
            <p:cNvPr id="4" name="object 4"/>
            <p:cNvSpPr/>
            <p:nvPr/>
          </p:nvSpPr>
          <p:spPr>
            <a:xfrm>
              <a:off x="928877" y="3344417"/>
              <a:ext cx="0" cy="2209800"/>
            </a:xfrm>
            <a:custGeom>
              <a:avLst/>
              <a:gdLst/>
              <a:ahLst/>
              <a:cxnLst/>
              <a:rect l="l" t="t" r="r" b="b"/>
              <a:pathLst>
                <a:path h="2209800">
                  <a:moveTo>
                    <a:pt x="0" y="0"/>
                  </a:moveTo>
                  <a:lnTo>
                    <a:pt x="0" y="22098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8115" y="4029455"/>
              <a:ext cx="1091565" cy="965200"/>
            </a:xfrm>
            <a:custGeom>
              <a:avLst/>
              <a:gdLst/>
              <a:ahLst/>
              <a:cxnLst/>
              <a:rect l="l" t="t" r="r" b="b"/>
              <a:pathLst>
                <a:path w="1091564" h="965200">
                  <a:moveTo>
                    <a:pt x="0" y="964691"/>
                  </a:moveTo>
                  <a:lnTo>
                    <a:pt x="1091184" y="964691"/>
                  </a:lnTo>
                  <a:lnTo>
                    <a:pt x="1091184" y="0"/>
                  </a:lnTo>
                  <a:lnTo>
                    <a:pt x="0" y="0"/>
                  </a:lnTo>
                  <a:lnTo>
                    <a:pt x="0" y="96469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47927" y="4035552"/>
            <a:ext cx="1065530" cy="952500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17399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1370"/>
              </a:spcBef>
            </a:pPr>
            <a:r>
              <a:rPr sz="2000" b="1" spc="-25" dirty="0">
                <a:latin typeface="Arial"/>
                <a:cs typeface="Arial"/>
              </a:rPr>
              <a:t>Value</a:t>
            </a:r>
            <a:endParaRPr sz="2000">
              <a:latin typeface="Arial"/>
              <a:cs typeface="Arial"/>
            </a:endParaRPr>
          </a:p>
          <a:p>
            <a:pPr marL="11811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Added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71116" y="4029455"/>
            <a:ext cx="4813300" cy="965200"/>
          </a:xfrm>
          <a:prstGeom prst="rect">
            <a:avLst/>
          </a:prstGeom>
          <a:solidFill>
            <a:srgbClr val="FF0000"/>
          </a:solidFill>
          <a:ln w="12192">
            <a:solidFill>
              <a:srgbClr val="000000"/>
            </a:solidFill>
          </a:ln>
        </p:spPr>
        <p:txBody>
          <a:bodyPr vert="horz" wrap="square" lIns="0" tIns="271780" rIns="0" bIns="0" rtlCol="0">
            <a:spAutoFit/>
          </a:bodyPr>
          <a:lstStyle/>
          <a:p>
            <a:pPr marL="106045" algn="ctr">
              <a:lnSpc>
                <a:spcPct val="100000"/>
              </a:lnSpc>
              <a:spcBef>
                <a:spcPts val="2140"/>
              </a:spcBef>
            </a:pPr>
            <a:r>
              <a:rPr sz="2400" b="1" spc="-20" dirty="0">
                <a:solidFill>
                  <a:srgbClr val="4E3A2F"/>
                </a:solidFill>
                <a:latin typeface="Arial"/>
                <a:cs typeface="Arial"/>
              </a:rPr>
              <a:t>Waste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5305" y="2071058"/>
            <a:ext cx="3164205" cy="117792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800" b="1" spc="-10" dirty="0">
                <a:solidFill>
                  <a:srgbClr val="FF6600"/>
                </a:solidFill>
                <a:latin typeface="Arial"/>
                <a:cs typeface="Arial"/>
              </a:rPr>
              <a:t>Traditional</a:t>
            </a:r>
            <a:r>
              <a:rPr sz="1800" b="1" spc="-2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600"/>
                </a:solidFill>
                <a:latin typeface="Arial"/>
                <a:cs typeface="Arial"/>
              </a:rPr>
              <a:t>Focus</a:t>
            </a:r>
            <a:endParaRPr sz="1800">
              <a:latin typeface="Arial"/>
              <a:cs typeface="Arial"/>
            </a:endParaRPr>
          </a:p>
          <a:p>
            <a:pPr marL="352425" indent="-226060">
              <a:lnSpc>
                <a:spcPct val="100000"/>
              </a:lnSpc>
              <a:spcBef>
                <a:spcPts val="865"/>
              </a:spcBef>
              <a:buChar char="•"/>
              <a:tabLst>
                <a:tab pos="352425" algn="l"/>
                <a:tab pos="353060" algn="l"/>
              </a:tabLst>
            </a:pPr>
            <a:r>
              <a:rPr sz="1800" spc="-10" dirty="0">
                <a:solidFill>
                  <a:srgbClr val="FF6600"/>
                </a:solidFill>
                <a:latin typeface="Arial"/>
                <a:cs typeface="Arial"/>
              </a:rPr>
              <a:t>Work</a:t>
            </a:r>
            <a:r>
              <a:rPr sz="1800" spc="-6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6600"/>
                </a:solidFill>
                <a:latin typeface="Arial"/>
                <a:cs typeface="Arial"/>
              </a:rPr>
              <a:t>Longer-Harder-Faster</a:t>
            </a:r>
            <a:endParaRPr sz="1800">
              <a:latin typeface="Arial"/>
              <a:cs typeface="Arial"/>
            </a:endParaRPr>
          </a:p>
          <a:p>
            <a:pPr marL="352425" indent="-226060">
              <a:lnSpc>
                <a:spcPct val="100000"/>
              </a:lnSpc>
              <a:spcBef>
                <a:spcPts val="865"/>
              </a:spcBef>
              <a:buChar char="•"/>
              <a:tabLst>
                <a:tab pos="352425" algn="l"/>
                <a:tab pos="353060" algn="l"/>
              </a:tabLst>
            </a:pPr>
            <a:r>
              <a:rPr sz="1800" spc="-5" dirty="0">
                <a:solidFill>
                  <a:srgbClr val="FF6600"/>
                </a:solidFill>
                <a:latin typeface="Arial"/>
                <a:cs typeface="Arial"/>
              </a:rPr>
              <a:t>Add People or</a:t>
            </a:r>
            <a:r>
              <a:rPr sz="1800" spc="-1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6600"/>
                </a:solidFill>
                <a:latin typeface="Arial"/>
                <a:cs typeface="Arial"/>
              </a:rPr>
              <a:t>Equipment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49214" y="2265934"/>
            <a:ext cx="2357755" cy="134239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800" b="1" spc="-5" dirty="0">
                <a:solidFill>
                  <a:srgbClr val="4E3A2F"/>
                </a:solidFill>
                <a:latin typeface="Arial"/>
                <a:cs typeface="Arial"/>
              </a:rPr>
              <a:t>Lean</a:t>
            </a:r>
            <a:r>
              <a:rPr sz="1800" b="1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4E3A2F"/>
                </a:solidFill>
                <a:latin typeface="Arial"/>
                <a:cs typeface="Arial"/>
              </a:rPr>
              <a:t>Manufacturing</a:t>
            </a:r>
            <a:endParaRPr sz="1800">
              <a:latin typeface="Arial"/>
              <a:cs typeface="Arial"/>
            </a:endParaRPr>
          </a:p>
          <a:p>
            <a:pPr marL="352425" marR="5080" indent="-226060">
              <a:lnSpc>
                <a:spcPct val="100000"/>
              </a:lnSpc>
              <a:spcBef>
                <a:spcPts val="865"/>
              </a:spcBef>
              <a:buChar char="•"/>
              <a:tabLst>
                <a:tab pos="352425" algn="l"/>
                <a:tab pos="353060" algn="l"/>
              </a:tabLst>
            </a:pPr>
            <a:r>
              <a:rPr sz="1800" dirty="0">
                <a:solidFill>
                  <a:srgbClr val="4E3A2F"/>
                </a:solidFill>
                <a:latin typeface="Arial"/>
                <a:cs typeface="Arial"/>
              </a:rPr>
              <a:t>Improve the </a:t>
            </a:r>
            <a:r>
              <a:rPr sz="1800" spc="-30" dirty="0">
                <a:solidFill>
                  <a:srgbClr val="4E3A2F"/>
                </a:solidFill>
                <a:latin typeface="Arial"/>
                <a:cs typeface="Arial"/>
              </a:rPr>
              <a:t>Value  </a:t>
            </a:r>
            <a:r>
              <a:rPr sz="1800" spc="-5" dirty="0">
                <a:solidFill>
                  <a:srgbClr val="4E3A2F"/>
                </a:solidFill>
                <a:latin typeface="Arial"/>
                <a:cs typeface="Arial"/>
              </a:rPr>
              <a:t>Stream </a:t>
            </a:r>
            <a:r>
              <a:rPr sz="1800" dirty="0">
                <a:solidFill>
                  <a:srgbClr val="4E3A2F"/>
                </a:solidFill>
                <a:latin typeface="Arial"/>
                <a:cs typeface="Arial"/>
              </a:rPr>
              <a:t>to</a:t>
            </a:r>
            <a:r>
              <a:rPr sz="1800" spc="-5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4E3A2F"/>
                </a:solidFill>
                <a:latin typeface="Arial"/>
                <a:cs typeface="Arial"/>
              </a:rPr>
              <a:t>Eliminate  </a:t>
            </a:r>
            <a:r>
              <a:rPr sz="1800" spc="-20" dirty="0">
                <a:solidFill>
                  <a:srgbClr val="4E3A2F"/>
                </a:solidFill>
                <a:latin typeface="Arial"/>
                <a:cs typeface="Arial"/>
              </a:rPr>
              <a:t>Waste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33627" y="1671447"/>
            <a:ext cx="7653020" cy="3940175"/>
            <a:chOff x="833627" y="1671447"/>
            <a:chExt cx="7653020" cy="3940175"/>
          </a:xfrm>
        </p:grpSpPr>
        <p:sp>
          <p:nvSpPr>
            <p:cNvPr id="11" name="object 11"/>
            <p:cNvSpPr/>
            <p:nvPr/>
          </p:nvSpPr>
          <p:spPr>
            <a:xfrm>
              <a:off x="928877" y="5497068"/>
              <a:ext cx="6019800" cy="114300"/>
            </a:xfrm>
            <a:custGeom>
              <a:avLst/>
              <a:gdLst/>
              <a:ahLst/>
              <a:cxnLst/>
              <a:rect l="l" t="t" r="r" b="b"/>
              <a:pathLst>
                <a:path w="6019800" h="114300">
                  <a:moveTo>
                    <a:pt x="5829300" y="0"/>
                  </a:moveTo>
                  <a:lnTo>
                    <a:pt x="5829300" y="114299"/>
                  </a:lnTo>
                  <a:lnTo>
                    <a:pt x="5956300" y="76199"/>
                  </a:lnTo>
                  <a:lnTo>
                    <a:pt x="5848350" y="76199"/>
                  </a:lnTo>
                  <a:lnTo>
                    <a:pt x="5848350" y="38099"/>
                  </a:lnTo>
                  <a:lnTo>
                    <a:pt x="5956300" y="38099"/>
                  </a:lnTo>
                  <a:lnTo>
                    <a:pt x="5829300" y="0"/>
                  </a:lnTo>
                  <a:close/>
                </a:path>
                <a:path w="6019800" h="114300">
                  <a:moveTo>
                    <a:pt x="5829300" y="38099"/>
                  </a:moveTo>
                  <a:lnTo>
                    <a:pt x="0" y="38099"/>
                  </a:lnTo>
                  <a:lnTo>
                    <a:pt x="0" y="76199"/>
                  </a:lnTo>
                  <a:lnTo>
                    <a:pt x="5829300" y="76199"/>
                  </a:lnTo>
                  <a:lnTo>
                    <a:pt x="5829300" y="38099"/>
                  </a:lnTo>
                  <a:close/>
                </a:path>
                <a:path w="6019800" h="114300">
                  <a:moveTo>
                    <a:pt x="5956300" y="38099"/>
                  </a:moveTo>
                  <a:lnTo>
                    <a:pt x="5848350" y="38099"/>
                  </a:lnTo>
                  <a:lnTo>
                    <a:pt x="5848350" y="76199"/>
                  </a:lnTo>
                  <a:lnTo>
                    <a:pt x="5956300" y="76199"/>
                  </a:lnTo>
                  <a:lnTo>
                    <a:pt x="6019800" y="57149"/>
                  </a:lnTo>
                  <a:lnTo>
                    <a:pt x="5956300" y="380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51932" y="2963291"/>
              <a:ext cx="2171065" cy="1060450"/>
            </a:xfrm>
            <a:custGeom>
              <a:avLst/>
              <a:gdLst/>
              <a:ahLst/>
              <a:cxnLst/>
              <a:rect l="l" t="t" r="r" b="b"/>
              <a:pathLst>
                <a:path w="2171065" h="1060450">
                  <a:moveTo>
                    <a:pt x="0" y="0"/>
                  </a:moveTo>
                  <a:lnTo>
                    <a:pt x="540892" y="299593"/>
                  </a:lnTo>
                </a:path>
                <a:path w="2171065" h="1060450">
                  <a:moveTo>
                    <a:pt x="543178" y="301371"/>
                  </a:moveTo>
                  <a:lnTo>
                    <a:pt x="496315" y="1060323"/>
                  </a:lnTo>
                </a:path>
                <a:path w="2171065" h="1060450">
                  <a:moveTo>
                    <a:pt x="514603" y="1055116"/>
                  </a:moveTo>
                  <a:lnTo>
                    <a:pt x="886587" y="616076"/>
                  </a:lnTo>
                </a:path>
                <a:path w="2171065" h="1060450">
                  <a:moveTo>
                    <a:pt x="881888" y="581660"/>
                  </a:moveTo>
                  <a:lnTo>
                    <a:pt x="1347724" y="887857"/>
                  </a:lnTo>
                </a:path>
                <a:path w="2171065" h="1060450">
                  <a:moveTo>
                    <a:pt x="1349375" y="891159"/>
                  </a:moveTo>
                  <a:lnTo>
                    <a:pt x="1780032" y="716534"/>
                  </a:lnTo>
                </a:path>
                <a:path w="2171065" h="1060450">
                  <a:moveTo>
                    <a:pt x="1777618" y="718820"/>
                  </a:moveTo>
                  <a:lnTo>
                    <a:pt x="2170938" y="939673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18806" y="3596767"/>
              <a:ext cx="309880" cy="287020"/>
            </a:xfrm>
            <a:custGeom>
              <a:avLst/>
              <a:gdLst/>
              <a:ahLst/>
              <a:cxnLst/>
              <a:rect l="l" t="t" r="r" b="b"/>
              <a:pathLst>
                <a:path w="309879" h="287020">
                  <a:moveTo>
                    <a:pt x="0" y="286766"/>
                  </a:moveTo>
                  <a:lnTo>
                    <a:pt x="309499" y="0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532116" y="3450208"/>
              <a:ext cx="552450" cy="458470"/>
            </a:xfrm>
            <a:custGeom>
              <a:avLst/>
              <a:gdLst/>
              <a:ahLst/>
              <a:cxnLst/>
              <a:rect l="l" t="t" r="r" b="b"/>
              <a:pathLst>
                <a:path w="552450" h="458470">
                  <a:moveTo>
                    <a:pt x="0" y="126491"/>
                  </a:moveTo>
                  <a:lnTo>
                    <a:pt x="414019" y="458215"/>
                  </a:lnTo>
                </a:path>
                <a:path w="552450" h="458470">
                  <a:moveTo>
                    <a:pt x="412114" y="432180"/>
                  </a:moveTo>
                  <a:lnTo>
                    <a:pt x="552195" y="0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84438" y="3010408"/>
              <a:ext cx="352425" cy="441959"/>
            </a:xfrm>
            <a:custGeom>
              <a:avLst/>
              <a:gdLst/>
              <a:ahLst/>
              <a:cxnLst/>
              <a:rect l="l" t="t" r="r" b="b"/>
              <a:pathLst>
                <a:path w="352425" h="441960">
                  <a:moveTo>
                    <a:pt x="0" y="441451"/>
                  </a:moveTo>
                  <a:lnTo>
                    <a:pt x="352043" y="335406"/>
                  </a:lnTo>
                </a:path>
                <a:path w="352425" h="441960">
                  <a:moveTo>
                    <a:pt x="350774" y="335533"/>
                  </a:moveTo>
                  <a:lnTo>
                    <a:pt x="217042" y="0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219947" y="2568955"/>
              <a:ext cx="247650" cy="441325"/>
            </a:xfrm>
            <a:custGeom>
              <a:avLst/>
              <a:gdLst/>
              <a:ahLst/>
              <a:cxnLst/>
              <a:rect l="l" t="t" r="r" b="b"/>
              <a:pathLst>
                <a:path w="247650" h="441325">
                  <a:moveTo>
                    <a:pt x="79628" y="440944"/>
                  </a:moveTo>
                  <a:lnTo>
                    <a:pt x="247650" y="204470"/>
                  </a:lnTo>
                </a:path>
                <a:path w="247650" h="441325">
                  <a:moveTo>
                    <a:pt x="246633" y="203962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568692" y="2126615"/>
              <a:ext cx="649605" cy="441959"/>
            </a:xfrm>
            <a:custGeom>
              <a:avLst/>
              <a:gdLst/>
              <a:ahLst/>
              <a:cxnLst/>
              <a:rect l="l" t="t" r="r" b="b"/>
              <a:pathLst>
                <a:path w="649604" h="441960">
                  <a:moveTo>
                    <a:pt x="649097" y="441579"/>
                  </a:moveTo>
                  <a:lnTo>
                    <a:pt x="570356" y="1015"/>
                  </a:lnTo>
                </a:path>
                <a:path w="649604" h="441960">
                  <a:moveTo>
                    <a:pt x="570356" y="0"/>
                  </a:moveTo>
                  <a:lnTo>
                    <a:pt x="0" y="166370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344283" y="1942972"/>
              <a:ext cx="259715" cy="349885"/>
            </a:xfrm>
            <a:custGeom>
              <a:avLst/>
              <a:gdLst/>
              <a:ahLst/>
              <a:cxnLst/>
              <a:rect l="l" t="t" r="r" b="b"/>
              <a:pathLst>
                <a:path w="259715" h="349885">
                  <a:moveTo>
                    <a:pt x="259207" y="349503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915023" y="1941576"/>
              <a:ext cx="431165" cy="174625"/>
            </a:xfrm>
            <a:custGeom>
              <a:avLst/>
              <a:gdLst/>
              <a:ahLst/>
              <a:cxnLst/>
              <a:rect l="l" t="t" r="r" b="b"/>
              <a:pathLst>
                <a:path w="431165" h="174625">
                  <a:moveTo>
                    <a:pt x="430656" y="0"/>
                  </a:moveTo>
                  <a:lnTo>
                    <a:pt x="0" y="174498"/>
                  </a:lnTo>
                </a:path>
              </a:pathLst>
            </a:custGeom>
            <a:ln w="38099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589394" y="1693291"/>
              <a:ext cx="325120" cy="420370"/>
            </a:xfrm>
            <a:custGeom>
              <a:avLst/>
              <a:gdLst/>
              <a:ahLst/>
              <a:cxnLst/>
              <a:rect l="l" t="t" r="r" b="b"/>
              <a:pathLst>
                <a:path w="325120" h="420369">
                  <a:moveTo>
                    <a:pt x="324993" y="420243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19647" y="1690497"/>
              <a:ext cx="270510" cy="419734"/>
            </a:xfrm>
            <a:custGeom>
              <a:avLst/>
              <a:gdLst/>
              <a:ahLst/>
              <a:cxnLst/>
              <a:rect l="l" t="t" r="r" b="b"/>
              <a:pathLst>
                <a:path w="270509" h="419735">
                  <a:moveTo>
                    <a:pt x="270255" y="0"/>
                  </a:moveTo>
                  <a:lnTo>
                    <a:pt x="0" y="419480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42583" y="2017395"/>
              <a:ext cx="378460" cy="89535"/>
            </a:xfrm>
            <a:custGeom>
              <a:avLst/>
              <a:gdLst/>
              <a:ahLst/>
              <a:cxnLst/>
              <a:rect l="l" t="t" r="r" b="b"/>
              <a:pathLst>
                <a:path w="378460" h="89535">
                  <a:moveTo>
                    <a:pt x="378332" y="89534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867526" y="2016506"/>
              <a:ext cx="75565" cy="296545"/>
            </a:xfrm>
            <a:custGeom>
              <a:avLst/>
              <a:gdLst/>
              <a:ahLst/>
              <a:cxnLst/>
              <a:rect l="l" t="t" r="r" b="b"/>
              <a:pathLst>
                <a:path w="75564" h="296544">
                  <a:moveTo>
                    <a:pt x="75564" y="0"/>
                  </a:moveTo>
                  <a:lnTo>
                    <a:pt x="0" y="296037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50536" y="2309876"/>
              <a:ext cx="818515" cy="652145"/>
            </a:xfrm>
            <a:custGeom>
              <a:avLst/>
              <a:gdLst/>
              <a:ahLst/>
              <a:cxnLst/>
              <a:rect l="l" t="t" r="r" b="b"/>
              <a:pathLst>
                <a:path w="818514" h="652144">
                  <a:moveTo>
                    <a:pt x="818134" y="0"/>
                  </a:moveTo>
                  <a:lnTo>
                    <a:pt x="175387" y="28448"/>
                  </a:lnTo>
                </a:path>
                <a:path w="818514" h="652144">
                  <a:moveTo>
                    <a:pt x="175513" y="27812"/>
                  </a:moveTo>
                  <a:lnTo>
                    <a:pt x="401700" y="343535"/>
                  </a:lnTo>
                </a:path>
                <a:path w="818514" h="652144">
                  <a:moveTo>
                    <a:pt x="403860" y="341884"/>
                  </a:moveTo>
                  <a:lnTo>
                    <a:pt x="0" y="651763"/>
                  </a:lnTo>
                </a:path>
              </a:pathLst>
            </a:custGeom>
            <a:ln w="38100">
              <a:solidFill>
                <a:srgbClr val="4E3A2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52677" y="1744218"/>
              <a:ext cx="3886200" cy="2286000"/>
            </a:xfrm>
            <a:custGeom>
              <a:avLst/>
              <a:gdLst/>
              <a:ahLst/>
              <a:cxnLst/>
              <a:rect l="l" t="t" r="r" b="b"/>
              <a:pathLst>
                <a:path w="3886200" h="2286000">
                  <a:moveTo>
                    <a:pt x="0" y="990600"/>
                  </a:moveTo>
                  <a:lnTo>
                    <a:pt x="3973" y="926732"/>
                  </a:lnTo>
                  <a:lnTo>
                    <a:pt x="15732" y="863943"/>
                  </a:lnTo>
                  <a:lnTo>
                    <a:pt x="35036" y="802356"/>
                  </a:lnTo>
                  <a:lnTo>
                    <a:pt x="61644" y="742095"/>
                  </a:lnTo>
                  <a:lnTo>
                    <a:pt x="95313" y="683282"/>
                  </a:lnTo>
                  <a:lnTo>
                    <a:pt x="135804" y="626039"/>
                  </a:lnTo>
                  <a:lnTo>
                    <a:pt x="182874" y="570491"/>
                  </a:lnTo>
                  <a:lnTo>
                    <a:pt x="236283" y="516760"/>
                  </a:lnTo>
                  <a:lnTo>
                    <a:pt x="265288" y="490615"/>
                  </a:lnTo>
                  <a:lnTo>
                    <a:pt x="295788" y="464969"/>
                  </a:lnTo>
                  <a:lnTo>
                    <a:pt x="327752" y="439840"/>
                  </a:lnTo>
                  <a:lnTo>
                    <a:pt x="361150" y="415241"/>
                  </a:lnTo>
                  <a:lnTo>
                    <a:pt x="395951" y="391189"/>
                  </a:lnTo>
                  <a:lnTo>
                    <a:pt x="432126" y="367699"/>
                  </a:lnTo>
                  <a:lnTo>
                    <a:pt x="469644" y="344787"/>
                  </a:lnTo>
                  <a:lnTo>
                    <a:pt x="508475" y="322466"/>
                  </a:lnTo>
                  <a:lnTo>
                    <a:pt x="548589" y="300754"/>
                  </a:lnTo>
                  <a:lnTo>
                    <a:pt x="589957" y="279665"/>
                  </a:lnTo>
                  <a:lnTo>
                    <a:pt x="632546" y="259215"/>
                  </a:lnTo>
                  <a:lnTo>
                    <a:pt x="676329" y="239419"/>
                  </a:lnTo>
                  <a:lnTo>
                    <a:pt x="721273" y="220293"/>
                  </a:lnTo>
                  <a:lnTo>
                    <a:pt x="767350" y="201851"/>
                  </a:lnTo>
                  <a:lnTo>
                    <a:pt x="814529" y="184110"/>
                  </a:lnTo>
                  <a:lnTo>
                    <a:pt x="862780" y="167084"/>
                  </a:lnTo>
                  <a:lnTo>
                    <a:pt x="912073" y="150789"/>
                  </a:lnTo>
                  <a:lnTo>
                    <a:pt x="962377" y="135240"/>
                  </a:lnTo>
                  <a:lnTo>
                    <a:pt x="1013663" y="120454"/>
                  </a:lnTo>
                  <a:lnTo>
                    <a:pt x="1065900" y="106444"/>
                  </a:lnTo>
                  <a:lnTo>
                    <a:pt x="1119058" y="93226"/>
                  </a:lnTo>
                  <a:lnTo>
                    <a:pt x="1173107" y="80817"/>
                  </a:lnTo>
                  <a:lnTo>
                    <a:pt x="1228017" y="69231"/>
                  </a:lnTo>
                  <a:lnTo>
                    <a:pt x="1283757" y="58483"/>
                  </a:lnTo>
                  <a:lnTo>
                    <a:pt x="1340298" y="48589"/>
                  </a:lnTo>
                  <a:lnTo>
                    <a:pt x="1397610" y="39565"/>
                  </a:lnTo>
                  <a:lnTo>
                    <a:pt x="1455661" y="31425"/>
                  </a:lnTo>
                  <a:lnTo>
                    <a:pt x="1514422" y="24185"/>
                  </a:lnTo>
                  <a:lnTo>
                    <a:pt x="1573864" y="17861"/>
                  </a:lnTo>
                  <a:lnTo>
                    <a:pt x="1633955" y="12467"/>
                  </a:lnTo>
                  <a:lnTo>
                    <a:pt x="1694665" y="8020"/>
                  </a:lnTo>
                  <a:lnTo>
                    <a:pt x="1755965" y="4534"/>
                  </a:lnTo>
                  <a:lnTo>
                    <a:pt x="1817824" y="2025"/>
                  </a:lnTo>
                  <a:lnTo>
                    <a:pt x="1880212" y="508"/>
                  </a:lnTo>
                  <a:lnTo>
                    <a:pt x="1943100" y="0"/>
                  </a:lnTo>
                  <a:lnTo>
                    <a:pt x="2005987" y="508"/>
                  </a:lnTo>
                  <a:lnTo>
                    <a:pt x="2068375" y="2025"/>
                  </a:lnTo>
                  <a:lnTo>
                    <a:pt x="2130234" y="4534"/>
                  </a:lnTo>
                  <a:lnTo>
                    <a:pt x="2191534" y="8020"/>
                  </a:lnTo>
                  <a:lnTo>
                    <a:pt x="2252244" y="12467"/>
                  </a:lnTo>
                  <a:lnTo>
                    <a:pt x="2312335" y="17861"/>
                  </a:lnTo>
                  <a:lnTo>
                    <a:pt x="2371777" y="24185"/>
                  </a:lnTo>
                  <a:lnTo>
                    <a:pt x="2430538" y="31425"/>
                  </a:lnTo>
                  <a:lnTo>
                    <a:pt x="2488589" y="39565"/>
                  </a:lnTo>
                  <a:lnTo>
                    <a:pt x="2545901" y="48589"/>
                  </a:lnTo>
                  <a:lnTo>
                    <a:pt x="2602442" y="58483"/>
                  </a:lnTo>
                  <a:lnTo>
                    <a:pt x="2658182" y="69231"/>
                  </a:lnTo>
                  <a:lnTo>
                    <a:pt x="2713092" y="80817"/>
                  </a:lnTo>
                  <a:lnTo>
                    <a:pt x="2767141" y="93226"/>
                  </a:lnTo>
                  <a:lnTo>
                    <a:pt x="2820299" y="106444"/>
                  </a:lnTo>
                  <a:lnTo>
                    <a:pt x="2872536" y="120454"/>
                  </a:lnTo>
                  <a:lnTo>
                    <a:pt x="2923822" y="135240"/>
                  </a:lnTo>
                  <a:lnTo>
                    <a:pt x="2974126" y="150789"/>
                  </a:lnTo>
                  <a:lnTo>
                    <a:pt x="3023419" y="167084"/>
                  </a:lnTo>
                  <a:lnTo>
                    <a:pt x="3071670" y="184110"/>
                  </a:lnTo>
                  <a:lnTo>
                    <a:pt x="3118849" y="201851"/>
                  </a:lnTo>
                  <a:lnTo>
                    <a:pt x="3164926" y="220293"/>
                  </a:lnTo>
                  <a:lnTo>
                    <a:pt x="3209870" y="239419"/>
                  </a:lnTo>
                  <a:lnTo>
                    <a:pt x="3253653" y="259215"/>
                  </a:lnTo>
                  <a:lnTo>
                    <a:pt x="3296242" y="279665"/>
                  </a:lnTo>
                  <a:lnTo>
                    <a:pt x="3337610" y="300754"/>
                  </a:lnTo>
                  <a:lnTo>
                    <a:pt x="3377724" y="322466"/>
                  </a:lnTo>
                  <a:lnTo>
                    <a:pt x="3416555" y="344787"/>
                  </a:lnTo>
                  <a:lnTo>
                    <a:pt x="3454073" y="367699"/>
                  </a:lnTo>
                  <a:lnTo>
                    <a:pt x="3490248" y="391189"/>
                  </a:lnTo>
                  <a:lnTo>
                    <a:pt x="3525049" y="415241"/>
                  </a:lnTo>
                  <a:lnTo>
                    <a:pt x="3558447" y="439840"/>
                  </a:lnTo>
                  <a:lnTo>
                    <a:pt x="3590411" y="464969"/>
                  </a:lnTo>
                  <a:lnTo>
                    <a:pt x="3620911" y="490615"/>
                  </a:lnTo>
                  <a:lnTo>
                    <a:pt x="3649916" y="516760"/>
                  </a:lnTo>
                  <a:lnTo>
                    <a:pt x="3677398" y="543391"/>
                  </a:lnTo>
                  <a:lnTo>
                    <a:pt x="3727667" y="598046"/>
                  </a:lnTo>
                  <a:lnTo>
                    <a:pt x="3771478" y="654456"/>
                  </a:lnTo>
                  <a:lnTo>
                    <a:pt x="3808588" y="712499"/>
                  </a:lnTo>
                  <a:lnTo>
                    <a:pt x="3838757" y="772052"/>
                  </a:lnTo>
                  <a:lnTo>
                    <a:pt x="3861743" y="832992"/>
                  </a:lnTo>
                  <a:lnTo>
                    <a:pt x="3877305" y="895195"/>
                  </a:lnTo>
                  <a:lnTo>
                    <a:pt x="3885201" y="958538"/>
                  </a:lnTo>
                  <a:lnTo>
                    <a:pt x="3886200" y="990600"/>
                  </a:lnTo>
                  <a:lnTo>
                    <a:pt x="3885201" y="1022661"/>
                  </a:lnTo>
                  <a:lnTo>
                    <a:pt x="3877305" y="1086004"/>
                  </a:lnTo>
                  <a:lnTo>
                    <a:pt x="3861743" y="1148207"/>
                  </a:lnTo>
                  <a:lnTo>
                    <a:pt x="3838757" y="1209147"/>
                  </a:lnTo>
                  <a:lnTo>
                    <a:pt x="3808588" y="1268700"/>
                  </a:lnTo>
                  <a:lnTo>
                    <a:pt x="3771478" y="1326743"/>
                  </a:lnTo>
                  <a:lnTo>
                    <a:pt x="3727667" y="1383153"/>
                  </a:lnTo>
                  <a:lnTo>
                    <a:pt x="3677398" y="1437808"/>
                  </a:lnTo>
                  <a:lnTo>
                    <a:pt x="3649916" y="1464439"/>
                  </a:lnTo>
                  <a:lnTo>
                    <a:pt x="3620911" y="1490584"/>
                  </a:lnTo>
                  <a:lnTo>
                    <a:pt x="3590411" y="1516230"/>
                  </a:lnTo>
                  <a:lnTo>
                    <a:pt x="3558447" y="1541359"/>
                  </a:lnTo>
                  <a:lnTo>
                    <a:pt x="3525049" y="1565958"/>
                  </a:lnTo>
                  <a:lnTo>
                    <a:pt x="3490248" y="1590010"/>
                  </a:lnTo>
                  <a:lnTo>
                    <a:pt x="3454073" y="1613500"/>
                  </a:lnTo>
                  <a:lnTo>
                    <a:pt x="3416555" y="1636412"/>
                  </a:lnTo>
                  <a:lnTo>
                    <a:pt x="3377724" y="1658733"/>
                  </a:lnTo>
                  <a:lnTo>
                    <a:pt x="3337610" y="1680445"/>
                  </a:lnTo>
                  <a:lnTo>
                    <a:pt x="3296242" y="1701534"/>
                  </a:lnTo>
                  <a:lnTo>
                    <a:pt x="3253653" y="1721984"/>
                  </a:lnTo>
                  <a:lnTo>
                    <a:pt x="3209870" y="1741780"/>
                  </a:lnTo>
                  <a:lnTo>
                    <a:pt x="3164926" y="1760906"/>
                  </a:lnTo>
                  <a:lnTo>
                    <a:pt x="3118849" y="1779348"/>
                  </a:lnTo>
                  <a:lnTo>
                    <a:pt x="3071670" y="1797089"/>
                  </a:lnTo>
                  <a:lnTo>
                    <a:pt x="3023419" y="1814115"/>
                  </a:lnTo>
                  <a:lnTo>
                    <a:pt x="2974126" y="1830410"/>
                  </a:lnTo>
                  <a:lnTo>
                    <a:pt x="2923822" y="1845959"/>
                  </a:lnTo>
                  <a:lnTo>
                    <a:pt x="2872536" y="1860745"/>
                  </a:lnTo>
                  <a:lnTo>
                    <a:pt x="2820299" y="1874755"/>
                  </a:lnTo>
                  <a:lnTo>
                    <a:pt x="2767141" y="1887973"/>
                  </a:lnTo>
                  <a:lnTo>
                    <a:pt x="2713092" y="1900382"/>
                  </a:lnTo>
                  <a:lnTo>
                    <a:pt x="2658182" y="1911968"/>
                  </a:lnTo>
                  <a:lnTo>
                    <a:pt x="2602442" y="1922716"/>
                  </a:lnTo>
                  <a:lnTo>
                    <a:pt x="2545901" y="1932610"/>
                  </a:lnTo>
                  <a:lnTo>
                    <a:pt x="2488589" y="1941634"/>
                  </a:lnTo>
                  <a:lnTo>
                    <a:pt x="2430538" y="1949774"/>
                  </a:lnTo>
                  <a:lnTo>
                    <a:pt x="2371777" y="1957014"/>
                  </a:lnTo>
                  <a:lnTo>
                    <a:pt x="2312335" y="1963338"/>
                  </a:lnTo>
                  <a:lnTo>
                    <a:pt x="2252244" y="1968732"/>
                  </a:lnTo>
                  <a:lnTo>
                    <a:pt x="2191534" y="1973179"/>
                  </a:lnTo>
                  <a:lnTo>
                    <a:pt x="2130234" y="1976665"/>
                  </a:lnTo>
                  <a:lnTo>
                    <a:pt x="2068375" y="1979174"/>
                  </a:lnTo>
                  <a:lnTo>
                    <a:pt x="2005987" y="1980691"/>
                  </a:lnTo>
                  <a:lnTo>
                    <a:pt x="1943100" y="1981200"/>
                  </a:lnTo>
                  <a:lnTo>
                    <a:pt x="1880212" y="1980691"/>
                  </a:lnTo>
                  <a:lnTo>
                    <a:pt x="1817824" y="1979174"/>
                  </a:lnTo>
                  <a:lnTo>
                    <a:pt x="1755965" y="1976665"/>
                  </a:lnTo>
                  <a:lnTo>
                    <a:pt x="1694665" y="1973179"/>
                  </a:lnTo>
                  <a:lnTo>
                    <a:pt x="1633955" y="1968732"/>
                  </a:lnTo>
                  <a:lnTo>
                    <a:pt x="1573864" y="1963338"/>
                  </a:lnTo>
                  <a:lnTo>
                    <a:pt x="1514422" y="1957014"/>
                  </a:lnTo>
                  <a:lnTo>
                    <a:pt x="1455661" y="1949774"/>
                  </a:lnTo>
                  <a:lnTo>
                    <a:pt x="1397610" y="1941634"/>
                  </a:lnTo>
                  <a:lnTo>
                    <a:pt x="1340298" y="1932610"/>
                  </a:lnTo>
                  <a:lnTo>
                    <a:pt x="1283757" y="1922716"/>
                  </a:lnTo>
                  <a:lnTo>
                    <a:pt x="1228017" y="1911968"/>
                  </a:lnTo>
                  <a:lnTo>
                    <a:pt x="1173107" y="1900382"/>
                  </a:lnTo>
                  <a:lnTo>
                    <a:pt x="1119058" y="1887973"/>
                  </a:lnTo>
                  <a:lnTo>
                    <a:pt x="1065900" y="1874755"/>
                  </a:lnTo>
                  <a:lnTo>
                    <a:pt x="1013663" y="1860745"/>
                  </a:lnTo>
                  <a:lnTo>
                    <a:pt x="962377" y="1845959"/>
                  </a:lnTo>
                  <a:lnTo>
                    <a:pt x="912073" y="1830410"/>
                  </a:lnTo>
                  <a:lnTo>
                    <a:pt x="862780" y="1814115"/>
                  </a:lnTo>
                  <a:lnTo>
                    <a:pt x="814529" y="1797089"/>
                  </a:lnTo>
                  <a:lnTo>
                    <a:pt x="767350" y="1779348"/>
                  </a:lnTo>
                  <a:lnTo>
                    <a:pt x="721273" y="1760906"/>
                  </a:lnTo>
                  <a:lnTo>
                    <a:pt x="676329" y="1741780"/>
                  </a:lnTo>
                  <a:lnTo>
                    <a:pt x="632546" y="1721984"/>
                  </a:lnTo>
                  <a:lnTo>
                    <a:pt x="589957" y="1701534"/>
                  </a:lnTo>
                  <a:lnTo>
                    <a:pt x="548589" y="1680445"/>
                  </a:lnTo>
                  <a:lnTo>
                    <a:pt x="508475" y="1658733"/>
                  </a:lnTo>
                  <a:lnTo>
                    <a:pt x="469644" y="1636412"/>
                  </a:lnTo>
                  <a:lnTo>
                    <a:pt x="432126" y="1613500"/>
                  </a:lnTo>
                  <a:lnTo>
                    <a:pt x="395951" y="1590010"/>
                  </a:lnTo>
                  <a:lnTo>
                    <a:pt x="361150" y="1565958"/>
                  </a:lnTo>
                  <a:lnTo>
                    <a:pt x="327752" y="1541359"/>
                  </a:lnTo>
                  <a:lnTo>
                    <a:pt x="295788" y="1516230"/>
                  </a:lnTo>
                  <a:lnTo>
                    <a:pt x="265288" y="1490584"/>
                  </a:lnTo>
                  <a:lnTo>
                    <a:pt x="236283" y="1464439"/>
                  </a:lnTo>
                  <a:lnTo>
                    <a:pt x="208801" y="1437808"/>
                  </a:lnTo>
                  <a:lnTo>
                    <a:pt x="158532" y="1383153"/>
                  </a:lnTo>
                  <a:lnTo>
                    <a:pt x="114721" y="1326743"/>
                  </a:lnTo>
                  <a:lnTo>
                    <a:pt x="77611" y="1268700"/>
                  </a:lnTo>
                  <a:lnTo>
                    <a:pt x="47442" y="1209147"/>
                  </a:lnTo>
                  <a:lnTo>
                    <a:pt x="24456" y="1148207"/>
                  </a:lnTo>
                  <a:lnTo>
                    <a:pt x="8894" y="1086004"/>
                  </a:lnTo>
                  <a:lnTo>
                    <a:pt x="998" y="1022661"/>
                  </a:lnTo>
                  <a:lnTo>
                    <a:pt x="0" y="990600"/>
                  </a:lnTo>
                  <a:close/>
                </a:path>
                <a:path w="3886200" h="2286000">
                  <a:moveTo>
                    <a:pt x="838199" y="1828800"/>
                  </a:moveTo>
                  <a:lnTo>
                    <a:pt x="609600" y="22860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141345" y="5655970"/>
            <a:ext cx="1671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9900"/>
                </a:solidFill>
                <a:latin typeface="Arial"/>
                <a:cs typeface="Arial"/>
              </a:rPr>
              <a:t>LEAD</a:t>
            </a:r>
            <a:r>
              <a:rPr sz="2400" b="1" spc="-5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00"/>
                </a:solidFill>
                <a:latin typeface="Arial"/>
                <a:cs typeface="Arial"/>
              </a:rPr>
              <a:t>TIME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15111" y="1046987"/>
            <a:ext cx="8628888" cy="182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8141" y="228091"/>
            <a:ext cx="448310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ACTIVITY</a:t>
            </a:r>
            <a:r>
              <a:rPr spc="-30" dirty="0"/>
              <a:t> </a:t>
            </a:r>
            <a:r>
              <a:rPr spc="-25" dirty="0"/>
              <a:t>CLASSIFICATION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09827" y="984503"/>
            <a:ext cx="7007859" cy="1950720"/>
            <a:chOff x="909827" y="984503"/>
            <a:chExt cx="7007859" cy="1950720"/>
          </a:xfrm>
        </p:grpSpPr>
        <p:sp>
          <p:nvSpPr>
            <p:cNvPr id="8" name="object 8"/>
            <p:cNvSpPr/>
            <p:nvPr/>
          </p:nvSpPr>
          <p:spPr>
            <a:xfrm>
              <a:off x="2116836" y="984503"/>
              <a:ext cx="5800725" cy="6350"/>
            </a:xfrm>
            <a:custGeom>
              <a:avLst/>
              <a:gdLst/>
              <a:ahLst/>
              <a:cxnLst/>
              <a:rect l="l" t="t" r="r" b="b"/>
              <a:pathLst>
                <a:path w="5800725" h="6350">
                  <a:moveTo>
                    <a:pt x="7620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7620" y="6096"/>
                  </a:lnTo>
                  <a:lnTo>
                    <a:pt x="7620" y="0"/>
                  </a:lnTo>
                  <a:close/>
                </a:path>
                <a:path w="5800725" h="6350">
                  <a:moveTo>
                    <a:pt x="2089404" y="0"/>
                  </a:moveTo>
                  <a:lnTo>
                    <a:pt x="2081784" y="0"/>
                  </a:lnTo>
                  <a:lnTo>
                    <a:pt x="2081784" y="6096"/>
                  </a:lnTo>
                  <a:lnTo>
                    <a:pt x="2089404" y="6096"/>
                  </a:lnTo>
                  <a:lnTo>
                    <a:pt x="2089404" y="0"/>
                  </a:lnTo>
                  <a:close/>
                </a:path>
                <a:path w="5800725" h="6350">
                  <a:moveTo>
                    <a:pt x="2154936" y="0"/>
                  </a:moveTo>
                  <a:lnTo>
                    <a:pt x="2147316" y="0"/>
                  </a:lnTo>
                  <a:lnTo>
                    <a:pt x="2147316" y="6096"/>
                  </a:lnTo>
                  <a:lnTo>
                    <a:pt x="2154936" y="6096"/>
                  </a:lnTo>
                  <a:lnTo>
                    <a:pt x="2154936" y="0"/>
                  </a:lnTo>
                  <a:close/>
                </a:path>
                <a:path w="5800725" h="6350">
                  <a:moveTo>
                    <a:pt x="2610612" y="0"/>
                  </a:moveTo>
                  <a:lnTo>
                    <a:pt x="2602992" y="0"/>
                  </a:lnTo>
                  <a:lnTo>
                    <a:pt x="2602992" y="6096"/>
                  </a:lnTo>
                  <a:lnTo>
                    <a:pt x="2610612" y="6096"/>
                  </a:lnTo>
                  <a:lnTo>
                    <a:pt x="2610612" y="0"/>
                  </a:lnTo>
                  <a:close/>
                </a:path>
                <a:path w="5800725" h="6350">
                  <a:moveTo>
                    <a:pt x="2676144" y="0"/>
                  </a:moveTo>
                  <a:lnTo>
                    <a:pt x="2668524" y="0"/>
                  </a:lnTo>
                  <a:lnTo>
                    <a:pt x="2668524" y="6096"/>
                  </a:lnTo>
                  <a:lnTo>
                    <a:pt x="2676144" y="6096"/>
                  </a:lnTo>
                  <a:lnTo>
                    <a:pt x="2676144" y="0"/>
                  </a:lnTo>
                  <a:close/>
                </a:path>
                <a:path w="5800725" h="6350">
                  <a:moveTo>
                    <a:pt x="3131820" y="0"/>
                  </a:moveTo>
                  <a:lnTo>
                    <a:pt x="3124200" y="0"/>
                  </a:lnTo>
                  <a:lnTo>
                    <a:pt x="3124200" y="6096"/>
                  </a:lnTo>
                  <a:lnTo>
                    <a:pt x="3131820" y="6096"/>
                  </a:lnTo>
                  <a:lnTo>
                    <a:pt x="3131820" y="0"/>
                  </a:lnTo>
                  <a:close/>
                </a:path>
                <a:path w="5800725" h="6350">
                  <a:moveTo>
                    <a:pt x="3651504" y="0"/>
                  </a:moveTo>
                  <a:lnTo>
                    <a:pt x="3643884" y="0"/>
                  </a:lnTo>
                  <a:lnTo>
                    <a:pt x="3643884" y="6096"/>
                  </a:lnTo>
                  <a:lnTo>
                    <a:pt x="3651504" y="6096"/>
                  </a:lnTo>
                  <a:lnTo>
                    <a:pt x="3651504" y="0"/>
                  </a:lnTo>
                  <a:close/>
                </a:path>
                <a:path w="5800725" h="6350">
                  <a:moveTo>
                    <a:pt x="3717036" y="0"/>
                  </a:moveTo>
                  <a:lnTo>
                    <a:pt x="3709416" y="0"/>
                  </a:lnTo>
                  <a:lnTo>
                    <a:pt x="3709416" y="6096"/>
                  </a:lnTo>
                  <a:lnTo>
                    <a:pt x="3717036" y="6096"/>
                  </a:lnTo>
                  <a:lnTo>
                    <a:pt x="3717036" y="0"/>
                  </a:lnTo>
                  <a:close/>
                </a:path>
                <a:path w="5800725" h="6350">
                  <a:moveTo>
                    <a:pt x="4172712" y="0"/>
                  </a:moveTo>
                  <a:lnTo>
                    <a:pt x="4165092" y="0"/>
                  </a:lnTo>
                  <a:lnTo>
                    <a:pt x="4165092" y="6096"/>
                  </a:lnTo>
                  <a:lnTo>
                    <a:pt x="4172712" y="6096"/>
                  </a:lnTo>
                  <a:lnTo>
                    <a:pt x="4172712" y="0"/>
                  </a:lnTo>
                  <a:close/>
                </a:path>
                <a:path w="5800725" h="6350">
                  <a:moveTo>
                    <a:pt x="4238244" y="0"/>
                  </a:moveTo>
                  <a:lnTo>
                    <a:pt x="4230624" y="0"/>
                  </a:lnTo>
                  <a:lnTo>
                    <a:pt x="4230624" y="6096"/>
                  </a:lnTo>
                  <a:lnTo>
                    <a:pt x="4238244" y="6096"/>
                  </a:lnTo>
                  <a:lnTo>
                    <a:pt x="4238244" y="0"/>
                  </a:lnTo>
                  <a:close/>
                </a:path>
                <a:path w="5800725" h="6350">
                  <a:moveTo>
                    <a:pt x="4693907" y="0"/>
                  </a:moveTo>
                  <a:lnTo>
                    <a:pt x="4686300" y="0"/>
                  </a:lnTo>
                  <a:lnTo>
                    <a:pt x="4686300" y="6096"/>
                  </a:lnTo>
                  <a:lnTo>
                    <a:pt x="4693907" y="6096"/>
                  </a:lnTo>
                  <a:lnTo>
                    <a:pt x="4693907" y="0"/>
                  </a:lnTo>
                  <a:close/>
                </a:path>
                <a:path w="5800725" h="6350">
                  <a:moveTo>
                    <a:pt x="4757915" y="0"/>
                  </a:moveTo>
                  <a:lnTo>
                    <a:pt x="4750308" y="0"/>
                  </a:lnTo>
                  <a:lnTo>
                    <a:pt x="4750308" y="6096"/>
                  </a:lnTo>
                  <a:lnTo>
                    <a:pt x="4757915" y="6096"/>
                  </a:lnTo>
                  <a:lnTo>
                    <a:pt x="4757915" y="0"/>
                  </a:lnTo>
                  <a:close/>
                </a:path>
                <a:path w="5800725" h="6350">
                  <a:moveTo>
                    <a:pt x="5213591" y="0"/>
                  </a:moveTo>
                  <a:lnTo>
                    <a:pt x="5205984" y="0"/>
                  </a:lnTo>
                  <a:lnTo>
                    <a:pt x="5205984" y="6096"/>
                  </a:lnTo>
                  <a:lnTo>
                    <a:pt x="5213591" y="6096"/>
                  </a:lnTo>
                  <a:lnTo>
                    <a:pt x="5213591" y="0"/>
                  </a:lnTo>
                  <a:close/>
                </a:path>
                <a:path w="5800725" h="6350">
                  <a:moveTo>
                    <a:pt x="5279123" y="0"/>
                  </a:moveTo>
                  <a:lnTo>
                    <a:pt x="5271516" y="0"/>
                  </a:lnTo>
                  <a:lnTo>
                    <a:pt x="5271516" y="6096"/>
                  </a:lnTo>
                  <a:lnTo>
                    <a:pt x="5279123" y="6096"/>
                  </a:lnTo>
                  <a:lnTo>
                    <a:pt x="5279123" y="0"/>
                  </a:lnTo>
                  <a:close/>
                </a:path>
                <a:path w="5800725" h="6350">
                  <a:moveTo>
                    <a:pt x="5734799" y="0"/>
                  </a:moveTo>
                  <a:lnTo>
                    <a:pt x="5727192" y="0"/>
                  </a:lnTo>
                  <a:lnTo>
                    <a:pt x="5727192" y="6096"/>
                  </a:lnTo>
                  <a:lnTo>
                    <a:pt x="5734799" y="6096"/>
                  </a:lnTo>
                  <a:lnTo>
                    <a:pt x="5734799" y="0"/>
                  </a:lnTo>
                  <a:close/>
                </a:path>
                <a:path w="5800725" h="6350">
                  <a:moveTo>
                    <a:pt x="5800331" y="0"/>
                  </a:moveTo>
                  <a:lnTo>
                    <a:pt x="5792724" y="0"/>
                  </a:lnTo>
                  <a:lnTo>
                    <a:pt x="5792724" y="6096"/>
                  </a:lnTo>
                  <a:lnTo>
                    <a:pt x="5800331" y="6096"/>
                  </a:lnTo>
                  <a:lnTo>
                    <a:pt x="5800331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4399" y="1371599"/>
              <a:ext cx="2727960" cy="1559560"/>
            </a:xfrm>
            <a:custGeom>
              <a:avLst/>
              <a:gdLst/>
              <a:ahLst/>
              <a:cxnLst/>
              <a:rect l="l" t="t" r="r" b="b"/>
              <a:pathLst>
                <a:path w="2727960" h="1559560">
                  <a:moveTo>
                    <a:pt x="2727960" y="0"/>
                  </a:moveTo>
                  <a:lnTo>
                    <a:pt x="0" y="0"/>
                  </a:lnTo>
                  <a:lnTo>
                    <a:pt x="0" y="1559052"/>
                  </a:lnTo>
                  <a:lnTo>
                    <a:pt x="2727960" y="1559052"/>
                  </a:lnTo>
                  <a:lnTo>
                    <a:pt x="2727960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4399" y="1371599"/>
              <a:ext cx="2727960" cy="1559560"/>
            </a:xfrm>
            <a:custGeom>
              <a:avLst/>
              <a:gdLst/>
              <a:ahLst/>
              <a:cxnLst/>
              <a:rect l="l" t="t" r="r" b="b"/>
              <a:pathLst>
                <a:path w="2727960" h="1559560">
                  <a:moveTo>
                    <a:pt x="0" y="1559052"/>
                  </a:moveTo>
                  <a:lnTo>
                    <a:pt x="2727960" y="1559052"/>
                  </a:lnTo>
                  <a:lnTo>
                    <a:pt x="2727960" y="0"/>
                  </a:lnTo>
                  <a:lnTo>
                    <a:pt x="0" y="0"/>
                  </a:lnTo>
                  <a:lnTo>
                    <a:pt x="0" y="155905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75359" y="1376171"/>
              <a:ext cx="2026919" cy="56997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2468879" y="3124201"/>
            <a:ext cx="3834383" cy="1622178"/>
            <a:chOff x="2468879" y="3184970"/>
            <a:chExt cx="3834383" cy="1368742"/>
          </a:xfrm>
        </p:grpSpPr>
        <p:sp>
          <p:nvSpPr>
            <p:cNvPr id="13" name="object 13"/>
            <p:cNvSpPr/>
            <p:nvPr/>
          </p:nvSpPr>
          <p:spPr>
            <a:xfrm>
              <a:off x="2538983" y="3184970"/>
              <a:ext cx="3764279" cy="1363980"/>
            </a:xfrm>
            <a:custGeom>
              <a:avLst/>
              <a:gdLst/>
              <a:ahLst/>
              <a:cxnLst/>
              <a:rect l="l" t="t" r="r" b="b"/>
              <a:pathLst>
                <a:path w="3764279" h="1363979">
                  <a:moveTo>
                    <a:pt x="3764279" y="0"/>
                  </a:moveTo>
                  <a:lnTo>
                    <a:pt x="0" y="0"/>
                  </a:lnTo>
                  <a:lnTo>
                    <a:pt x="0" y="1363980"/>
                  </a:lnTo>
                  <a:lnTo>
                    <a:pt x="3764279" y="1363980"/>
                  </a:lnTo>
                  <a:lnTo>
                    <a:pt x="3764279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538983" y="3189732"/>
              <a:ext cx="3764279" cy="1363980"/>
            </a:xfrm>
            <a:custGeom>
              <a:avLst/>
              <a:gdLst/>
              <a:ahLst/>
              <a:cxnLst/>
              <a:rect l="l" t="t" r="r" b="b"/>
              <a:pathLst>
                <a:path w="3764279" h="1363979">
                  <a:moveTo>
                    <a:pt x="0" y="1363980"/>
                  </a:moveTo>
                  <a:lnTo>
                    <a:pt x="3764279" y="1363980"/>
                  </a:lnTo>
                  <a:lnTo>
                    <a:pt x="3764279" y="0"/>
                  </a:lnTo>
                  <a:lnTo>
                    <a:pt x="0" y="0"/>
                  </a:lnTo>
                  <a:lnTo>
                    <a:pt x="0" y="136398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68879" y="3194304"/>
              <a:ext cx="836675" cy="5699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964179" y="3194304"/>
              <a:ext cx="426719" cy="5699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49523" y="3194304"/>
              <a:ext cx="1940052" cy="5699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914400" y="1371600"/>
            <a:ext cx="2727960" cy="155956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20979">
              <a:lnSpc>
                <a:spcPct val="100000"/>
              </a:lnSpc>
              <a:spcBef>
                <a:spcPts val="635"/>
              </a:spcBef>
            </a:pPr>
            <a:r>
              <a:rPr sz="2000" b="1" spc="-25" dirty="0">
                <a:solidFill>
                  <a:srgbClr val="6F2F9F"/>
                </a:solidFill>
                <a:latin typeface="Arial"/>
                <a:cs typeface="Arial"/>
              </a:rPr>
              <a:t>Value</a:t>
            </a:r>
            <a:r>
              <a:rPr sz="2000" b="1" spc="-9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6F2F9F"/>
                </a:solidFill>
                <a:latin typeface="Arial"/>
                <a:cs typeface="Arial"/>
              </a:rPr>
              <a:t>Adding:</a:t>
            </a:r>
            <a:endParaRPr sz="2000" dirty="0">
              <a:latin typeface="Arial"/>
              <a:cs typeface="Arial"/>
            </a:endParaRPr>
          </a:p>
          <a:p>
            <a:pPr marL="220979" marR="94615">
              <a:lnSpc>
                <a:spcPct val="100000"/>
              </a:lnSpc>
              <a:spcBef>
                <a:spcPts val="10"/>
              </a:spcBef>
            </a:pPr>
            <a:r>
              <a:rPr sz="1400" spc="-30" dirty="0">
                <a:latin typeface="Trebuchet MS"/>
                <a:cs typeface="Trebuchet MS"/>
              </a:rPr>
              <a:t>Any </a:t>
            </a:r>
            <a:r>
              <a:rPr sz="1400" spc="-10" dirty="0">
                <a:latin typeface="Trebuchet MS"/>
                <a:cs typeface="Trebuchet MS"/>
              </a:rPr>
              <a:t>process </a:t>
            </a:r>
            <a:r>
              <a:rPr sz="1400" spc="-55" dirty="0">
                <a:latin typeface="Trebuchet MS"/>
                <a:cs typeface="Trebuchet MS"/>
              </a:rPr>
              <a:t>that </a:t>
            </a:r>
            <a:r>
              <a:rPr sz="1400" dirty="0">
                <a:latin typeface="Trebuchet MS"/>
                <a:cs typeface="Trebuchet MS"/>
              </a:rPr>
              <a:t>changes </a:t>
            </a:r>
            <a:r>
              <a:rPr sz="1400" spc="-50" dirty="0">
                <a:latin typeface="Trebuchet MS"/>
                <a:cs typeface="Trebuchet MS"/>
              </a:rPr>
              <a:t>the  </a:t>
            </a:r>
            <a:r>
              <a:rPr sz="1400" spc="-55" dirty="0">
                <a:latin typeface="Trebuchet MS"/>
                <a:cs typeface="Trebuchet MS"/>
              </a:rPr>
              <a:t>nature, </a:t>
            </a:r>
            <a:r>
              <a:rPr sz="1400" dirty="0">
                <a:latin typeface="Trebuchet MS"/>
                <a:cs typeface="Trebuchet MS"/>
              </a:rPr>
              <a:t>shape </a:t>
            </a:r>
            <a:r>
              <a:rPr sz="1400" spc="-45" dirty="0">
                <a:latin typeface="Trebuchet MS"/>
                <a:cs typeface="Trebuchet MS"/>
              </a:rPr>
              <a:t>or</a:t>
            </a:r>
            <a:r>
              <a:rPr sz="1400" spc="-190" dirty="0">
                <a:latin typeface="Trebuchet MS"/>
                <a:cs typeface="Trebuchet MS"/>
              </a:rPr>
              <a:t> </a:t>
            </a:r>
            <a:r>
              <a:rPr sz="1400" spc="-35" dirty="0">
                <a:latin typeface="Trebuchet MS"/>
                <a:cs typeface="Trebuchet MS"/>
              </a:rPr>
              <a:t>characteristics  </a:t>
            </a:r>
            <a:r>
              <a:rPr sz="1400" spc="-45" dirty="0">
                <a:latin typeface="Trebuchet MS"/>
                <a:cs typeface="Trebuchet MS"/>
              </a:rPr>
              <a:t>of </a:t>
            </a:r>
            <a:r>
              <a:rPr sz="1400" spc="-50" dirty="0">
                <a:latin typeface="Trebuchet MS"/>
                <a:cs typeface="Trebuchet MS"/>
              </a:rPr>
              <a:t>the </a:t>
            </a:r>
            <a:r>
              <a:rPr sz="1400" spc="-60" dirty="0">
                <a:latin typeface="Trebuchet MS"/>
                <a:cs typeface="Trebuchet MS"/>
              </a:rPr>
              <a:t>product, </a:t>
            </a:r>
            <a:r>
              <a:rPr sz="1400" spc="-35" dirty="0">
                <a:latin typeface="Trebuchet MS"/>
                <a:cs typeface="Trebuchet MS"/>
              </a:rPr>
              <a:t>in </a:t>
            </a:r>
            <a:r>
              <a:rPr sz="1400" spc="-40" dirty="0">
                <a:latin typeface="Trebuchet MS"/>
                <a:cs typeface="Trebuchet MS"/>
              </a:rPr>
              <a:t>line </a:t>
            </a:r>
            <a:r>
              <a:rPr sz="1400" spc="-60" dirty="0">
                <a:latin typeface="Trebuchet MS"/>
                <a:cs typeface="Trebuchet MS"/>
              </a:rPr>
              <a:t>with  </a:t>
            </a:r>
            <a:r>
              <a:rPr sz="1400" spc="-20" dirty="0">
                <a:latin typeface="Trebuchet MS"/>
                <a:cs typeface="Trebuchet MS"/>
              </a:rPr>
              <a:t>customer </a:t>
            </a:r>
            <a:r>
              <a:rPr sz="1400" spc="-30" dirty="0">
                <a:latin typeface="Trebuchet MS"/>
                <a:cs typeface="Trebuchet MS"/>
              </a:rPr>
              <a:t>requirements </a:t>
            </a:r>
            <a:r>
              <a:rPr sz="1400" spc="-90" dirty="0">
                <a:latin typeface="Trebuchet MS"/>
                <a:cs typeface="Trebuchet MS"/>
              </a:rPr>
              <a:t>e.g.  </a:t>
            </a:r>
            <a:r>
              <a:rPr sz="1400" spc="-25" dirty="0">
                <a:latin typeface="Trebuchet MS"/>
                <a:cs typeface="Trebuchet MS"/>
              </a:rPr>
              <a:t>machining,</a:t>
            </a:r>
            <a:r>
              <a:rPr sz="1400" spc="-100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assembly</a:t>
            </a:r>
          </a:p>
        </p:txBody>
      </p:sp>
      <p:grpSp>
        <p:nvGrpSpPr>
          <p:cNvPr id="19" name="object 19"/>
          <p:cNvGrpSpPr/>
          <p:nvPr/>
        </p:nvGrpSpPr>
        <p:grpSpPr>
          <a:xfrm>
            <a:off x="4352544" y="4788408"/>
            <a:ext cx="3580129" cy="1393190"/>
            <a:chOff x="4352544" y="4788408"/>
            <a:chExt cx="3580129" cy="1393190"/>
          </a:xfrm>
        </p:grpSpPr>
        <p:sp>
          <p:nvSpPr>
            <p:cNvPr id="20" name="object 20"/>
            <p:cNvSpPr/>
            <p:nvPr/>
          </p:nvSpPr>
          <p:spPr>
            <a:xfrm>
              <a:off x="4421124" y="4812792"/>
              <a:ext cx="3507104" cy="1363980"/>
            </a:xfrm>
            <a:custGeom>
              <a:avLst/>
              <a:gdLst/>
              <a:ahLst/>
              <a:cxnLst/>
              <a:rect l="l" t="t" r="r" b="b"/>
              <a:pathLst>
                <a:path w="3507104" h="1363979">
                  <a:moveTo>
                    <a:pt x="3506724" y="0"/>
                  </a:moveTo>
                  <a:lnTo>
                    <a:pt x="0" y="0"/>
                  </a:lnTo>
                  <a:lnTo>
                    <a:pt x="0" y="1363980"/>
                  </a:lnTo>
                  <a:lnTo>
                    <a:pt x="3506724" y="1363980"/>
                  </a:lnTo>
                  <a:lnTo>
                    <a:pt x="3506724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21124" y="4812792"/>
              <a:ext cx="3507104" cy="1363980"/>
            </a:xfrm>
            <a:custGeom>
              <a:avLst/>
              <a:gdLst/>
              <a:ahLst/>
              <a:cxnLst/>
              <a:rect l="l" t="t" r="r" b="b"/>
              <a:pathLst>
                <a:path w="3507104" h="1363979">
                  <a:moveTo>
                    <a:pt x="0" y="1363980"/>
                  </a:moveTo>
                  <a:lnTo>
                    <a:pt x="3506724" y="1363980"/>
                  </a:lnTo>
                  <a:lnTo>
                    <a:pt x="3506724" y="0"/>
                  </a:lnTo>
                  <a:lnTo>
                    <a:pt x="0" y="0"/>
                  </a:lnTo>
                  <a:lnTo>
                    <a:pt x="0" y="1363980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352544" y="4788408"/>
              <a:ext cx="1168908" cy="56997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616454" y="3258692"/>
            <a:ext cx="5079746" cy="28033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41780">
              <a:lnSpc>
                <a:spcPct val="100200"/>
              </a:lnSpc>
              <a:spcBef>
                <a:spcPts val="100"/>
              </a:spcBef>
            </a:pPr>
            <a:r>
              <a:rPr sz="2000" b="1" spc="-15" dirty="0">
                <a:solidFill>
                  <a:srgbClr val="6F2F9F"/>
                </a:solidFill>
                <a:latin typeface="Arial"/>
                <a:cs typeface="Arial"/>
              </a:rPr>
              <a:t>Non-Value </a:t>
            </a:r>
            <a:r>
              <a:rPr sz="2000" b="1" dirty="0">
                <a:solidFill>
                  <a:srgbClr val="6F2F9F"/>
                </a:solidFill>
                <a:latin typeface="Arial"/>
                <a:cs typeface="Arial"/>
              </a:rPr>
              <a:t>Adding</a:t>
            </a:r>
            <a:r>
              <a:rPr sz="1400" dirty="0">
                <a:latin typeface="Arial"/>
                <a:cs typeface="Arial"/>
              </a:rPr>
              <a:t>, </a:t>
            </a:r>
            <a:r>
              <a:rPr sz="1400" b="1" spc="-5" dirty="0">
                <a:latin typeface="Arial"/>
                <a:cs typeface="Arial"/>
              </a:rPr>
              <a:t>but  unavoidable </a:t>
            </a:r>
            <a:r>
              <a:rPr sz="1400" b="1" spc="5" dirty="0">
                <a:latin typeface="Arial"/>
                <a:cs typeface="Arial"/>
              </a:rPr>
              <a:t>with </a:t>
            </a:r>
            <a:r>
              <a:rPr sz="1400" b="1" spc="-5" dirty="0">
                <a:latin typeface="Arial"/>
                <a:cs typeface="Arial"/>
              </a:rPr>
              <a:t>current technology</a:t>
            </a:r>
            <a:r>
              <a:rPr sz="1400" b="1" spc="-19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or  methods:</a:t>
            </a:r>
            <a:endParaRPr sz="1400" dirty="0">
              <a:latin typeface="Arial"/>
              <a:cs typeface="Arial"/>
            </a:endParaRPr>
          </a:p>
          <a:p>
            <a:pPr marL="12700" marR="1376680">
              <a:lnSpc>
                <a:spcPct val="100000"/>
              </a:lnSpc>
            </a:pPr>
            <a:r>
              <a:rPr sz="1400" spc="-30" dirty="0">
                <a:latin typeface="Trebuchet MS"/>
                <a:cs typeface="Trebuchet MS"/>
              </a:rPr>
              <a:t>Any </a:t>
            </a:r>
            <a:r>
              <a:rPr sz="1400" spc="-35" dirty="0">
                <a:latin typeface="Trebuchet MS"/>
                <a:cs typeface="Trebuchet MS"/>
              </a:rPr>
              <a:t>work </a:t>
            </a:r>
            <a:r>
              <a:rPr sz="1400" spc="-40" dirty="0">
                <a:latin typeface="Trebuchet MS"/>
                <a:cs typeface="Trebuchet MS"/>
              </a:rPr>
              <a:t>carried out </a:t>
            </a:r>
            <a:r>
              <a:rPr sz="1400" spc="-55" dirty="0">
                <a:latin typeface="Trebuchet MS"/>
                <a:cs typeface="Trebuchet MS"/>
              </a:rPr>
              <a:t>that </a:t>
            </a:r>
            <a:r>
              <a:rPr sz="1400" dirty="0">
                <a:latin typeface="Trebuchet MS"/>
                <a:cs typeface="Trebuchet MS"/>
              </a:rPr>
              <a:t>does </a:t>
            </a:r>
            <a:r>
              <a:rPr sz="1400" spc="-50" dirty="0">
                <a:latin typeface="Trebuchet MS"/>
                <a:cs typeface="Trebuchet MS"/>
              </a:rPr>
              <a:t>not </a:t>
            </a:r>
            <a:r>
              <a:rPr sz="1400" spc="-20" dirty="0">
                <a:latin typeface="Trebuchet MS"/>
                <a:cs typeface="Trebuchet MS"/>
              </a:rPr>
              <a:t>increase  </a:t>
            </a:r>
            <a:r>
              <a:rPr sz="1400" spc="-45" dirty="0">
                <a:latin typeface="Trebuchet MS"/>
                <a:cs typeface="Trebuchet MS"/>
              </a:rPr>
              <a:t>product </a:t>
            </a:r>
            <a:r>
              <a:rPr sz="1400" spc="-35" dirty="0">
                <a:latin typeface="Trebuchet MS"/>
                <a:cs typeface="Trebuchet MS"/>
              </a:rPr>
              <a:t>value </a:t>
            </a:r>
            <a:r>
              <a:rPr sz="1400" spc="-95" dirty="0">
                <a:latin typeface="Trebuchet MS"/>
                <a:cs typeface="Trebuchet MS"/>
              </a:rPr>
              <a:t>e.g. </a:t>
            </a:r>
            <a:r>
              <a:rPr sz="1400" spc="-40" dirty="0">
                <a:latin typeface="Trebuchet MS"/>
                <a:cs typeface="Trebuchet MS"/>
              </a:rPr>
              <a:t>inspection, </a:t>
            </a:r>
            <a:r>
              <a:rPr sz="1400" spc="-45" dirty="0">
                <a:latin typeface="Trebuchet MS"/>
                <a:cs typeface="Trebuchet MS"/>
              </a:rPr>
              <a:t>part</a:t>
            </a:r>
            <a:r>
              <a:rPr sz="1400" spc="-265" dirty="0">
                <a:latin typeface="Trebuchet MS"/>
                <a:cs typeface="Trebuchet MS"/>
              </a:rPr>
              <a:t> </a:t>
            </a:r>
            <a:r>
              <a:rPr sz="1400" spc="-40" dirty="0">
                <a:latin typeface="Trebuchet MS"/>
                <a:cs typeface="Trebuchet MS"/>
              </a:rPr>
              <a:t>movement,  </a:t>
            </a:r>
            <a:r>
              <a:rPr sz="1400" spc="-55" dirty="0">
                <a:latin typeface="Trebuchet MS"/>
                <a:cs typeface="Trebuchet MS"/>
              </a:rPr>
              <a:t>tool </a:t>
            </a:r>
            <a:r>
              <a:rPr sz="1400" spc="-25" dirty="0">
                <a:latin typeface="Trebuchet MS"/>
                <a:cs typeface="Trebuchet MS"/>
              </a:rPr>
              <a:t>changing,</a:t>
            </a:r>
            <a:r>
              <a:rPr sz="1400" spc="-130" dirty="0">
                <a:latin typeface="Trebuchet MS"/>
                <a:cs typeface="Trebuchet MS"/>
              </a:rPr>
              <a:t> </a:t>
            </a:r>
            <a:r>
              <a:rPr sz="1400" spc="-25" dirty="0">
                <a:latin typeface="Trebuchet MS"/>
                <a:cs typeface="Trebuchet MS"/>
              </a:rPr>
              <a:t>maintenance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50" dirty="0">
              <a:latin typeface="Trebuchet MS"/>
              <a:cs typeface="Trebuchet MS"/>
            </a:endParaRPr>
          </a:p>
          <a:p>
            <a:pPr marL="1895475">
              <a:lnSpc>
                <a:spcPct val="100000"/>
              </a:lnSpc>
            </a:pPr>
            <a:r>
              <a:rPr sz="2000" b="1" spc="-10" dirty="0">
                <a:solidFill>
                  <a:srgbClr val="4F0C6A"/>
                </a:solidFill>
                <a:latin typeface="Arial"/>
                <a:cs typeface="Arial"/>
              </a:rPr>
              <a:t>Waste:</a:t>
            </a:r>
            <a:endParaRPr sz="2000" dirty="0">
              <a:latin typeface="Arial"/>
              <a:cs typeface="Arial"/>
            </a:endParaRPr>
          </a:p>
          <a:p>
            <a:pPr marL="1895475" marR="5080">
              <a:lnSpc>
                <a:spcPct val="100000"/>
              </a:lnSpc>
              <a:spcBef>
                <a:spcPts val="10"/>
              </a:spcBef>
            </a:pPr>
            <a:r>
              <a:rPr sz="1400" spc="-40" dirty="0">
                <a:latin typeface="Trebuchet MS"/>
                <a:cs typeface="Trebuchet MS"/>
              </a:rPr>
              <a:t>All </a:t>
            </a:r>
            <a:r>
              <a:rPr sz="1400" spc="-55" dirty="0">
                <a:latin typeface="Trebuchet MS"/>
                <a:cs typeface="Trebuchet MS"/>
              </a:rPr>
              <a:t>other </a:t>
            </a:r>
            <a:r>
              <a:rPr sz="1400" spc="-15" dirty="0">
                <a:latin typeface="Trebuchet MS"/>
                <a:cs typeface="Trebuchet MS"/>
              </a:rPr>
              <a:t>meaningless, </a:t>
            </a:r>
            <a:r>
              <a:rPr sz="1400" spc="-30" dirty="0">
                <a:latin typeface="Trebuchet MS"/>
                <a:cs typeface="Trebuchet MS"/>
              </a:rPr>
              <a:t>non-essential  </a:t>
            </a:r>
            <a:r>
              <a:rPr sz="1400" spc="-45" dirty="0">
                <a:latin typeface="Trebuchet MS"/>
                <a:cs typeface="Trebuchet MS"/>
              </a:rPr>
              <a:t>activities </a:t>
            </a:r>
            <a:r>
              <a:rPr sz="1400" spc="-55" dirty="0">
                <a:latin typeface="Trebuchet MS"/>
                <a:cs typeface="Trebuchet MS"/>
              </a:rPr>
              <a:t>that </a:t>
            </a:r>
            <a:r>
              <a:rPr sz="1400" spc="-20" dirty="0">
                <a:latin typeface="Trebuchet MS"/>
                <a:cs typeface="Trebuchet MS"/>
              </a:rPr>
              <a:t>do </a:t>
            </a:r>
            <a:r>
              <a:rPr sz="1400" spc="-50" dirty="0">
                <a:latin typeface="Trebuchet MS"/>
                <a:cs typeface="Trebuchet MS"/>
              </a:rPr>
              <a:t>not </a:t>
            </a:r>
            <a:r>
              <a:rPr sz="1400" spc="-10" dirty="0">
                <a:latin typeface="Trebuchet MS"/>
                <a:cs typeface="Trebuchet MS"/>
              </a:rPr>
              <a:t>add </a:t>
            </a:r>
            <a:r>
              <a:rPr sz="1400" spc="-35" dirty="0">
                <a:latin typeface="Trebuchet MS"/>
                <a:cs typeface="Trebuchet MS"/>
              </a:rPr>
              <a:t>value </a:t>
            </a:r>
            <a:r>
              <a:rPr sz="1400" spc="-70" dirty="0">
                <a:latin typeface="Trebuchet MS"/>
                <a:cs typeface="Trebuchet MS"/>
              </a:rPr>
              <a:t>to </a:t>
            </a:r>
            <a:r>
              <a:rPr sz="1400" spc="-50" dirty="0">
                <a:latin typeface="Trebuchet MS"/>
                <a:cs typeface="Trebuchet MS"/>
              </a:rPr>
              <a:t>the  </a:t>
            </a:r>
            <a:r>
              <a:rPr sz="1400" spc="-45" dirty="0">
                <a:latin typeface="Trebuchet MS"/>
                <a:cs typeface="Trebuchet MS"/>
              </a:rPr>
              <a:t>product you </a:t>
            </a:r>
            <a:r>
              <a:rPr sz="1400" spc="-10" dirty="0">
                <a:latin typeface="Trebuchet MS"/>
                <a:cs typeface="Trebuchet MS"/>
              </a:rPr>
              <a:t>can </a:t>
            </a:r>
            <a:r>
              <a:rPr sz="1400" spc="-35" dirty="0">
                <a:latin typeface="Trebuchet MS"/>
                <a:cs typeface="Trebuchet MS"/>
              </a:rPr>
              <a:t>eliminate</a:t>
            </a:r>
            <a:r>
              <a:rPr sz="1400" spc="-280" dirty="0">
                <a:latin typeface="Trebuchet MS"/>
                <a:cs typeface="Trebuchet MS"/>
              </a:rPr>
              <a:t> </a:t>
            </a:r>
            <a:r>
              <a:rPr sz="1400" spc="-35" dirty="0">
                <a:latin typeface="Trebuchet MS"/>
                <a:cs typeface="Trebuchet MS"/>
              </a:rPr>
              <a:t>immediately</a:t>
            </a:r>
            <a:endParaRPr sz="1400" dirty="0">
              <a:latin typeface="Trebuchet MS"/>
              <a:cs typeface="Trebuchet MS"/>
            </a:endParaRPr>
          </a:p>
          <a:p>
            <a:pPr marL="1895475">
              <a:lnSpc>
                <a:spcPct val="100000"/>
              </a:lnSpc>
            </a:pPr>
            <a:r>
              <a:rPr sz="1400" spc="-95" dirty="0">
                <a:latin typeface="Trebuchet MS"/>
                <a:cs typeface="Trebuchet MS"/>
              </a:rPr>
              <a:t>e.g. </a:t>
            </a:r>
            <a:r>
              <a:rPr sz="1400" spc="-15" dirty="0">
                <a:latin typeface="Trebuchet MS"/>
                <a:cs typeface="Trebuchet MS"/>
              </a:rPr>
              <a:t>looking </a:t>
            </a:r>
            <a:r>
              <a:rPr sz="1400" spc="-60" dirty="0">
                <a:latin typeface="Trebuchet MS"/>
                <a:cs typeface="Trebuchet MS"/>
              </a:rPr>
              <a:t>for </a:t>
            </a:r>
            <a:r>
              <a:rPr sz="1400" spc="-55" dirty="0">
                <a:latin typeface="Trebuchet MS"/>
                <a:cs typeface="Trebuchet MS"/>
              </a:rPr>
              <a:t>tools, </a:t>
            </a:r>
            <a:r>
              <a:rPr sz="1400" spc="-35" dirty="0">
                <a:latin typeface="Trebuchet MS"/>
                <a:cs typeface="Trebuchet MS"/>
              </a:rPr>
              <a:t>waiting</a:t>
            </a:r>
            <a:r>
              <a:rPr sz="1400" spc="-265" dirty="0">
                <a:latin typeface="Trebuchet MS"/>
                <a:cs typeface="Trebuchet MS"/>
              </a:rPr>
              <a:t> </a:t>
            </a:r>
            <a:r>
              <a:rPr sz="1400" spc="-35" dirty="0">
                <a:latin typeface="Trebuchet MS"/>
                <a:cs typeface="Trebuchet MS"/>
              </a:rPr>
              <a:t>time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44184" y="3060191"/>
            <a:ext cx="628015" cy="1039494"/>
          </a:xfrm>
          <a:custGeom>
            <a:avLst/>
            <a:gdLst/>
            <a:ahLst/>
            <a:cxnLst/>
            <a:rect l="l" t="t" r="r" b="b"/>
            <a:pathLst>
              <a:path w="628015" h="1039495">
                <a:moveTo>
                  <a:pt x="359664" y="830580"/>
                </a:moveTo>
                <a:lnTo>
                  <a:pt x="91440" y="830580"/>
                </a:lnTo>
                <a:lnTo>
                  <a:pt x="91440" y="1039368"/>
                </a:lnTo>
                <a:lnTo>
                  <a:pt x="359664" y="1039368"/>
                </a:lnTo>
                <a:lnTo>
                  <a:pt x="359664" y="830580"/>
                </a:lnTo>
                <a:close/>
              </a:path>
              <a:path w="628015" h="1039495">
                <a:moveTo>
                  <a:pt x="627888" y="274066"/>
                </a:moveTo>
                <a:lnTo>
                  <a:pt x="620903" y="213868"/>
                </a:lnTo>
                <a:lnTo>
                  <a:pt x="608838" y="176657"/>
                </a:lnTo>
                <a:lnTo>
                  <a:pt x="569722" y="112395"/>
                </a:lnTo>
                <a:lnTo>
                  <a:pt x="509511" y="63246"/>
                </a:lnTo>
                <a:lnTo>
                  <a:pt x="472440" y="44196"/>
                </a:lnTo>
                <a:lnTo>
                  <a:pt x="388112" y="16002"/>
                </a:lnTo>
                <a:lnTo>
                  <a:pt x="338963" y="5969"/>
                </a:lnTo>
                <a:lnTo>
                  <a:pt x="284861" y="1016"/>
                </a:lnTo>
                <a:lnTo>
                  <a:pt x="227711" y="0"/>
                </a:lnTo>
                <a:lnTo>
                  <a:pt x="166497" y="1016"/>
                </a:lnTo>
                <a:lnTo>
                  <a:pt x="102362" y="5969"/>
                </a:lnTo>
                <a:lnTo>
                  <a:pt x="0" y="20066"/>
                </a:lnTo>
                <a:lnTo>
                  <a:pt x="0" y="207899"/>
                </a:lnTo>
                <a:lnTo>
                  <a:pt x="28067" y="201803"/>
                </a:lnTo>
                <a:lnTo>
                  <a:pt x="51181" y="198755"/>
                </a:lnTo>
                <a:lnTo>
                  <a:pt x="76200" y="193802"/>
                </a:lnTo>
                <a:lnTo>
                  <a:pt x="102362" y="191770"/>
                </a:lnTo>
                <a:lnTo>
                  <a:pt x="129413" y="188722"/>
                </a:lnTo>
                <a:lnTo>
                  <a:pt x="157480" y="188722"/>
                </a:lnTo>
                <a:lnTo>
                  <a:pt x="185547" y="190754"/>
                </a:lnTo>
                <a:lnTo>
                  <a:pt x="238760" y="198755"/>
                </a:lnTo>
                <a:lnTo>
                  <a:pt x="281813" y="216916"/>
                </a:lnTo>
                <a:lnTo>
                  <a:pt x="314960" y="248031"/>
                </a:lnTo>
                <a:lnTo>
                  <a:pt x="331978" y="307213"/>
                </a:lnTo>
                <a:lnTo>
                  <a:pt x="326009" y="339344"/>
                </a:lnTo>
                <a:lnTo>
                  <a:pt x="303911" y="381508"/>
                </a:lnTo>
                <a:lnTo>
                  <a:pt x="270764" y="424688"/>
                </a:lnTo>
                <a:lnTo>
                  <a:pt x="231648" y="467868"/>
                </a:lnTo>
                <a:lnTo>
                  <a:pt x="189611" y="510032"/>
                </a:lnTo>
                <a:lnTo>
                  <a:pt x="171577" y="530098"/>
                </a:lnTo>
                <a:lnTo>
                  <a:pt x="137414" y="572389"/>
                </a:lnTo>
                <a:lnTo>
                  <a:pt x="115316" y="611505"/>
                </a:lnTo>
                <a:lnTo>
                  <a:pt x="111379" y="639572"/>
                </a:lnTo>
                <a:lnTo>
                  <a:pt x="111379" y="771144"/>
                </a:lnTo>
                <a:lnTo>
                  <a:pt x="354076" y="771144"/>
                </a:lnTo>
                <a:lnTo>
                  <a:pt x="354076" y="649605"/>
                </a:lnTo>
                <a:lnTo>
                  <a:pt x="360045" y="620522"/>
                </a:lnTo>
                <a:lnTo>
                  <a:pt x="387223" y="584327"/>
                </a:lnTo>
                <a:lnTo>
                  <a:pt x="426339" y="550291"/>
                </a:lnTo>
                <a:lnTo>
                  <a:pt x="451358" y="531114"/>
                </a:lnTo>
                <a:lnTo>
                  <a:pt x="476364" y="513080"/>
                </a:lnTo>
                <a:lnTo>
                  <a:pt x="501510" y="493014"/>
                </a:lnTo>
                <a:lnTo>
                  <a:pt x="551688" y="449834"/>
                </a:lnTo>
                <a:lnTo>
                  <a:pt x="592836" y="396621"/>
                </a:lnTo>
                <a:lnTo>
                  <a:pt x="620903" y="331343"/>
                </a:lnTo>
                <a:lnTo>
                  <a:pt x="626872" y="294259"/>
                </a:lnTo>
                <a:lnTo>
                  <a:pt x="627888" y="274066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88352" y="4360163"/>
            <a:ext cx="927100" cy="974090"/>
          </a:xfrm>
          <a:custGeom>
            <a:avLst/>
            <a:gdLst/>
            <a:ahLst/>
            <a:cxnLst/>
            <a:rect l="l" t="t" r="r" b="b"/>
            <a:pathLst>
              <a:path w="927100" h="974089">
                <a:moveTo>
                  <a:pt x="926592" y="67945"/>
                </a:moveTo>
                <a:lnTo>
                  <a:pt x="843661" y="0"/>
                </a:lnTo>
                <a:lnTo>
                  <a:pt x="452742" y="442112"/>
                </a:lnTo>
                <a:lnTo>
                  <a:pt x="81153" y="77724"/>
                </a:lnTo>
                <a:lnTo>
                  <a:pt x="0" y="134112"/>
                </a:lnTo>
                <a:lnTo>
                  <a:pt x="388353" y="514934"/>
                </a:lnTo>
                <a:lnTo>
                  <a:pt x="42672" y="905891"/>
                </a:lnTo>
                <a:lnTo>
                  <a:pt x="84074" y="941197"/>
                </a:lnTo>
                <a:lnTo>
                  <a:pt x="125476" y="973836"/>
                </a:lnTo>
                <a:lnTo>
                  <a:pt x="464908" y="590003"/>
                </a:lnTo>
                <a:lnTo>
                  <a:pt x="843915" y="961644"/>
                </a:lnTo>
                <a:lnTo>
                  <a:pt x="884555" y="932307"/>
                </a:lnTo>
                <a:lnTo>
                  <a:pt x="925068" y="905256"/>
                </a:lnTo>
                <a:lnTo>
                  <a:pt x="529310" y="517194"/>
                </a:lnTo>
                <a:lnTo>
                  <a:pt x="926592" y="67945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45764" y="1891283"/>
            <a:ext cx="1169035" cy="970915"/>
          </a:xfrm>
          <a:custGeom>
            <a:avLst/>
            <a:gdLst/>
            <a:ahLst/>
            <a:cxnLst/>
            <a:rect l="l" t="t" r="r" b="b"/>
            <a:pathLst>
              <a:path w="1169035" h="970914">
                <a:moveTo>
                  <a:pt x="1032890" y="0"/>
                </a:moveTo>
                <a:lnTo>
                  <a:pt x="1005205" y="12573"/>
                </a:lnTo>
                <a:lnTo>
                  <a:pt x="969899" y="27686"/>
                </a:lnTo>
                <a:lnTo>
                  <a:pt x="934593" y="52831"/>
                </a:lnTo>
                <a:lnTo>
                  <a:pt x="899413" y="80517"/>
                </a:lnTo>
                <a:lnTo>
                  <a:pt x="864108" y="105663"/>
                </a:lnTo>
                <a:lnTo>
                  <a:pt x="831341" y="135762"/>
                </a:lnTo>
                <a:lnTo>
                  <a:pt x="798576" y="163449"/>
                </a:lnTo>
                <a:lnTo>
                  <a:pt x="770889" y="188594"/>
                </a:lnTo>
                <a:lnTo>
                  <a:pt x="738124" y="213740"/>
                </a:lnTo>
                <a:lnTo>
                  <a:pt x="622300" y="337057"/>
                </a:lnTo>
                <a:lnTo>
                  <a:pt x="581913" y="384810"/>
                </a:lnTo>
                <a:lnTo>
                  <a:pt x="544195" y="427608"/>
                </a:lnTo>
                <a:lnTo>
                  <a:pt x="511428" y="465327"/>
                </a:lnTo>
                <a:lnTo>
                  <a:pt x="488696" y="490474"/>
                </a:lnTo>
                <a:lnTo>
                  <a:pt x="468630" y="513079"/>
                </a:lnTo>
                <a:lnTo>
                  <a:pt x="445897" y="540765"/>
                </a:lnTo>
                <a:lnTo>
                  <a:pt x="405638" y="591057"/>
                </a:lnTo>
                <a:lnTo>
                  <a:pt x="382905" y="621156"/>
                </a:lnTo>
                <a:lnTo>
                  <a:pt x="322452" y="696594"/>
                </a:lnTo>
                <a:lnTo>
                  <a:pt x="304800" y="648842"/>
                </a:lnTo>
                <a:lnTo>
                  <a:pt x="287147" y="608583"/>
                </a:lnTo>
                <a:lnTo>
                  <a:pt x="274574" y="578485"/>
                </a:lnTo>
                <a:lnTo>
                  <a:pt x="262000" y="553338"/>
                </a:lnTo>
                <a:lnTo>
                  <a:pt x="249427" y="535686"/>
                </a:lnTo>
                <a:lnTo>
                  <a:pt x="241808" y="513079"/>
                </a:lnTo>
                <a:lnTo>
                  <a:pt x="226695" y="490474"/>
                </a:lnTo>
                <a:lnTo>
                  <a:pt x="199009" y="435101"/>
                </a:lnTo>
                <a:lnTo>
                  <a:pt x="171323" y="374776"/>
                </a:lnTo>
                <a:lnTo>
                  <a:pt x="153670" y="344550"/>
                </a:lnTo>
                <a:lnTo>
                  <a:pt x="136016" y="364616"/>
                </a:lnTo>
                <a:lnTo>
                  <a:pt x="88137" y="412495"/>
                </a:lnTo>
                <a:lnTo>
                  <a:pt x="60451" y="435101"/>
                </a:lnTo>
                <a:lnTo>
                  <a:pt x="35306" y="460248"/>
                </a:lnTo>
                <a:lnTo>
                  <a:pt x="17652" y="480313"/>
                </a:lnTo>
                <a:lnTo>
                  <a:pt x="2539" y="492887"/>
                </a:lnTo>
                <a:lnTo>
                  <a:pt x="0" y="503046"/>
                </a:lnTo>
                <a:lnTo>
                  <a:pt x="20193" y="533145"/>
                </a:lnTo>
                <a:lnTo>
                  <a:pt x="60451" y="603630"/>
                </a:lnTo>
                <a:lnTo>
                  <a:pt x="78105" y="636269"/>
                </a:lnTo>
                <a:lnTo>
                  <a:pt x="95758" y="666495"/>
                </a:lnTo>
                <a:lnTo>
                  <a:pt x="143637" y="754506"/>
                </a:lnTo>
                <a:lnTo>
                  <a:pt x="153670" y="777113"/>
                </a:lnTo>
                <a:lnTo>
                  <a:pt x="183896" y="827404"/>
                </a:lnTo>
                <a:lnTo>
                  <a:pt x="196469" y="857630"/>
                </a:lnTo>
                <a:lnTo>
                  <a:pt x="209041" y="885316"/>
                </a:lnTo>
                <a:lnTo>
                  <a:pt x="221741" y="915415"/>
                </a:lnTo>
                <a:lnTo>
                  <a:pt x="229235" y="940562"/>
                </a:lnTo>
                <a:lnTo>
                  <a:pt x="234314" y="970788"/>
                </a:lnTo>
                <a:lnTo>
                  <a:pt x="272034" y="923036"/>
                </a:lnTo>
                <a:lnTo>
                  <a:pt x="307339" y="880237"/>
                </a:lnTo>
                <a:lnTo>
                  <a:pt x="335025" y="845057"/>
                </a:lnTo>
                <a:lnTo>
                  <a:pt x="392938" y="782192"/>
                </a:lnTo>
                <a:lnTo>
                  <a:pt x="420750" y="757046"/>
                </a:lnTo>
                <a:lnTo>
                  <a:pt x="443357" y="729361"/>
                </a:lnTo>
                <a:lnTo>
                  <a:pt x="501269" y="671449"/>
                </a:lnTo>
                <a:lnTo>
                  <a:pt x="589534" y="578485"/>
                </a:lnTo>
                <a:lnTo>
                  <a:pt x="644906" y="523113"/>
                </a:lnTo>
                <a:lnTo>
                  <a:pt x="700277" y="470280"/>
                </a:lnTo>
                <a:lnTo>
                  <a:pt x="753237" y="417449"/>
                </a:lnTo>
                <a:lnTo>
                  <a:pt x="801115" y="374776"/>
                </a:lnTo>
                <a:lnTo>
                  <a:pt x="841375" y="339470"/>
                </a:lnTo>
                <a:lnTo>
                  <a:pt x="879221" y="314325"/>
                </a:lnTo>
                <a:lnTo>
                  <a:pt x="919480" y="281686"/>
                </a:lnTo>
                <a:lnTo>
                  <a:pt x="959865" y="254000"/>
                </a:lnTo>
                <a:lnTo>
                  <a:pt x="1005205" y="226313"/>
                </a:lnTo>
                <a:lnTo>
                  <a:pt x="1048003" y="196214"/>
                </a:lnTo>
                <a:lnTo>
                  <a:pt x="1090802" y="173481"/>
                </a:lnTo>
                <a:lnTo>
                  <a:pt x="1131062" y="153415"/>
                </a:lnTo>
                <a:lnTo>
                  <a:pt x="1168908" y="138302"/>
                </a:lnTo>
                <a:lnTo>
                  <a:pt x="1166368" y="133350"/>
                </a:lnTo>
                <a:lnTo>
                  <a:pt x="1153795" y="120776"/>
                </a:lnTo>
                <a:lnTo>
                  <a:pt x="1136141" y="100583"/>
                </a:lnTo>
                <a:lnTo>
                  <a:pt x="1115949" y="77977"/>
                </a:lnTo>
                <a:lnTo>
                  <a:pt x="1070610" y="32638"/>
                </a:lnTo>
                <a:lnTo>
                  <a:pt x="1032890" y="0"/>
                </a:lnTo>
                <a:close/>
              </a:path>
            </a:pathLst>
          </a:custGeom>
          <a:solidFill>
            <a:srgbClr val="0099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12140" y="586485"/>
            <a:ext cx="24358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W</a:t>
            </a:r>
            <a:r>
              <a:rPr dirty="0"/>
              <a:t>A</a:t>
            </a:r>
            <a:r>
              <a:rPr spc="-35" dirty="0"/>
              <a:t>S</a:t>
            </a:r>
            <a:r>
              <a:rPr spc="-5" dirty="0"/>
              <a:t>T</a:t>
            </a:r>
            <a:r>
              <a:rPr spc="-40" dirty="0"/>
              <a:t>E</a:t>
            </a:r>
            <a:r>
              <a:rPr dirty="0"/>
              <a:t>S</a:t>
            </a:r>
          </a:p>
        </p:txBody>
      </p:sp>
      <p:sp>
        <p:nvSpPr>
          <p:cNvPr id="7" name="object 7"/>
          <p:cNvSpPr/>
          <p:nvPr/>
        </p:nvSpPr>
        <p:spPr>
          <a:xfrm>
            <a:off x="876300" y="1386839"/>
            <a:ext cx="3945636" cy="7360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41220" y="5448300"/>
            <a:ext cx="5477256" cy="7894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69644" y="1470406"/>
            <a:ext cx="6310630" cy="4523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5" dirty="0">
                <a:solidFill>
                  <a:srgbClr val="2A1F03"/>
                </a:solidFill>
                <a:latin typeface="Trebuchet MS"/>
                <a:cs typeface="Trebuchet MS"/>
              </a:rPr>
              <a:t>Wastes </a:t>
            </a:r>
            <a:r>
              <a:rPr sz="2600" spc="-60" dirty="0">
                <a:solidFill>
                  <a:srgbClr val="2A1F03"/>
                </a:solidFill>
                <a:latin typeface="Trebuchet MS"/>
                <a:cs typeface="Trebuchet MS"/>
              </a:rPr>
              <a:t>are </a:t>
            </a:r>
            <a:r>
              <a:rPr sz="2600" spc="-5" dirty="0">
                <a:solidFill>
                  <a:srgbClr val="2A1F03"/>
                </a:solidFill>
                <a:latin typeface="Trebuchet MS"/>
                <a:cs typeface="Trebuchet MS"/>
              </a:rPr>
              <a:t>caused</a:t>
            </a:r>
            <a:r>
              <a:rPr sz="2600" spc="-430" dirty="0">
                <a:solidFill>
                  <a:srgbClr val="2A1F03"/>
                </a:solidFill>
                <a:latin typeface="Trebuchet MS"/>
                <a:cs typeface="Trebuchet MS"/>
              </a:rPr>
              <a:t> </a:t>
            </a:r>
            <a:r>
              <a:rPr sz="2600" spc="-105" dirty="0">
                <a:solidFill>
                  <a:srgbClr val="2A1F03"/>
                </a:solidFill>
                <a:latin typeface="Trebuchet MS"/>
                <a:cs typeface="Trebuchet MS"/>
              </a:rPr>
              <a:t>from:</a:t>
            </a:r>
            <a:endParaRPr sz="2600" dirty="0">
              <a:latin typeface="Trebuchet MS"/>
              <a:cs typeface="Trebuchet MS"/>
            </a:endParaRPr>
          </a:p>
          <a:p>
            <a:pPr marL="299085" indent="-172720">
              <a:lnSpc>
                <a:spcPct val="100000"/>
              </a:lnSpc>
              <a:spcBef>
                <a:spcPts val="2055"/>
              </a:spcBef>
              <a:buFont typeface="Wingdings"/>
              <a:buChar char=""/>
              <a:tabLst>
                <a:tab pos="299720" algn="l"/>
              </a:tabLst>
            </a:pPr>
            <a:r>
              <a:rPr sz="2200" b="1" spc="-20" dirty="0">
                <a:solidFill>
                  <a:srgbClr val="C00000"/>
                </a:solidFill>
                <a:latin typeface="Carlito"/>
                <a:cs typeface="Carlito"/>
              </a:rPr>
              <a:t>Transportation</a:t>
            </a:r>
            <a:endParaRPr sz="2200" dirty="0">
              <a:latin typeface="Carlito"/>
              <a:cs typeface="Carlito"/>
            </a:endParaRPr>
          </a:p>
          <a:p>
            <a:pPr marL="299085" indent="-172720">
              <a:lnSpc>
                <a:spcPct val="100000"/>
              </a:lnSpc>
              <a:spcBef>
                <a:spcPts val="1320"/>
              </a:spcBef>
              <a:buFont typeface="Wingdings"/>
              <a:buChar char=""/>
              <a:tabLst>
                <a:tab pos="299720" algn="l"/>
              </a:tabLst>
            </a:pPr>
            <a:r>
              <a:rPr sz="2200" b="1" spc="-20" dirty="0">
                <a:solidFill>
                  <a:srgbClr val="C00000"/>
                </a:solidFill>
                <a:latin typeface="Carlito"/>
                <a:cs typeface="Carlito"/>
              </a:rPr>
              <a:t>Inventory</a:t>
            </a:r>
            <a:endParaRPr sz="2200" dirty="0">
              <a:latin typeface="Carlito"/>
              <a:cs typeface="Carlito"/>
            </a:endParaRPr>
          </a:p>
          <a:p>
            <a:pPr marL="299085" indent="-172720">
              <a:lnSpc>
                <a:spcPct val="100000"/>
              </a:lnSpc>
              <a:spcBef>
                <a:spcPts val="1320"/>
              </a:spcBef>
              <a:buFont typeface="Wingdings"/>
              <a:buChar char=""/>
              <a:tabLst>
                <a:tab pos="299720" algn="l"/>
              </a:tabLst>
            </a:pPr>
            <a:r>
              <a:rPr sz="2200" b="1" spc="-10" dirty="0">
                <a:solidFill>
                  <a:srgbClr val="C00000"/>
                </a:solidFill>
                <a:latin typeface="Carlito"/>
                <a:cs typeface="Carlito"/>
              </a:rPr>
              <a:t>Motion</a:t>
            </a:r>
            <a:endParaRPr sz="2200" dirty="0">
              <a:latin typeface="Carlito"/>
              <a:cs typeface="Carlito"/>
            </a:endParaRPr>
          </a:p>
          <a:p>
            <a:pPr marL="299085" indent="-172720">
              <a:lnSpc>
                <a:spcPct val="100000"/>
              </a:lnSpc>
              <a:spcBef>
                <a:spcPts val="1325"/>
              </a:spcBef>
              <a:buFont typeface="Wingdings"/>
              <a:buChar char=""/>
              <a:tabLst>
                <a:tab pos="299720" algn="l"/>
              </a:tabLst>
            </a:pPr>
            <a:r>
              <a:rPr sz="2200" b="1" spc="-20" dirty="0">
                <a:solidFill>
                  <a:srgbClr val="C00000"/>
                </a:solidFill>
                <a:latin typeface="Carlito"/>
                <a:cs typeface="Carlito"/>
              </a:rPr>
              <a:t>Waiting</a:t>
            </a:r>
            <a:endParaRPr sz="2200" dirty="0">
              <a:latin typeface="Carlito"/>
              <a:cs typeface="Carlito"/>
            </a:endParaRPr>
          </a:p>
          <a:p>
            <a:pPr marL="299085" indent="-172720">
              <a:lnSpc>
                <a:spcPct val="100000"/>
              </a:lnSpc>
              <a:spcBef>
                <a:spcPts val="1320"/>
              </a:spcBef>
              <a:buFont typeface="Wingdings"/>
              <a:buChar char=""/>
              <a:tabLst>
                <a:tab pos="299720" algn="l"/>
              </a:tabLst>
            </a:pPr>
            <a:r>
              <a:rPr sz="2200" b="1" spc="-10" dirty="0">
                <a:solidFill>
                  <a:srgbClr val="C00000"/>
                </a:solidFill>
                <a:latin typeface="Carlito"/>
                <a:cs typeface="Carlito"/>
              </a:rPr>
              <a:t>Overproduction</a:t>
            </a:r>
            <a:endParaRPr sz="2200" dirty="0">
              <a:latin typeface="Carlito"/>
              <a:cs typeface="Carlito"/>
            </a:endParaRPr>
          </a:p>
          <a:p>
            <a:pPr marL="299085" indent="-172720">
              <a:lnSpc>
                <a:spcPct val="100000"/>
              </a:lnSpc>
              <a:spcBef>
                <a:spcPts val="1320"/>
              </a:spcBef>
              <a:buFont typeface="Wingdings"/>
              <a:buChar char=""/>
              <a:tabLst>
                <a:tab pos="299720" algn="l"/>
              </a:tabLst>
            </a:pPr>
            <a:r>
              <a:rPr sz="2200" b="1" spc="-10" dirty="0">
                <a:solidFill>
                  <a:srgbClr val="C00000"/>
                </a:solidFill>
                <a:latin typeface="Carlito"/>
                <a:cs typeface="Carlito"/>
              </a:rPr>
              <a:t>Over-processing</a:t>
            </a:r>
            <a:endParaRPr sz="2200" dirty="0">
              <a:latin typeface="Carlito"/>
              <a:cs typeface="Carlito"/>
            </a:endParaRPr>
          </a:p>
          <a:p>
            <a:pPr marL="299085" indent="-172720">
              <a:lnSpc>
                <a:spcPct val="100000"/>
              </a:lnSpc>
              <a:spcBef>
                <a:spcPts val="1320"/>
              </a:spcBef>
              <a:buFont typeface="Wingdings"/>
              <a:buChar char=""/>
              <a:tabLst>
                <a:tab pos="299720" algn="l"/>
              </a:tabLst>
            </a:pPr>
            <a:r>
              <a:rPr sz="2200" b="1" spc="-15" dirty="0">
                <a:solidFill>
                  <a:srgbClr val="C00000"/>
                </a:solidFill>
                <a:latin typeface="Carlito"/>
                <a:cs typeface="Carlito"/>
              </a:rPr>
              <a:t>Defects</a:t>
            </a:r>
            <a:endParaRPr sz="2200" dirty="0">
              <a:latin typeface="Carlito"/>
              <a:cs typeface="Carlito"/>
            </a:endParaRPr>
          </a:p>
          <a:p>
            <a:pPr marL="1292225">
              <a:lnSpc>
                <a:spcPct val="100000"/>
              </a:lnSpc>
              <a:spcBef>
                <a:spcPts val="470"/>
              </a:spcBef>
            </a:pPr>
            <a:r>
              <a:rPr sz="2800" b="1" spc="-5" dirty="0">
                <a:solidFill>
                  <a:srgbClr val="C00000"/>
                </a:solidFill>
                <a:latin typeface="Arial"/>
                <a:cs typeface="Arial"/>
              </a:rPr>
              <a:t>(The 7 </a:t>
            </a:r>
            <a:r>
              <a:rPr sz="2800" b="1" spc="-20" dirty="0">
                <a:solidFill>
                  <a:srgbClr val="C00000"/>
                </a:solidFill>
                <a:latin typeface="Arial"/>
                <a:cs typeface="Arial"/>
              </a:rPr>
              <a:t>Wastes:</a:t>
            </a:r>
            <a:r>
              <a:rPr sz="28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-40" dirty="0">
                <a:solidFill>
                  <a:srgbClr val="C00000"/>
                </a:solidFill>
                <a:latin typeface="Arial"/>
                <a:cs typeface="Arial"/>
              </a:rPr>
              <a:t>T.I.M.W.O.O.D)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71145" y="386080"/>
            <a:ext cx="826325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UNBALANCED LINE </a:t>
            </a:r>
            <a:r>
              <a:rPr dirty="0"/>
              <a:t>: </a:t>
            </a:r>
            <a:r>
              <a:rPr sz="2800" spc="-5" dirty="0"/>
              <a:t>SIMPLE</a:t>
            </a:r>
            <a:r>
              <a:rPr sz="2800" dirty="0"/>
              <a:t> </a:t>
            </a:r>
            <a:r>
              <a:rPr sz="2800" spc="-5" dirty="0"/>
              <a:t>EXAMPLE</a:t>
            </a:r>
            <a:endParaRPr sz="2800" dirty="0"/>
          </a:p>
        </p:txBody>
      </p:sp>
      <p:grpSp>
        <p:nvGrpSpPr>
          <p:cNvPr id="9" name="object 9"/>
          <p:cNvGrpSpPr/>
          <p:nvPr/>
        </p:nvGrpSpPr>
        <p:grpSpPr>
          <a:xfrm>
            <a:off x="1627632" y="2738627"/>
            <a:ext cx="739140" cy="763905"/>
            <a:chOff x="1627632" y="2738627"/>
            <a:chExt cx="739140" cy="763905"/>
          </a:xfrm>
        </p:grpSpPr>
        <p:sp>
          <p:nvSpPr>
            <p:cNvPr id="10" name="object 10"/>
            <p:cNvSpPr/>
            <p:nvPr/>
          </p:nvSpPr>
          <p:spPr>
            <a:xfrm>
              <a:off x="1908048" y="2944368"/>
              <a:ext cx="131445" cy="259079"/>
            </a:xfrm>
            <a:custGeom>
              <a:avLst/>
              <a:gdLst/>
              <a:ahLst/>
              <a:cxnLst/>
              <a:rect l="l" t="t" r="r" b="b"/>
              <a:pathLst>
                <a:path w="131444" h="259080">
                  <a:moveTo>
                    <a:pt x="71500" y="0"/>
                  </a:moveTo>
                  <a:lnTo>
                    <a:pt x="45846" y="4826"/>
                  </a:lnTo>
                  <a:lnTo>
                    <a:pt x="31368" y="20701"/>
                  </a:lnTo>
                  <a:lnTo>
                    <a:pt x="19303" y="42926"/>
                  </a:lnTo>
                  <a:lnTo>
                    <a:pt x="19303" y="71501"/>
                  </a:lnTo>
                  <a:lnTo>
                    <a:pt x="26543" y="109728"/>
                  </a:lnTo>
                  <a:lnTo>
                    <a:pt x="22478" y="154178"/>
                  </a:lnTo>
                  <a:lnTo>
                    <a:pt x="12064" y="188341"/>
                  </a:lnTo>
                  <a:lnTo>
                    <a:pt x="0" y="219329"/>
                  </a:lnTo>
                  <a:lnTo>
                    <a:pt x="2412" y="240030"/>
                  </a:lnTo>
                  <a:lnTo>
                    <a:pt x="26543" y="257429"/>
                  </a:lnTo>
                  <a:lnTo>
                    <a:pt x="57912" y="259080"/>
                  </a:lnTo>
                  <a:lnTo>
                    <a:pt x="80390" y="247142"/>
                  </a:lnTo>
                  <a:lnTo>
                    <a:pt x="98043" y="231267"/>
                  </a:lnTo>
                  <a:lnTo>
                    <a:pt x="118237" y="201041"/>
                  </a:lnTo>
                  <a:lnTo>
                    <a:pt x="131063" y="151003"/>
                  </a:lnTo>
                  <a:lnTo>
                    <a:pt x="131063" y="92964"/>
                  </a:lnTo>
                  <a:lnTo>
                    <a:pt x="127000" y="60452"/>
                  </a:lnTo>
                  <a:lnTo>
                    <a:pt x="118237" y="29464"/>
                  </a:lnTo>
                  <a:lnTo>
                    <a:pt x="107695" y="13462"/>
                  </a:lnTo>
                  <a:lnTo>
                    <a:pt x="95631" y="4826"/>
                  </a:lnTo>
                  <a:lnTo>
                    <a:pt x="715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908048" y="2944368"/>
              <a:ext cx="131445" cy="259079"/>
            </a:xfrm>
            <a:custGeom>
              <a:avLst/>
              <a:gdLst/>
              <a:ahLst/>
              <a:cxnLst/>
              <a:rect l="l" t="t" r="r" b="b"/>
              <a:pathLst>
                <a:path w="131444" h="259080">
                  <a:moveTo>
                    <a:pt x="31368" y="20701"/>
                  </a:moveTo>
                  <a:lnTo>
                    <a:pt x="45846" y="4826"/>
                  </a:lnTo>
                  <a:lnTo>
                    <a:pt x="71500" y="0"/>
                  </a:lnTo>
                  <a:lnTo>
                    <a:pt x="95631" y="4826"/>
                  </a:lnTo>
                  <a:lnTo>
                    <a:pt x="107695" y="13462"/>
                  </a:lnTo>
                  <a:lnTo>
                    <a:pt x="118237" y="29464"/>
                  </a:lnTo>
                  <a:lnTo>
                    <a:pt x="127000" y="60452"/>
                  </a:lnTo>
                  <a:lnTo>
                    <a:pt x="131063" y="92964"/>
                  </a:lnTo>
                  <a:lnTo>
                    <a:pt x="131063" y="151003"/>
                  </a:lnTo>
                  <a:lnTo>
                    <a:pt x="118237" y="201041"/>
                  </a:lnTo>
                  <a:lnTo>
                    <a:pt x="98043" y="231267"/>
                  </a:lnTo>
                  <a:lnTo>
                    <a:pt x="80390" y="247142"/>
                  </a:lnTo>
                  <a:lnTo>
                    <a:pt x="57912" y="259080"/>
                  </a:lnTo>
                  <a:lnTo>
                    <a:pt x="26543" y="257429"/>
                  </a:lnTo>
                  <a:lnTo>
                    <a:pt x="2412" y="240030"/>
                  </a:lnTo>
                  <a:lnTo>
                    <a:pt x="0" y="219329"/>
                  </a:lnTo>
                  <a:lnTo>
                    <a:pt x="12064" y="188341"/>
                  </a:lnTo>
                  <a:lnTo>
                    <a:pt x="22478" y="154178"/>
                  </a:lnTo>
                  <a:lnTo>
                    <a:pt x="26543" y="109728"/>
                  </a:lnTo>
                  <a:lnTo>
                    <a:pt x="19303" y="71501"/>
                  </a:lnTo>
                  <a:lnTo>
                    <a:pt x="19303" y="42926"/>
                  </a:lnTo>
                  <a:lnTo>
                    <a:pt x="31368" y="20701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63268" y="3160775"/>
              <a:ext cx="342900" cy="271780"/>
            </a:xfrm>
            <a:custGeom>
              <a:avLst/>
              <a:gdLst/>
              <a:ahLst/>
              <a:cxnLst/>
              <a:rect l="l" t="t" r="r" b="b"/>
              <a:pathLst>
                <a:path w="342900" h="271779">
                  <a:moveTo>
                    <a:pt x="184404" y="14986"/>
                  </a:moveTo>
                  <a:lnTo>
                    <a:pt x="175641" y="3175"/>
                  </a:lnTo>
                  <a:lnTo>
                    <a:pt x="157480" y="0"/>
                  </a:lnTo>
                  <a:lnTo>
                    <a:pt x="129794" y="14986"/>
                  </a:lnTo>
                  <a:lnTo>
                    <a:pt x="100457" y="37211"/>
                  </a:lnTo>
                  <a:lnTo>
                    <a:pt x="85471" y="57785"/>
                  </a:lnTo>
                  <a:lnTo>
                    <a:pt x="73660" y="79883"/>
                  </a:lnTo>
                  <a:lnTo>
                    <a:pt x="60960" y="113919"/>
                  </a:lnTo>
                  <a:lnTo>
                    <a:pt x="60960" y="134493"/>
                  </a:lnTo>
                  <a:lnTo>
                    <a:pt x="86995" y="172466"/>
                  </a:lnTo>
                  <a:lnTo>
                    <a:pt x="114808" y="204851"/>
                  </a:lnTo>
                  <a:lnTo>
                    <a:pt x="126619" y="230124"/>
                  </a:lnTo>
                  <a:lnTo>
                    <a:pt x="124206" y="235712"/>
                  </a:lnTo>
                  <a:lnTo>
                    <a:pt x="107696" y="235712"/>
                  </a:lnTo>
                  <a:lnTo>
                    <a:pt x="76708" y="232537"/>
                  </a:lnTo>
                  <a:lnTo>
                    <a:pt x="14986" y="242824"/>
                  </a:lnTo>
                  <a:lnTo>
                    <a:pt x="0" y="250698"/>
                  </a:lnTo>
                  <a:lnTo>
                    <a:pt x="0" y="260985"/>
                  </a:lnTo>
                  <a:lnTo>
                    <a:pt x="34036" y="271272"/>
                  </a:lnTo>
                  <a:lnTo>
                    <a:pt x="41148" y="269748"/>
                  </a:lnTo>
                  <a:lnTo>
                    <a:pt x="50673" y="260985"/>
                  </a:lnTo>
                  <a:lnTo>
                    <a:pt x="98933" y="250698"/>
                  </a:lnTo>
                  <a:lnTo>
                    <a:pt x="131318" y="249174"/>
                  </a:lnTo>
                  <a:lnTo>
                    <a:pt x="141605" y="242824"/>
                  </a:lnTo>
                  <a:lnTo>
                    <a:pt x="141605" y="232537"/>
                  </a:lnTo>
                  <a:lnTo>
                    <a:pt x="136906" y="215138"/>
                  </a:lnTo>
                  <a:lnTo>
                    <a:pt x="122682" y="188976"/>
                  </a:lnTo>
                  <a:lnTo>
                    <a:pt x="100457" y="157353"/>
                  </a:lnTo>
                  <a:lnTo>
                    <a:pt x="79883" y="136779"/>
                  </a:lnTo>
                  <a:lnTo>
                    <a:pt x="83947" y="121031"/>
                  </a:lnTo>
                  <a:lnTo>
                    <a:pt x="98933" y="92583"/>
                  </a:lnTo>
                  <a:lnTo>
                    <a:pt x="122682" y="68072"/>
                  </a:lnTo>
                  <a:lnTo>
                    <a:pt x="160655" y="49022"/>
                  </a:lnTo>
                  <a:lnTo>
                    <a:pt x="178054" y="41148"/>
                  </a:lnTo>
                  <a:lnTo>
                    <a:pt x="184404" y="26924"/>
                  </a:lnTo>
                  <a:lnTo>
                    <a:pt x="184404" y="14986"/>
                  </a:lnTo>
                  <a:close/>
                </a:path>
                <a:path w="342900" h="271779">
                  <a:moveTo>
                    <a:pt x="342900" y="247650"/>
                  </a:moveTo>
                  <a:lnTo>
                    <a:pt x="327787" y="242824"/>
                  </a:lnTo>
                  <a:lnTo>
                    <a:pt x="262636" y="235712"/>
                  </a:lnTo>
                  <a:lnTo>
                    <a:pt x="239649" y="230124"/>
                  </a:lnTo>
                  <a:lnTo>
                    <a:pt x="236474" y="219837"/>
                  </a:lnTo>
                  <a:lnTo>
                    <a:pt x="279400" y="191135"/>
                  </a:lnTo>
                  <a:lnTo>
                    <a:pt x="323850" y="163322"/>
                  </a:lnTo>
                  <a:lnTo>
                    <a:pt x="334137" y="152908"/>
                  </a:lnTo>
                  <a:lnTo>
                    <a:pt x="338074" y="139446"/>
                  </a:lnTo>
                  <a:lnTo>
                    <a:pt x="334137" y="120396"/>
                  </a:lnTo>
                  <a:lnTo>
                    <a:pt x="320675" y="105283"/>
                  </a:lnTo>
                  <a:lnTo>
                    <a:pt x="274574" y="55118"/>
                  </a:lnTo>
                  <a:lnTo>
                    <a:pt x="243586" y="22479"/>
                  </a:lnTo>
                  <a:lnTo>
                    <a:pt x="226060" y="12192"/>
                  </a:lnTo>
                  <a:lnTo>
                    <a:pt x="202311" y="12192"/>
                  </a:lnTo>
                  <a:lnTo>
                    <a:pt x="193548" y="26543"/>
                  </a:lnTo>
                  <a:lnTo>
                    <a:pt x="198374" y="48006"/>
                  </a:lnTo>
                  <a:lnTo>
                    <a:pt x="218948" y="67056"/>
                  </a:lnTo>
                  <a:lnTo>
                    <a:pt x="260223" y="86106"/>
                  </a:lnTo>
                  <a:lnTo>
                    <a:pt x="307213" y="125984"/>
                  </a:lnTo>
                  <a:lnTo>
                    <a:pt x="314325" y="142621"/>
                  </a:lnTo>
                  <a:lnTo>
                    <a:pt x="311912" y="151384"/>
                  </a:lnTo>
                  <a:lnTo>
                    <a:pt x="274574" y="176784"/>
                  </a:lnTo>
                  <a:lnTo>
                    <a:pt x="231648" y="207899"/>
                  </a:lnTo>
                  <a:lnTo>
                    <a:pt x="221361" y="222123"/>
                  </a:lnTo>
                  <a:lnTo>
                    <a:pt x="221361" y="235712"/>
                  </a:lnTo>
                  <a:lnTo>
                    <a:pt x="253873" y="250825"/>
                  </a:lnTo>
                  <a:lnTo>
                    <a:pt x="305562" y="266700"/>
                  </a:lnTo>
                  <a:lnTo>
                    <a:pt x="323850" y="266700"/>
                  </a:lnTo>
                  <a:lnTo>
                    <a:pt x="342900" y="256413"/>
                  </a:lnTo>
                  <a:lnTo>
                    <a:pt x="342900" y="24765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920240" y="2743199"/>
              <a:ext cx="184785" cy="192405"/>
            </a:xfrm>
            <a:custGeom>
              <a:avLst/>
              <a:gdLst/>
              <a:ahLst/>
              <a:cxnLst/>
              <a:rect l="l" t="t" r="r" b="b"/>
              <a:pathLst>
                <a:path w="184785" h="192405">
                  <a:moveTo>
                    <a:pt x="76708" y="0"/>
                  </a:moveTo>
                  <a:lnTo>
                    <a:pt x="47498" y="17399"/>
                  </a:lnTo>
                  <a:lnTo>
                    <a:pt x="22098" y="51562"/>
                  </a:lnTo>
                  <a:lnTo>
                    <a:pt x="1524" y="88900"/>
                  </a:lnTo>
                  <a:lnTo>
                    <a:pt x="1524" y="104775"/>
                  </a:lnTo>
                  <a:lnTo>
                    <a:pt x="0" y="128524"/>
                  </a:lnTo>
                  <a:lnTo>
                    <a:pt x="7874" y="157861"/>
                  </a:lnTo>
                  <a:lnTo>
                    <a:pt x="20574" y="176911"/>
                  </a:lnTo>
                  <a:lnTo>
                    <a:pt x="35560" y="187325"/>
                  </a:lnTo>
                  <a:lnTo>
                    <a:pt x="59309" y="192024"/>
                  </a:lnTo>
                  <a:lnTo>
                    <a:pt x="83947" y="178562"/>
                  </a:lnTo>
                  <a:lnTo>
                    <a:pt x="102108" y="165100"/>
                  </a:lnTo>
                  <a:lnTo>
                    <a:pt x="110743" y="147574"/>
                  </a:lnTo>
                  <a:lnTo>
                    <a:pt x="119507" y="122174"/>
                  </a:lnTo>
                  <a:lnTo>
                    <a:pt x="126618" y="99949"/>
                  </a:lnTo>
                  <a:lnTo>
                    <a:pt x="128270" y="96012"/>
                  </a:lnTo>
                  <a:lnTo>
                    <a:pt x="148844" y="82550"/>
                  </a:lnTo>
                  <a:lnTo>
                    <a:pt x="177292" y="76962"/>
                  </a:lnTo>
                  <a:lnTo>
                    <a:pt x="184404" y="73787"/>
                  </a:lnTo>
                  <a:lnTo>
                    <a:pt x="182880" y="65024"/>
                  </a:lnTo>
                  <a:lnTo>
                    <a:pt x="175641" y="57150"/>
                  </a:lnTo>
                  <a:lnTo>
                    <a:pt x="146431" y="70612"/>
                  </a:lnTo>
                  <a:lnTo>
                    <a:pt x="126618" y="80899"/>
                  </a:lnTo>
                  <a:lnTo>
                    <a:pt x="126618" y="46862"/>
                  </a:lnTo>
                  <a:lnTo>
                    <a:pt x="116332" y="23749"/>
                  </a:lnTo>
                  <a:lnTo>
                    <a:pt x="103632" y="10287"/>
                  </a:lnTo>
                  <a:lnTo>
                    <a:pt x="7670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20240" y="2743199"/>
              <a:ext cx="184785" cy="192405"/>
            </a:xfrm>
            <a:custGeom>
              <a:avLst/>
              <a:gdLst/>
              <a:ahLst/>
              <a:cxnLst/>
              <a:rect l="l" t="t" r="r" b="b"/>
              <a:pathLst>
                <a:path w="184785" h="192405">
                  <a:moveTo>
                    <a:pt x="1524" y="104775"/>
                  </a:moveTo>
                  <a:lnTo>
                    <a:pt x="7874" y="157861"/>
                  </a:lnTo>
                  <a:lnTo>
                    <a:pt x="35560" y="187325"/>
                  </a:lnTo>
                  <a:lnTo>
                    <a:pt x="59309" y="192024"/>
                  </a:lnTo>
                  <a:lnTo>
                    <a:pt x="83947" y="178562"/>
                  </a:lnTo>
                  <a:lnTo>
                    <a:pt x="102108" y="165100"/>
                  </a:lnTo>
                  <a:lnTo>
                    <a:pt x="110743" y="147574"/>
                  </a:lnTo>
                  <a:lnTo>
                    <a:pt x="119507" y="122174"/>
                  </a:lnTo>
                  <a:lnTo>
                    <a:pt x="126618" y="99949"/>
                  </a:lnTo>
                  <a:lnTo>
                    <a:pt x="128270" y="96012"/>
                  </a:lnTo>
                  <a:lnTo>
                    <a:pt x="148844" y="82550"/>
                  </a:lnTo>
                  <a:lnTo>
                    <a:pt x="177292" y="76962"/>
                  </a:lnTo>
                  <a:lnTo>
                    <a:pt x="184404" y="73787"/>
                  </a:lnTo>
                  <a:lnTo>
                    <a:pt x="182880" y="65024"/>
                  </a:lnTo>
                  <a:lnTo>
                    <a:pt x="175641" y="57150"/>
                  </a:lnTo>
                  <a:lnTo>
                    <a:pt x="146431" y="70612"/>
                  </a:lnTo>
                  <a:lnTo>
                    <a:pt x="126618" y="80899"/>
                  </a:lnTo>
                  <a:lnTo>
                    <a:pt x="126618" y="61849"/>
                  </a:lnTo>
                  <a:lnTo>
                    <a:pt x="126618" y="46862"/>
                  </a:lnTo>
                  <a:lnTo>
                    <a:pt x="116332" y="23749"/>
                  </a:lnTo>
                  <a:lnTo>
                    <a:pt x="103632" y="10287"/>
                  </a:lnTo>
                  <a:lnTo>
                    <a:pt x="76708" y="0"/>
                  </a:lnTo>
                  <a:lnTo>
                    <a:pt x="47498" y="17399"/>
                  </a:lnTo>
                  <a:lnTo>
                    <a:pt x="22098" y="51562"/>
                  </a:lnTo>
                  <a:lnTo>
                    <a:pt x="1524" y="88900"/>
                  </a:lnTo>
                  <a:lnTo>
                    <a:pt x="1524" y="104775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31492" y="2909315"/>
              <a:ext cx="239395" cy="224154"/>
            </a:xfrm>
            <a:custGeom>
              <a:avLst/>
              <a:gdLst/>
              <a:ahLst/>
              <a:cxnLst/>
              <a:rect l="l" t="t" r="r" b="b"/>
              <a:pathLst>
                <a:path w="239394" h="224155">
                  <a:moveTo>
                    <a:pt x="184912" y="0"/>
                  </a:moveTo>
                  <a:lnTo>
                    <a:pt x="175259" y="0"/>
                  </a:lnTo>
                  <a:lnTo>
                    <a:pt x="145669" y="8000"/>
                  </a:lnTo>
                  <a:lnTo>
                    <a:pt x="86487" y="27050"/>
                  </a:lnTo>
                  <a:lnTo>
                    <a:pt x="47243" y="35687"/>
                  </a:lnTo>
                  <a:lnTo>
                    <a:pt x="20827" y="38988"/>
                  </a:lnTo>
                  <a:lnTo>
                    <a:pt x="5587" y="44450"/>
                  </a:lnTo>
                  <a:lnTo>
                    <a:pt x="0" y="51688"/>
                  </a:lnTo>
                  <a:lnTo>
                    <a:pt x="10413" y="66675"/>
                  </a:lnTo>
                  <a:lnTo>
                    <a:pt x="28066" y="71500"/>
                  </a:lnTo>
                  <a:lnTo>
                    <a:pt x="79247" y="56387"/>
                  </a:lnTo>
                  <a:lnTo>
                    <a:pt x="136778" y="32512"/>
                  </a:lnTo>
                  <a:lnTo>
                    <a:pt x="171195" y="19050"/>
                  </a:lnTo>
                  <a:lnTo>
                    <a:pt x="178434" y="22225"/>
                  </a:lnTo>
                  <a:lnTo>
                    <a:pt x="176910" y="49275"/>
                  </a:lnTo>
                  <a:lnTo>
                    <a:pt x="166496" y="93725"/>
                  </a:lnTo>
                  <a:lnTo>
                    <a:pt x="152019" y="133476"/>
                  </a:lnTo>
                  <a:lnTo>
                    <a:pt x="136778" y="159638"/>
                  </a:lnTo>
                  <a:lnTo>
                    <a:pt x="132841" y="179578"/>
                  </a:lnTo>
                  <a:lnTo>
                    <a:pt x="136778" y="188341"/>
                  </a:lnTo>
                  <a:lnTo>
                    <a:pt x="150494" y="191516"/>
                  </a:lnTo>
                  <a:lnTo>
                    <a:pt x="169671" y="183514"/>
                  </a:lnTo>
                  <a:lnTo>
                    <a:pt x="202437" y="181863"/>
                  </a:lnTo>
                  <a:lnTo>
                    <a:pt x="216026" y="193801"/>
                  </a:lnTo>
                  <a:lnTo>
                    <a:pt x="228853" y="213741"/>
                  </a:lnTo>
                  <a:lnTo>
                    <a:pt x="232028" y="224028"/>
                  </a:lnTo>
                  <a:lnTo>
                    <a:pt x="239268" y="216026"/>
                  </a:lnTo>
                  <a:lnTo>
                    <a:pt x="239268" y="189864"/>
                  </a:lnTo>
                  <a:lnTo>
                    <a:pt x="230505" y="169163"/>
                  </a:lnTo>
                  <a:lnTo>
                    <a:pt x="209676" y="164464"/>
                  </a:lnTo>
                  <a:lnTo>
                    <a:pt x="195199" y="169163"/>
                  </a:lnTo>
                  <a:lnTo>
                    <a:pt x="164845" y="173228"/>
                  </a:lnTo>
                  <a:lnTo>
                    <a:pt x="157606" y="170053"/>
                  </a:lnTo>
                  <a:lnTo>
                    <a:pt x="156082" y="162813"/>
                  </a:lnTo>
                  <a:lnTo>
                    <a:pt x="166496" y="133476"/>
                  </a:lnTo>
                  <a:lnTo>
                    <a:pt x="181609" y="111251"/>
                  </a:lnTo>
                  <a:lnTo>
                    <a:pt x="195199" y="69850"/>
                  </a:lnTo>
                  <a:lnTo>
                    <a:pt x="197612" y="30987"/>
                  </a:lnTo>
                  <a:lnTo>
                    <a:pt x="193675" y="4825"/>
                  </a:lnTo>
                  <a:lnTo>
                    <a:pt x="1849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031492" y="2909315"/>
              <a:ext cx="239395" cy="224154"/>
            </a:xfrm>
            <a:custGeom>
              <a:avLst/>
              <a:gdLst/>
              <a:ahLst/>
              <a:cxnLst/>
              <a:rect l="l" t="t" r="r" b="b"/>
              <a:pathLst>
                <a:path w="239394" h="224155">
                  <a:moveTo>
                    <a:pt x="0" y="51688"/>
                  </a:moveTo>
                  <a:lnTo>
                    <a:pt x="10413" y="66675"/>
                  </a:lnTo>
                  <a:lnTo>
                    <a:pt x="28066" y="71500"/>
                  </a:lnTo>
                  <a:lnTo>
                    <a:pt x="79247" y="56387"/>
                  </a:lnTo>
                  <a:lnTo>
                    <a:pt x="136778" y="32512"/>
                  </a:lnTo>
                  <a:lnTo>
                    <a:pt x="171195" y="19050"/>
                  </a:lnTo>
                  <a:lnTo>
                    <a:pt x="178434" y="22225"/>
                  </a:lnTo>
                  <a:lnTo>
                    <a:pt x="176910" y="49275"/>
                  </a:lnTo>
                  <a:lnTo>
                    <a:pt x="166496" y="93725"/>
                  </a:lnTo>
                  <a:lnTo>
                    <a:pt x="152019" y="133476"/>
                  </a:lnTo>
                  <a:lnTo>
                    <a:pt x="136778" y="159638"/>
                  </a:lnTo>
                  <a:lnTo>
                    <a:pt x="132841" y="179578"/>
                  </a:lnTo>
                  <a:lnTo>
                    <a:pt x="136778" y="188341"/>
                  </a:lnTo>
                  <a:lnTo>
                    <a:pt x="150494" y="191516"/>
                  </a:lnTo>
                  <a:lnTo>
                    <a:pt x="169671" y="183514"/>
                  </a:lnTo>
                  <a:lnTo>
                    <a:pt x="202437" y="181863"/>
                  </a:lnTo>
                  <a:lnTo>
                    <a:pt x="216026" y="193801"/>
                  </a:lnTo>
                  <a:lnTo>
                    <a:pt x="228853" y="213741"/>
                  </a:lnTo>
                  <a:lnTo>
                    <a:pt x="232028" y="224028"/>
                  </a:lnTo>
                  <a:lnTo>
                    <a:pt x="239268" y="216026"/>
                  </a:lnTo>
                  <a:lnTo>
                    <a:pt x="239268" y="189864"/>
                  </a:lnTo>
                  <a:lnTo>
                    <a:pt x="230505" y="169163"/>
                  </a:lnTo>
                  <a:lnTo>
                    <a:pt x="209676" y="164464"/>
                  </a:lnTo>
                  <a:lnTo>
                    <a:pt x="195199" y="169163"/>
                  </a:lnTo>
                  <a:lnTo>
                    <a:pt x="164845" y="173228"/>
                  </a:lnTo>
                  <a:lnTo>
                    <a:pt x="157606" y="170053"/>
                  </a:lnTo>
                  <a:lnTo>
                    <a:pt x="156082" y="162813"/>
                  </a:lnTo>
                  <a:lnTo>
                    <a:pt x="166496" y="133476"/>
                  </a:lnTo>
                  <a:lnTo>
                    <a:pt x="181609" y="111251"/>
                  </a:lnTo>
                  <a:lnTo>
                    <a:pt x="195199" y="69850"/>
                  </a:lnTo>
                  <a:lnTo>
                    <a:pt x="197612" y="30987"/>
                  </a:lnTo>
                  <a:lnTo>
                    <a:pt x="193675" y="4825"/>
                  </a:lnTo>
                  <a:lnTo>
                    <a:pt x="184912" y="0"/>
                  </a:lnTo>
                  <a:lnTo>
                    <a:pt x="175259" y="0"/>
                  </a:lnTo>
                  <a:lnTo>
                    <a:pt x="145669" y="8000"/>
                  </a:lnTo>
                  <a:lnTo>
                    <a:pt x="86487" y="27050"/>
                  </a:lnTo>
                  <a:lnTo>
                    <a:pt x="47243" y="35687"/>
                  </a:lnTo>
                  <a:lnTo>
                    <a:pt x="20827" y="38988"/>
                  </a:lnTo>
                  <a:lnTo>
                    <a:pt x="5587" y="44450"/>
                  </a:lnTo>
                  <a:lnTo>
                    <a:pt x="0" y="5168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69364" y="2959607"/>
              <a:ext cx="215265" cy="227329"/>
            </a:xfrm>
            <a:custGeom>
              <a:avLst/>
              <a:gdLst/>
              <a:ahLst/>
              <a:cxnLst/>
              <a:rect l="l" t="t" r="r" b="b"/>
              <a:pathLst>
                <a:path w="215264" h="227330">
                  <a:moveTo>
                    <a:pt x="35179" y="0"/>
                  </a:moveTo>
                  <a:lnTo>
                    <a:pt x="26416" y="1524"/>
                  </a:lnTo>
                  <a:lnTo>
                    <a:pt x="19177" y="5587"/>
                  </a:lnTo>
                  <a:lnTo>
                    <a:pt x="19177" y="32384"/>
                  </a:lnTo>
                  <a:lnTo>
                    <a:pt x="26416" y="70357"/>
                  </a:lnTo>
                  <a:lnTo>
                    <a:pt x="45593" y="109219"/>
                  </a:lnTo>
                  <a:lnTo>
                    <a:pt x="63881" y="129793"/>
                  </a:lnTo>
                  <a:lnTo>
                    <a:pt x="78231" y="157479"/>
                  </a:lnTo>
                  <a:lnTo>
                    <a:pt x="78231" y="164591"/>
                  </a:lnTo>
                  <a:lnTo>
                    <a:pt x="71119" y="167766"/>
                  </a:lnTo>
                  <a:lnTo>
                    <a:pt x="41529" y="167766"/>
                  </a:lnTo>
                  <a:lnTo>
                    <a:pt x="26416" y="166115"/>
                  </a:lnTo>
                  <a:lnTo>
                    <a:pt x="5587" y="174116"/>
                  </a:lnTo>
                  <a:lnTo>
                    <a:pt x="0" y="195452"/>
                  </a:lnTo>
                  <a:lnTo>
                    <a:pt x="3937" y="220725"/>
                  </a:lnTo>
                  <a:lnTo>
                    <a:pt x="11937" y="227075"/>
                  </a:lnTo>
                  <a:lnTo>
                    <a:pt x="14350" y="217550"/>
                  </a:lnTo>
                  <a:lnTo>
                    <a:pt x="24765" y="195452"/>
                  </a:lnTo>
                  <a:lnTo>
                    <a:pt x="35179" y="182752"/>
                  </a:lnTo>
                  <a:lnTo>
                    <a:pt x="67944" y="178053"/>
                  </a:lnTo>
                  <a:lnTo>
                    <a:pt x="88646" y="184403"/>
                  </a:lnTo>
                  <a:lnTo>
                    <a:pt x="100711" y="179577"/>
                  </a:lnTo>
                  <a:lnTo>
                    <a:pt x="103886" y="169290"/>
                  </a:lnTo>
                  <a:lnTo>
                    <a:pt x="96647" y="150367"/>
                  </a:lnTo>
                  <a:lnTo>
                    <a:pt x="78231" y="126618"/>
                  </a:lnTo>
                  <a:lnTo>
                    <a:pt x="57531" y="89407"/>
                  </a:lnTo>
                  <a:lnTo>
                    <a:pt x="41529" y="48259"/>
                  </a:lnTo>
                  <a:lnTo>
                    <a:pt x="35179" y="22097"/>
                  </a:lnTo>
                  <a:lnTo>
                    <a:pt x="43180" y="17399"/>
                  </a:lnTo>
                  <a:lnTo>
                    <a:pt x="76708" y="26162"/>
                  </a:lnTo>
                  <a:lnTo>
                    <a:pt x="139827" y="41147"/>
                  </a:lnTo>
                  <a:lnTo>
                    <a:pt x="191769" y="48259"/>
                  </a:lnTo>
                  <a:lnTo>
                    <a:pt x="207644" y="41147"/>
                  </a:lnTo>
                  <a:lnTo>
                    <a:pt x="214884" y="24511"/>
                  </a:lnTo>
                  <a:lnTo>
                    <a:pt x="210947" y="19050"/>
                  </a:lnTo>
                  <a:lnTo>
                    <a:pt x="194056" y="14224"/>
                  </a:lnTo>
                  <a:lnTo>
                    <a:pt x="167767" y="15875"/>
                  </a:lnTo>
                  <a:lnTo>
                    <a:pt x="127762" y="12700"/>
                  </a:lnTo>
                  <a:lnTo>
                    <a:pt x="66293" y="2412"/>
                  </a:lnTo>
                  <a:lnTo>
                    <a:pt x="35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69364" y="2959607"/>
              <a:ext cx="215265" cy="227329"/>
            </a:xfrm>
            <a:custGeom>
              <a:avLst/>
              <a:gdLst/>
              <a:ahLst/>
              <a:cxnLst/>
              <a:rect l="l" t="t" r="r" b="b"/>
              <a:pathLst>
                <a:path w="215264" h="227330">
                  <a:moveTo>
                    <a:pt x="214884" y="24511"/>
                  </a:moveTo>
                  <a:lnTo>
                    <a:pt x="207644" y="41147"/>
                  </a:lnTo>
                  <a:lnTo>
                    <a:pt x="191769" y="48259"/>
                  </a:lnTo>
                  <a:lnTo>
                    <a:pt x="139827" y="41147"/>
                  </a:lnTo>
                  <a:lnTo>
                    <a:pt x="76708" y="26162"/>
                  </a:lnTo>
                  <a:lnTo>
                    <a:pt x="43180" y="17399"/>
                  </a:lnTo>
                  <a:lnTo>
                    <a:pt x="35179" y="22097"/>
                  </a:lnTo>
                  <a:lnTo>
                    <a:pt x="41529" y="48259"/>
                  </a:lnTo>
                  <a:lnTo>
                    <a:pt x="57531" y="89407"/>
                  </a:lnTo>
                  <a:lnTo>
                    <a:pt x="78231" y="126618"/>
                  </a:lnTo>
                  <a:lnTo>
                    <a:pt x="96647" y="150367"/>
                  </a:lnTo>
                  <a:lnTo>
                    <a:pt x="103886" y="169290"/>
                  </a:lnTo>
                  <a:lnTo>
                    <a:pt x="100711" y="179577"/>
                  </a:lnTo>
                  <a:lnTo>
                    <a:pt x="88646" y="184403"/>
                  </a:lnTo>
                  <a:lnTo>
                    <a:pt x="67944" y="178053"/>
                  </a:lnTo>
                  <a:lnTo>
                    <a:pt x="35179" y="182752"/>
                  </a:lnTo>
                  <a:lnTo>
                    <a:pt x="24765" y="195452"/>
                  </a:lnTo>
                  <a:lnTo>
                    <a:pt x="14350" y="217550"/>
                  </a:lnTo>
                  <a:lnTo>
                    <a:pt x="11937" y="227075"/>
                  </a:lnTo>
                  <a:lnTo>
                    <a:pt x="3937" y="220725"/>
                  </a:lnTo>
                  <a:lnTo>
                    <a:pt x="0" y="195452"/>
                  </a:lnTo>
                  <a:lnTo>
                    <a:pt x="5587" y="174116"/>
                  </a:lnTo>
                  <a:lnTo>
                    <a:pt x="26416" y="166115"/>
                  </a:lnTo>
                  <a:lnTo>
                    <a:pt x="41529" y="167766"/>
                  </a:lnTo>
                  <a:lnTo>
                    <a:pt x="71119" y="167766"/>
                  </a:lnTo>
                  <a:lnTo>
                    <a:pt x="78231" y="164591"/>
                  </a:lnTo>
                  <a:lnTo>
                    <a:pt x="78231" y="157479"/>
                  </a:lnTo>
                  <a:lnTo>
                    <a:pt x="63881" y="129793"/>
                  </a:lnTo>
                  <a:lnTo>
                    <a:pt x="45593" y="109219"/>
                  </a:lnTo>
                  <a:lnTo>
                    <a:pt x="26416" y="70357"/>
                  </a:lnTo>
                  <a:lnTo>
                    <a:pt x="19177" y="32384"/>
                  </a:lnTo>
                  <a:lnTo>
                    <a:pt x="19177" y="5587"/>
                  </a:lnTo>
                  <a:lnTo>
                    <a:pt x="26416" y="1524"/>
                  </a:lnTo>
                  <a:lnTo>
                    <a:pt x="35179" y="0"/>
                  </a:lnTo>
                  <a:lnTo>
                    <a:pt x="66293" y="2412"/>
                  </a:lnTo>
                  <a:lnTo>
                    <a:pt x="127762" y="12700"/>
                  </a:lnTo>
                  <a:lnTo>
                    <a:pt x="167767" y="15875"/>
                  </a:lnTo>
                  <a:lnTo>
                    <a:pt x="194056" y="14224"/>
                  </a:lnTo>
                  <a:lnTo>
                    <a:pt x="210947" y="19050"/>
                  </a:lnTo>
                  <a:lnTo>
                    <a:pt x="214884" y="2451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31442" y="31645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19" h="334010">
                  <a:moveTo>
                    <a:pt x="731519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731519" y="333756"/>
                  </a:lnTo>
                  <a:lnTo>
                    <a:pt x="7315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31442" y="31645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19" h="334010">
                  <a:moveTo>
                    <a:pt x="0" y="333756"/>
                  </a:moveTo>
                  <a:lnTo>
                    <a:pt x="731519" y="333756"/>
                  </a:lnTo>
                  <a:lnTo>
                    <a:pt x="731519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3349752" y="2743200"/>
            <a:ext cx="739140" cy="759460"/>
            <a:chOff x="3349752" y="2743200"/>
            <a:chExt cx="739140" cy="759460"/>
          </a:xfrm>
        </p:grpSpPr>
        <p:sp>
          <p:nvSpPr>
            <p:cNvPr id="22" name="object 22"/>
            <p:cNvSpPr/>
            <p:nvPr/>
          </p:nvSpPr>
          <p:spPr>
            <a:xfrm>
              <a:off x="3403092" y="2944367"/>
              <a:ext cx="344805" cy="487680"/>
            </a:xfrm>
            <a:custGeom>
              <a:avLst/>
              <a:gdLst/>
              <a:ahLst/>
              <a:cxnLst/>
              <a:rect l="l" t="t" r="r" b="b"/>
              <a:pathLst>
                <a:path w="344804" h="487679">
                  <a:moveTo>
                    <a:pt x="344424" y="464058"/>
                  </a:moveTo>
                  <a:lnTo>
                    <a:pt x="330073" y="459232"/>
                  </a:lnTo>
                  <a:lnTo>
                    <a:pt x="264541" y="452120"/>
                  </a:lnTo>
                  <a:lnTo>
                    <a:pt x="240538" y="446532"/>
                  </a:lnTo>
                  <a:lnTo>
                    <a:pt x="238252" y="436245"/>
                  </a:lnTo>
                  <a:lnTo>
                    <a:pt x="280543" y="407543"/>
                  </a:lnTo>
                  <a:lnTo>
                    <a:pt x="325247" y="379730"/>
                  </a:lnTo>
                  <a:lnTo>
                    <a:pt x="335661" y="369316"/>
                  </a:lnTo>
                  <a:lnTo>
                    <a:pt x="340487" y="355854"/>
                  </a:lnTo>
                  <a:lnTo>
                    <a:pt x="335661" y="336804"/>
                  </a:lnTo>
                  <a:lnTo>
                    <a:pt x="322834" y="321691"/>
                  </a:lnTo>
                  <a:lnTo>
                    <a:pt x="276479" y="271526"/>
                  </a:lnTo>
                  <a:lnTo>
                    <a:pt x="245364" y="238887"/>
                  </a:lnTo>
                  <a:lnTo>
                    <a:pt x="239699" y="235712"/>
                  </a:lnTo>
                  <a:lnTo>
                    <a:pt x="244602" y="231267"/>
                  </a:lnTo>
                  <a:lnTo>
                    <a:pt x="263779" y="201041"/>
                  </a:lnTo>
                  <a:lnTo>
                    <a:pt x="277368" y="151003"/>
                  </a:lnTo>
                  <a:lnTo>
                    <a:pt x="277368" y="92964"/>
                  </a:lnTo>
                  <a:lnTo>
                    <a:pt x="263779" y="29464"/>
                  </a:lnTo>
                  <a:lnTo>
                    <a:pt x="218186" y="0"/>
                  </a:lnTo>
                  <a:lnTo>
                    <a:pt x="192659" y="4826"/>
                  </a:lnTo>
                  <a:lnTo>
                    <a:pt x="177419" y="20701"/>
                  </a:lnTo>
                  <a:lnTo>
                    <a:pt x="165481" y="42926"/>
                  </a:lnTo>
                  <a:lnTo>
                    <a:pt x="165481" y="71501"/>
                  </a:lnTo>
                  <a:lnTo>
                    <a:pt x="173482" y="109728"/>
                  </a:lnTo>
                  <a:lnTo>
                    <a:pt x="168656" y="154178"/>
                  </a:lnTo>
                  <a:lnTo>
                    <a:pt x="158242" y="188341"/>
                  </a:lnTo>
                  <a:lnTo>
                    <a:pt x="146304" y="219329"/>
                  </a:lnTo>
                  <a:lnTo>
                    <a:pt x="146824" y="222808"/>
                  </a:lnTo>
                  <a:lnTo>
                    <a:pt x="100584" y="253619"/>
                  </a:lnTo>
                  <a:lnTo>
                    <a:pt x="74168" y="296291"/>
                  </a:lnTo>
                  <a:lnTo>
                    <a:pt x="60706" y="330327"/>
                  </a:lnTo>
                  <a:lnTo>
                    <a:pt x="60706" y="350901"/>
                  </a:lnTo>
                  <a:lnTo>
                    <a:pt x="69469" y="363474"/>
                  </a:lnTo>
                  <a:lnTo>
                    <a:pt x="87757" y="388874"/>
                  </a:lnTo>
                  <a:lnTo>
                    <a:pt x="115697" y="421259"/>
                  </a:lnTo>
                  <a:lnTo>
                    <a:pt x="127635" y="446532"/>
                  </a:lnTo>
                  <a:lnTo>
                    <a:pt x="124460" y="452120"/>
                  </a:lnTo>
                  <a:lnTo>
                    <a:pt x="108585" y="452120"/>
                  </a:lnTo>
                  <a:lnTo>
                    <a:pt x="77343" y="448945"/>
                  </a:lnTo>
                  <a:lnTo>
                    <a:pt x="15113" y="459232"/>
                  </a:lnTo>
                  <a:lnTo>
                    <a:pt x="0" y="467106"/>
                  </a:lnTo>
                  <a:lnTo>
                    <a:pt x="0" y="477393"/>
                  </a:lnTo>
                  <a:lnTo>
                    <a:pt x="34290" y="487680"/>
                  </a:lnTo>
                  <a:lnTo>
                    <a:pt x="41529" y="486156"/>
                  </a:lnTo>
                  <a:lnTo>
                    <a:pt x="50292" y="477393"/>
                  </a:lnTo>
                  <a:lnTo>
                    <a:pt x="99695" y="467106"/>
                  </a:lnTo>
                  <a:lnTo>
                    <a:pt x="132461" y="465582"/>
                  </a:lnTo>
                  <a:lnTo>
                    <a:pt x="142875" y="459232"/>
                  </a:lnTo>
                  <a:lnTo>
                    <a:pt x="142875" y="448945"/>
                  </a:lnTo>
                  <a:lnTo>
                    <a:pt x="138049" y="431546"/>
                  </a:lnTo>
                  <a:lnTo>
                    <a:pt x="122936" y="405384"/>
                  </a:lnTo>
                  <a:lnTo>
                    <a:pt x="100584" y="373761"/>
                  </a:lnTo>
                  <a:lnTo>
                    <a:pt x="79756" y="353187"/>
                  </a:lnTo>
                  <a:lnTo>
                    <a:pt x="84582" y="337439"/>
                  </a:lnTo>
                  <a:lnTo>
                    <a:pt x="99695" y="308991"/>
                  </a:lnTo>
                  <a:lnTo>
                    <a:pt x="122936" y="284480"/>
                  </a:lnTo>
                  <a:lnTo>
                    <a:pt x="162052" y="265430"/>
                  </a:lnTo>
                  <a:lnTo>
                    <a:pt x="179171" y="257733"/>
                  </a:lnTo>
                  <a:lnTo>
                    <a:pt x="197954" y="258737"/>
                  </a:lnTo>
                  <a:lnTo>
                    <a:pt x="199009" y="264414"/>
                  </a:lnTo>
                  <a:lnTo>
                    <a:pt x="219837" y="283464"/>
                  </a:lnTo>
                  <a:lnTo>
                    <a:pt x="261366" y="302514"/>
                  </a:lnTo>
                  <a:lnTo>
                    <a:pt x="309245" y="342392"/>
                  </a:lnTo>
                  <a:lnTo>
                    <a:pt x="316484" y="359029"/>
                  </a:lnTo>
                  <a:lnTo>
                    <a:pt x="313309" y="367792"/>
                  </a:lnTo>
                  <a:lnTo>
                    <a:pt x="276479" y="393192"/>
                  </a:lnTo>
                  <a:lnTo>
                    <a:pt x="233426" y="424307"/>
                  </a:lnTo>
                  <a:lnTo>
                    <a:pt x="223012" y="438531"/>
                  </a:lnTo>
                  <a:lnTo>
                    <a:pt x="223012" y="452120"/>
                  </a:lnTo>
                  <a:lnTo>
                    <a:pt x="255778" y="467233"/>
                  </a:lnTo>
                  <a:lnTo>
                    <a:pt x="307721" y="483108"/>
                  </a:lnTo>
                  <a:lnTo>
                    <a:pt x="325247" y="483108"/>
                  </a:lnTo>
                  <a:lnTo>
                    <a:pt x="344424" y="472821"/>
                  </a:lnTo>
                  <a:lnTo>
                    <a:pt x="344424" y="4640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412236" y="2743200"/>
              <a:ext cx="499872" cy="4434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353562" y="31645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731520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731520" y="333756"/>
                  </a:lnTo>
                  <a:lnTo>
                    <a:pt x="7315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353562" y="31645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0" y="333756"/>
                  </a:moveTo>
                  <a:lnTo>
                    <a:pt x="731520" y="333756"/>
                  </a:lnTo>
                  <a:lnTo>
                    <a:pt x="731520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631442" y="3164585"/>
            <a:ext cx="731520" cy="33401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200" b="1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53561" y="3164585"/>
            <a:ext cx="731520" cy="33401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200" b="1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230623" y="3241548"/>
            <a:ext cx="240792" cy="240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4876800" y="2743200"/>
            <a:ext cx="739140" cy="759460"/>
            <a:chOff x="4876800" y="2743200"/>
            <a:chExt cx="739140" cy="759460"/>
          </a:xfrm>
        </p:grpSpPr>
        <p:sp>
          <p:nvSpPr>
            <p:cNvPr id="30" name="object 30"/>
            <p:cNvSpPr/>
            <p:nvPr/>
          </p:nvSpPr>
          <p:spPr>
            <a:xfrm>
              <a:off x="5036820" y="2944367"/>
              <a:ext cx="344805" cy="487680"/>
            </a:xfrm>
            <a:custGeom>
              <a:avLst/>
              <a:gdLst/>
              <a:ahLst/>
              <a:cxnLst/>
              <a:rect l="l" t="t" r="r" b="b"/>
              <a:pathLst>
                <a:path w="344804" h="487679">
                  <a:moveTo>
                    <a:pt x="344424" y="464058"/>
                  </a:moveTo>
                  <a:lnTo>
                    <a:pt x="330073" y="459232"/>
                  </a:lnTo>
                  <a:lnTo>
                    <a:pt x="264541" y="452120"/>
                  </a:lnTo>
                  <a:lnTo>
                    <a:pt x="240538" y="446532"/>
                  </a:lnTo>
                  <a:lnTo>
                    <a:pt x="238252" y="436245"/>
                  </a:lnTo>
                  <a:lnTo>
                    <a:pt x="280543" y="407543"/>
                  </a:lnTo>
                  <a:lnTo>
                    <a:pt x="325247" y="379730"/>
                  </a:lnTo>
                  <a:lnTo>
                    <a:pt x="335661" y="369316"/>
                  </a:lnTo>
                  <a:lnTo>
                    <a:pt x="340487" y="355854"/>
                  </a:lnTo>
                  <a:lnTo>
                    <a:pt x="335661" y="336804"/>
                  </a:lnTo>
                  <a:lnTo>
                    <a:pt x="322834" y="321691"/>
                  </a:lnTo>
                  <a:lnTo>
                    <a:pt x="276479" y="271526"/>
                  </a:lnTo>
                  <a:lnTo>
                    <a:pt x="245364" y="238887"/>
                  </a:lnTo>
                  <a:lnTo>
                    <a:pt x="239014" y="235318"/>
                  </a:lnTo>
                  <a:lnTo>
                    <a:pt x="243459" y="231267"/>
                  </a:lnTo>
                  <a:lnTo>
                    <a:pt x="262382" y="201041"/>
                  </a:lnTo>
                  <a:lnTo>
                    <a:pt x="275844" y="151003"/>
                  </a:lnTo>
                  <a:lnTo>
                    <a:pt x="275844" y="92964"/>
                  </a:lnTo>
                  <a:lnTo>
                    <a:pt x="262382" y="29464"/>
                  </a:lnTo>
                  <a:lnTo>
                    <a:pt x="217424" y="0"/>
                  </a:lnTo>
                  <a:lnTo>
                    <a:pt x="192151" y="4826"/>
                  </a:lnTo>
                  <a:lnTo>
                    <a:pt x="177165" y="20701"/>
                  </a:lnTo>
                  <a:lnTo>
                    <a:pt x="165227" y="42926"/>
                  </a:lnTo>
                  <a:lnTo>
                    <a:pt x="165227" y="71501"/>
                  </a:lnTo>
                  <a:lnTo>
                    <a:pt x="173101" y="109728"/>
                  </a:lnTo>
                  <a:lnTo>
                    <a:pt x="168402" y="154178"/>
                  </a:lnTo>
                  <a:lnTo>
                    <a:pt x="158115" y="188341"/>
                  </a:lnTo>
                  <a:lnTo>
                    <a:pt x="146304" y="219329"/>
                  </a:lnTo>
                  <a:lnTo>
                    <a:pt x="146824" y="222808"/>
                  </a:lnTo>
                  <a:lnTo>
                    <a:pt x="100584" y="253619"/>
                  </a:lnTo>
                  <a:lnTo>
                    <a:pt x="74168" y="296291"/>
                  </a:lnTo>
                  <a:lnTo>
                    <a:pt x="60706" y="330327"/>
                  </a:lnTo>
                  <a:lnTo>
                    <a:pt x="60706" y="350901"/>
                  </a:lnTo>
                  <a:lnTo>
                    <a:pt x="69469" y="363474"/>
                  </a:lnTo>
                  <a:lnTo>
                    <a:pt x="87757" y="388874"/>
                  </a:lnTo>
                  <a:lnTo>
                    <a:pt x="115697" y="421259"/>
                  </a:lnTo>
                  <a:lnTo>
                    <a:pt x="127635" y="446532"/>
                  </a:lnTo>
                  <a:lnTo>
                    <a:pt x="124460" y="452120"/>
                  </a:lnTo>
                  <a:lnTo>
                    <a:pt x="108585" y="452120"/>
                  </a:lnTo>
                  <a:lnTo>
                    <a:pt x="77343" y="448945"/>
                  </a:lnTo>
                  <a:lnTo>
                    <a:pt x="15113" y="459232"/>
                  </a:lnTo>
                  <a:lnTo>
                    <a:pt x="0" y="467106"/>
                  </a:lnTo>
                  <a:lnTo>
                    <a:pt x="0" y="477393"/>
                  </a:lnTo>
                  <a:lnTo>
                    <a:pt x="34290" y="487680"/>
                  </a:lnTo>
                  <a:lnTo>
                    <a:pt x="41529" y="486156"/>
                  </a:lnTo>
                  <a:lnTo>
                    <a:pt x="50292" y="477393"/>
                  </a:lnTo>
                  <a:lnTo>
                    <a:pt x="99695" y="467106"/>
                  </a:lnTo>
                  <a:lnTo>
                    <a:pt x="132461" y="465582"/>
                  </a:lnTo>
                  <a:lnTo>
                    <a:pt x="142875" y="459232"/>
                  </a:lnTo>
                  <a:lnTo>
                    <a:pt x="142875" y="448945"/>
                  </a:lnTo>
                  <a:lnTo>
                    <a:pt x="138049" y="431546"/>
                  </a:lnTo>
                  <a:lnTo>
                    <a:pt x="122936" y="405384"/>
                  </a:lnTo>
                  <a:lnTo>
                    <a:pt x="100584" y="373761"/>
                  </a:lnTo>
                  <a:lnTo>
                    <a:pt x="79756" y="353187"/>
                  </a:lnTo>
                  <a:lnTo>
                    <a:pt x="84582" y="337439"/>
                  </a:lnTo>
                  <a:lnTo>
                    <a:pt x="99695" y="308991"/>
                  </a:lnTo>
                  <a:lnTo>
                    <a:pt x="122936" y="284480"/>
                  </a:lnTo>
                  <a:lnTo>
                    <a:pt x="161925" y="265430"/>
                  </a:lnTo>
                  <a:lnTo>
                    <a:pt x="179133" y="257759"/>
                  </a:lnTo>
                  <a:lnTo>
                    <a:pt x="197967" y="258762"/>
                  </a:lnTo>
                  <a:lnTo>
                    <a:pt x="199009" y="264414"/>
                  </a:lnTo>
                  <a:lnTo>
                    <a:pt x="219837" y="283464"/>
                  </a:lnTo>
                  <a:lnTo>
                    <a:pt x="261366" y="302514"/>
                  </a:lnTo>
                  <a:lnTo>
                    <a:pt x="309245" y="342392"/>
                  </a:lnTo>
                  <a:lnTo>
                    <a:pt x="316484" y="359029"/>
                  </a:lnTo>
                  <a:lnTo>
                    <a:pt x="313309" y="367792"/>
                  </a:lnTo>
                  <a:lnTo>
                    <a:pt x="276479" y="393192"/>
                  </a:lnTo>
                  <a:lnTo>
                    <a:pt x="233426" y="424307"/>
                  </a:lnTo>
                  <a:lnTo>
                    <a:pt x="223012" y="438531"/>
                  </a:lnTo>
                  <a:lnTo>
                    <a:pt x="223012" y="452120"/>
                  </a:lnTo>
                  <a:lnTo>
                    <a:pt x="255778" y="467233"/>
                  </a:lnTo>
                  <a:lnTo>
                    <a:pt x="307721" y="483108"/>
                  </a:lnTo>
                  <a:lnTo>
                    <a:pt x="325247" y="483108"/>
                  </a:lnTo>
                  <a:lnTo>
                    <a:pt x="344424" y="472821"/>
                  </a:lnTo>
                  <a:lnTo>
                    <a:pt x="344424" y="4640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044439" y="2743200"/>
              <a:ext cx="501396" cy="4434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880610" y="31645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731520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731520" y="333756"/>
                  </a:lnTo>
                  <a:lnTo>
                    <a:pt x="7315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880610" y="31645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0" y="333756"/>
                  </a:moveTo>
                  <a:lnTo>
                    <a:pt x="731520" y="333756"/>
                  </a:lnTo>
                  <a:lnTo>
                    <a:pt x="731520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880609" y="3164585"/>
            <a:ext cx="731520" cy="33401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200" b="1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785103" y="3270503"/>
            <a:ext cx="240792" cy="2407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6" name="object 36"/>
          <p:cNvGrpSpPr/>
          <p:nvPr/>
        </p:nvGrpSpPr>
        <p:grpSpPr>
          <a:xfrm>
            <a:off x="6425184" y="2750820"/>
            <a:ext cx="739140" cy="759460"/>
            <a:chOff x="6425184" y="2750820"/>
            <a:chExt cx="739140" cy="759460"/>
          </a:xfrm>
        </p:grpSpPr>
        <p:sp>
          <p:nvSpPr>
            <p:cNvPr id="37" name="object 37"/>
            <p:cNvSpPr/>
            <p:nvPr/>
          </p:nvSpPr>
          <p:spPr>
            <a:xfrm>
              <a:off x="6731508" y="2953512"/>
              <a:ext cx="129539" cy="257810"/>
            </a:xfrm>
            <a:custGeom>
              <a:avLst/>
              <a:gdLst/>
              <a:ahLst/>
              <a:cxnLst/>
              <a:rect l="l" t="t" r="r" b="b"/>
              <a:pathLst>
                <a:path w="129540" h="257810">
                  <a:moveTo>
                    <a:pt x="71120" y="0"/>
                  </a:moveTo>
                  <a:lnTo>
                    <a:pt x="45847" y="4699"/>
                  </a:lnTo>
                  <a:lnTo>
                    <a:pt x="30861" y="20574"/>
                  </a:lnTo>
                  <a:lnTo>
                    <a:pt x="18923" y="42672"/>
                  </a:lnTo>
                  <a:lnTo>
                    <a:pt x="18923" y="71120"/>
                  </a:lnTo>
                  <a:lnTo>
                    <a:pt x="26797" y="108965"/>
                  </a:lnTo>
                  <a:lnTo>
                    <a:pt x="22098" y="153288"/>
                  </a:lnTo>
                  <a:lnTo>
                    <a:pt x="11811" y="187198"/>
                  </a:lnTo>
                  <a:lnTo>
                    <a:pt x="0" y="218059"/>
                  </a:lnTo>
                  <a:lnTo>
                    <a:pt x="3175" y="238633"/>
                  </a:lnTo>
                  <a:lnTo>
                    <a:pt x="26797" y="256032"/>
                  </a:lnTo>
                  <a:lnTo>
                    <a:pt x="57658" y="257555"/>
                  </a:lnTo>
                  <a:lnTo>
                    <a:pt x="79756" y="245745"/>
                  </a:lnTo>
                  <a:lnTo>
                    <a:pt x="97155" y="229870"/>
                  </a:lnTo>
                  <a:lnTo>
                    <a:pt x="116077" y="199898"/>
                  </a:lnTo>
                  <a:lnTo>
                    <a:pt x="129540" y="150113"/>
                  </a:lnTo>
                  <a:lnTo>
                    <a:pt x="129540" y="92455"/>
                  </a:lnTo>
                  <a:lnTo>
                    <a:pt x="124841" y="60071"/>
                  </a:lnTo>
                  <a:lnTo>
                    <a:pt x="116077" y="29210"/>
                  </a:lnTo>
                  <a:lnTo>
                    <a:pt x="105791" y="13462"/>
                  </a:lnTo>
                  <a:lnTo>
                    <a:pt x="93980" y="4699"/>
                  </a:lnTo>
                  <a:lnTo>
                    <a:pt x="711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780276" y="3182112"/>
              <a:ext cx="149351" cy="25298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585204" y="3168396"/>
              <a:ext cx="186055" cy="271780"/>
            </a:xfrm>
            <a:custGeom>
              <a:avLst/>
              <a:gdLst/>
              <a:ahLst/>
              <a:cxnLst/>
              <a:rect l="l" t="t" r="r" b="b"/>
              <a:pathLst>
                <a:path w="186054" h="271779">
                  <a:moveTo>
                    <a:pt x="158750" y="0"/>
                  </a:moveTo>
                  <a:lnTo>
                    <a:pt x="100584" y="37211"/>
                  </a:lnTo>
                  <a:lnTo>
                    <a:pt x="74168" y="79882"/>
                  </a:lnTo>
                  <a:lnTo>
                    <a:pt x="60705" y="113918"/>
                  </a:lnTo>
                  <a:lnTo>
                    <a:pt x="60705" y="134492"/>
                  </a:lnTo>
                  <a:lnTo>
                    <a:pt x="69469" y="147065"/>
                  </a:lnTo>
                  <a:lnTo>
                    <a:pt x="87756" y="172465"/>
                  </a:lnTo>
                  <a:lnTo>
                    <a:pt x="115697" y="204850"/>
                  </a:lnTo>
                  <a:lnTo>
                    <a:pt x="127635" y="230124"/>
                  </a:lnTo>
                  <a:lnTo>
                    <a:pt x="124460" y="235712"/>
                  </a:lnTo>
                  <a:lnTo>
                    <a:pt x="108585" y="235712"/>
                  </a:lnTo>
                  <a:lnTo>
                    <a:pt x="77343" y="232537"/>
                  </a:lnTo>
                  <a:lnTo>
                    <a:pt x="15113" y="242824"/>
                  </a:lnTo>
                  <a:lnTo>
                    <a:pt x="0" y="250698"/>
                  </a:lnTo>
                  <a:lnTo>
                    <a:pt x="0" y="260984"/>
                  </a:lnTo>
                  <a:lnTo>
                    <a:pt x="34290" y="271271"/>
                  </a:lnTo>
                  <a:lnTo>
                    <a:pt x="41528" y="269748"/>
                  </a:lnTo>
                  <a:lnTo>
                    <a:pt x="50292" y="260984"/>
                  </a:lnTo>
                  <a:lnTo>
                    <a:pt x="99695" y="250698"/>
                  </a:lnTo>
                  <a:lnTo>
                    <a:pt x="132461" y="249174"/>
                  </a:lnTo>
                  <a:lnTo>
                    <a:pt x="142875" y="242824"/>
                  </a:lnTo>
                  <a:lnTo>
                    <a:pt x="142875" y="232537"/>
                  </a:lnTo>
                  <a:lnTo>
                    <a:pt x="138049" y="215137"/>
                  </a:lnTo>
                  <a:lnTo>
                    <a:pt x="122936" y="188975"/>
                  </a:lnTo>
                  <a:lnTo>
                    <a:pt x="100584" y="157352"/>
                  </a:lnTo>
                  <a:lnTo>
                    <a:pt x="79755" y="136778"/>
                  </a:lnTo>
                  <a:lnTo>
                    <a:pt x="84581" y="121030"/>
                  </a:lnTo>
                  <a:lnTo>
                    <a:pt x="99695" y="92582"/>
                  </a:lnTo>
                  <a:lnTo>
                    <a:pt x="122936" y="68071"/>
                  </a:lnTo>
                  <a:lnTo>
                    <a:pt x="161925" y="49021"/>
                  </a:lnTo>
                  <a:lnTo>
                    <a:pt x="179577" y="41148"/>
                  </a:lnTo>
                  <a:lnTo>
                    <a:pt x="185927" y="26924"/>
                  </a:lnTo>
                  <a:lnTo>
                    <a:pt x="185927" y="14986"/>
                  </a:lnTo>
                  <a:lnTo>
                    <a:pt x="176402" y="3175"/>
                  </a:lnTo>
                  <a:lnTo>
                    <a:pt x="1587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592824" y="2750820"/>
              <a:ext cx="499872" cy="44348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428994" y="317220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731520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731520" y="333756"/>
                  </a:lnTo>
                  <a:lnTo>
                    <a:pt x="7315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428994" y="317220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0" y="333756"/>
                  </a:moveTo>
                  <a:lnTo>
                    <a:pt x="731520" y="333756"/>
                  </a:lnTo>
                  <a:lnTo>
                    <a:pt x="731520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6428994" y="3172205"/>
            <a:ext cx="731520" cy="3340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200" b="1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7260335" y="2971800"/>
            <a:ext cx="774700" cy="539750"/>
            <a:chOff x="7260335" y="2971800"/>
            <a:chExt cx="774700" cy="539750"/>
          </a:xfrm>
        </p:grpSpPr>
        <p:sp>
          <p:nvSpPr>
            <p:cNvPr id="45" name="object 45"/>
            <p:cNvSpPr/>
            <p:nvPr/>
          </p:nvSpPr>
          <p:spPr>
            <a:xfrm>
              <a:off x="73426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3426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3426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495031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495031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712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5712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5712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723631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723631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7998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7998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799831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952231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952231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3426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3426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3426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495031" y="32004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495031" y="32004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5712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5712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5712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723631" y="32004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23631" y="32004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7998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7998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799831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952231" y="32004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952231" y="32004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66431" y="29718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0" y="0"/>
                  </a:moveTo>
                  <a:lnTo>
                    <a:pt x="0" y="533400"/>
                  </a:lnTo>
                </a:path>
                <a:path w="762000" h="533400">
                  <a:moveTo>
                    <a:pt x="0" y="533400"/>
                  </a:moveTo>
                  <a:lnTo>
                    <a:pt x="762000" y="533400"/>
                  </a:lnTo>
                </a:path>
                <a:path w="762000" h="533400">
                  <a:moveTo>
                    <a:pt x="762000" y="533400"/>
                  </a:moveTo>
                  <a:lnTo>
                    <a:pt x="76200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4892421" y="2292223"/>
            <a:ext cx="6870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4E3A2F"/>
                </a:solidFill>
                <a:latin typeface="Arial"/>
                <a:cs typeface="Arial"/>
              </a:rPr>
              <a:t>15</a:t>
            </a:r>
            <a:r>
              <a:rPr sz="1400" b="1" spc="-8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4E3A2F"/>
                </a:solidFill>
                <a:latin typeface="Arial"/>
                <a:cs typeface="Arial"/>
              </a:rPr>
              <a:t>mins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414896" y="2309241"/>
            <a:ext cx="6870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4E3A2F"/>
                </a:solidFill>
                <a:latin typeface="Arial"/>
                <a:cs typeface="Arial"/>
              </a:rPr>
              <a:t>10</a:t>
            </a:r>
            <a:r>
              <a:rPr sz="1400" b="1" spc="-8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4E3A2F"/>
                </a:solidFill>
                <a:latin typeface="Arial"/>
                <a:cs typeface="Arial"/>
              </a:rPr>
              <a:t>mins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2432304" y="2813304"/>
            <a:ext cx="698500" cy="698500"/>
            <a:chOff x="2432304" y="2813304"/>
            <a:chExt cx="698500" cy="698500"/>
          </a:xfrm>
        </p:grpSpPr>
        <p:sp>
          <p:nvSpPr>
            <p:cNvPr id="79" name="object 79"/>
            <p:cNvSpPr/>
            <p:nvPr/>
          </p:nvSpPr>
          <p:spPr>
            <a:xfrm>
              <a:off x="2438400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438400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667000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667000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438400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438400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667000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667000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895600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895600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895600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895600" y="30480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438400" y="28194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438400" y="28194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667000" y="28194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667000" y="28194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5" name="object 95"/>
          <p:cNvGrpSpPr/>
          <p:nvPr/>
        </p:nvGrpSpPr>
        <p:grpSpPr>
          <a:xfrm>
            <a:off x="2889504" y="3727703"/>
            <a:ext cx="1607820" cy="664845"/>
            <a:chOff x="2889504" y="3727703"/>
            <a:chExt cx="1607820" cy="664845"/>
          </a:xfrm>
        </p:grpSpPr>
        <p:sp>
          <p:nvSpPr>
            <p:cNvPr id="96" name="object 96"/>
            <p:cNvSpPr/>
            <p:nvPr/>
          </p:nvSpPr>
          <p:spPr>
            <a:xfrm>
              <a:off x="2895600" y="3733799"/>
              <a:ext cx="1595755" cy="652780"/>
            </a:xfrm>
            <a:custGeom>
              <a:avLst/>
              <a:gdLst/>
              <a:ahLst/>
              <a:cxnLst/>
              <a:rect l="l" t="t" r="r" b="b"/>
              <a:pathLst>
                <a:path w="1595754" h="652779">
                  <a:moveTo>
                    <a:pt x="797813" y="0"/>
                  </a:moveTo>
                  <a:lnTo>
                    <a:pt x="399034" y="108712"/>
                  </a:lnTo>
                  <a:lnTo>
                    <a:pt x="598424" y="108712"/>
                  </a:lnTo>
                  <a:lnTo>
                    <a:pt x="598424" y="217424"/>
                  </a:lnTo>
                  <a:lnTo>
                    <a:pt x="0" y="217424"/>
                  </a:lnTo>
                  <a:lnTo>
                    <a:pt x="0" y="652272"/>
                  </a:lnTo>
                  <a:lnTo>
                    <a:pt x="1595627" y="652272"/>
                  </a:lnTo>
                  <a:lnTo>
                    <a:pt x="1595627" y="217424"/>
                  </a:lnTo>
                  <a:lnTo>
                    <a:pt x="997203" y="217424"/>
                  </a:lnTo>
                  <a:lnTo>
                    <a:pt x="997203" y="108712"/>
                  </a:lnTo>
                  <a:lnTo>
                    <a:pt x="1196594" y="108712"/>
                  </a:lnTo>
                  <a:lnTo>
                    <a:pt x="797813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895600" y="3733799"/>
              <a:ext cx="1595755" cy="652780"/>
            </a:xfrm>
            <a:custGeom>
              <a:avLst/>
              <a:gdLst/>
              <a:ahLst/>
              <a:cxnLst/>
              <a:rect l="l" t="t" r="r" b="b"/>
              <a:pathLst>
                <a:path w="1595754" h="652779">
                  <a:moveTo>
                    <a:pt x="0" y="217424"/>
                  </a:moveTo>
                  <a:lnTo>
                    <a:pt x="598424" y="217424"/>
                  </a:lnTo>
                  <a:lnTo>
                    <a:pt x="598424" y="108712"/>
                  </a:lnTo>
                  <a:lnTo>
                    <a:pt x="399034" y="108712"/>
                  </a:lnTo>
                  <a:lnTo>
                    <a:pt x="797813" y="0"/>
                  </a:lnTo>
                  <a:lnTo>
                    <a:pt x="1196594" y="108712"/>
                  </a:lnTo>
                  <a:lnTo>
                    <a:pt x="997203" y="108712"/>
                  </a:lnTo>
                  <a:lnTo>
                    <a:pt x="997203" y="217424"/>
                  </a:lnTo>
                  <a:lnTo>
                    <a:pt x="1595627" y="217424"/>
                  </a:lnTo>
                  <a:lnTo>
                    <a:pt x="1595627" y="652272"/>
                  </a:lnTo>
                  <a:lnTo>
                    <a:pt x="0" y="652272"/>
                  </a:lnTo>
                  <a:lnTo>
                    <a:pt x="0" y="217424"/>
                  </a:lnTo>
                  <a:close/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object 98"/>
          <p:cNvSpPr txBox="1"/>
          <p:nvPr/>
        </p:nvSpPr>
        <p:spPr>
          <a:xfrm>
            <a:off x="3249929" y="3969511"/>
            <a:ext cx="887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165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Constraint  O</a:t>
            </a:r>
            <a:r>
              <a:rPr sz="1200" b="1" spc="-25" dirty="0">
                <a:latin typeface="Arial"/>
                <a:cs typeface="Arial"/>
              </a:rPr>
              <a:t>v</a:t>
            </a:r>
            <a:r>
              <a:rPr sz="1200" b="1" spc="-5" dirty="0">
                <a:latin typeface="Arial"/>
                <a:cs typeface="Arial"/>
              </a:rPr>
              <a:t>erburde</a:t>
            </a:r>
            <a:r>
              <a:rPr sz="1200" b="1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4718303" y="3578352"/>
            <a:ext cx="1231900" cy="923925"/>
            <a:chOff x="4718303" y="3578352"/>
            <a:chExt cx="1231900" cy="923925"/>
          </a:xfrm>
        </p:grpSpPr>
        <p:sp>
          <p:nvSpPr>
            <p:cNvPr id="100" name="object 100"/>
            <p:cNvSpPr/>
            <p:nvPr/>
          </p:nvSpPr>
          <p:spPr>
            <a:xfrm>
              <a:off x="4724399" y="3584448"/>
              <a:ext cx="1219200" cy="911860"/>
            </a:xfrm>
            <a:custGeom>
              <a:avLst/>
              <a:gdLst/>
              <a:ahLst/>
              <a:cxnLst/>
              <a:rect l="l" t="t" r="r" b="b"/>
              <a:pathLst>
                <a:path w="1219200" h="911860">
                  <a:moveTo>
                    <a:pt x="609600" y="0"/>
                  </a:moveTo>
                  <a:lnTo>
                    <a:pt x="292100" y="151383"/>
                  </a:lnTo>
                  <a:lnTo>
                    <a:pt x="457200" y="151383"/>
                  </a:lnTo>
                  <a:lnTo>
                    <a:pt x="457200" y="291845"/>
                  </a:lnTo>
                  <a:lnTo>
                    <a:pt x="0" y="291845"/>
                  </a:lnTo>
                  <a:lnTo>
                    <a:pt x="0" y="911351"/>
                  </a:lnTo>
                  <a:lnTo>
                    <a:pt x="1219200" y="911351"/>
                  </a:lnTo>
                  <a:lnTo>
                    <a:pt x="1219200" y="291845"/>
                  </a:lnTo>
                  <a:lnTo>
                    <a:pt x="762000" y="291845"/>
                  </a:lnTo>
                  <a:lnTo>
                    <a:pt x="762000" y="151383"/>
                  </a:lnTo>
                  <a:lnTo>
                    <a:pt x="927100" y="151383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724399" y="3584448"/>
              <a:ext cx="1219200" cy="911860"/>
            </a:xfrm>
            <a:custGeom>
              <a:avLst/>
              <a:gdLst/>
              <a:ahLst/>
              <a:cxnLst/>
              <a:rect l="l" t="t" r="r" b="b"/>
              <a:pathLst>
                <a:path w="1219200" h="911860">
                  <a:moveTo>
                    <a:pt x="0" y="291845"/>
                  </a:moveTo>
                  <a:lnTo>
                    <a:pt x="457200" y="291845"/>
                  </a:lnTo>
                  <a:lnTo>
                    <a:pt x="457200" y="151383"/>
                  </a:lnTo>
                  <a:lnTo>
                    <a:pt x="292100" y="151383"/>
                  </a:lnTo>
                  <a:lnTo>
                    <a:pt x="609600" y="0"/>
                  </a:lnTo>
                  <a:lnTo>
                    <a:pt x="927100" y="151383"/>
                  </a:lnTo>
                  <a:lnTo>
                    <a:pt x="762000" y="151383"/>
                  </a:lnTo>
                  <a:lnTo>
                    <a:pt x="762000" y="291845"/>
                  </a:lnTo>
                  <a:lnTo>
                    <a:pt x="1219200" y="291845"/>
                  </a:lnTo>
                  <a:lnTo>
                    <a:pt x="1219200" y="911351"/>
                  </a:lnTo>
                  <a:lnTo>
                    <a:pt x="0" y="911351"/>
                  </a:lnTo>
                  <a:lnTo>
                    <a:pt x="0" y="291845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4831841" y="3906773"/>
            <a:ext cx="100456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This </a:t>
            </a:r>
            <a:r>
              <a:rPr sz="1200" spc="-5" dirty="0">
                <a:latin typeface="Arial"/>
                <a:cs typeface="Arial"/>
              </a:rPr>
              <a:t>operator  </a:t>
            </a:r>
            <a:r>
              <a:rPr sz="1200" dirty="0">
                <a:latin typeface="Arial"/>
                <a:cs typeface="Arial"/>
              </a:rPr>
              <a:t>must </a:t>
            </a:r>
            <a:r>
              <a:rPr sz="1200" b="1" spc="-25" dirty="0">
                <a:latin typeface="Arial"/>
                <a:cs typeface="Arial"/>
              </a:rPr>
              <a:t>WAIT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  </a:t>
            </a:r>
            <a:r>
              <a:rPr sz="1200" spc="-5" dirty="0">
                <a:latin typeface="Arial"/>
                <a:cs typeface="Arial"/>
              </a:rPr>
              <a:t>operator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298450" y="1136650"/>
            <a:ext cx="5151755" cy="1460500"/>
            <a:chOff x="298450" y="1136650"/>
            <a:chExt cx="5151755" cy="1460500"/>
          </a:xfrm>
        </p:grpSpPr>
        <p:sp>
          <p:nvSpPr>
            <p:cNvPr id="104" name="object 104"/>
            <p:cNvSpPr/>
            <p:nvPr/>
          </p:nvSpPr>
          <p:spPr>
            <a:xfrm>
              <a:off x="2430779" y="1905000"/>
              <a:ext cx="615695" cy="68580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430779" y="1905000"/>
              <a:ext cx="615950" cy="685800"/>
            </a:xfrm>
            <a:custGeom>
              <a:avLst/>
              <a:gdLst/>
              <a:ahLst/>
              <a:cxnLst/>
              <a:rect l="l" t="t" r="r" b="b"/>
              <a:pathLst>
                <a:path w="615950" h="685800">
                  <a:moveTo>
                    <a:pt x="0" y="514476"/>
                  </a:moveTo>
                  <a:lnTo>
                    <a:pt x="153924" y="514476"/>
                  </a:lnTo>
                  <a:lnTo>
                    <a:pt x="153924" y="0"/>
                  </a:lnTo>
                  <a:lnTo>
                    <a:pt x="461771" y="0"/>
                  </a:lnTo>
                  <a:lnTo>
                    <a:pt x="461771" y="514476"/>
                  </a:lnTo>
                  <a:lnTo>
                    <a:pt x="615695" y="514476"/>
                  </a:lnTo>
                  <a:lnTo>
                    <a:pt x="307847" y="685800"/>
                  </a:lnTo>
                  <a:lnTo>
                    <a:pt x="0" y="514476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04800" y="1143000"/>
              <a:ext cx="5138928" cy="124967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304800" y="1143000"/>
              <a:ext cx="5139055" cy="1249680"/>
            </a:xfrm>
            <a:custGeom>
              <a:avLst/>
              <a:gdLst/>
              <a:ahLst/>
              <a:cxnLst/>
              <a:rect l="l" t="t" r="r" b="b"/>
              <a:pathLst>
                <a:path w="5139055" h="1249680">
                  <a:moveTo>
                    <a:pt x="2726944" y="251205"/>
                  </a:moveTo>
                  <a:lnTo>
                    <a:pt x="3518789" y="0"/>
                  </a:lnTo>
                  <a:lnTo>
                    <a:pt x="3455670" y="334263"/>
                  </a:lnTo>
                  <a:lnTo>
                    <a:pt x="4284091" y="183514"/>
                  </a:lnTo>
                  <a:lnTo>
                    <a:pt x="3896995" y="377951"/>
                  </a:lnTo>
                  <a:lnTo>
                    <a:pt x="5138928" y="384428"/>
                  </a:lnTo>
                  <a:lnTo>
                    <a:pt x="4041013" y="543940"/>
                  </a:lnTo>
                  <a:lnTo>
                    <a:pt x="4346702" y="653161"/>
                  </a:lnTo>
                  <a:lnTo>
                    <a:pt x="3896995" y="712215"/>
                  </a:lnTo>
                  <a:lnTo>
                    <a:pt x="4491101" y="904366"/>
                  </a:lnTo>
                  <a:lnTo>
                    <a:pt x="3483102" y="830199"/>
                  </a:lnTo>
                  <a:lnTo>
                    <a:pt x="3554857" y="1004951"/>
                  </a:lnTo>
                  <a:lnTo>
                    <a:pt x="2897759" y="921892"/>
                  </a:lnTo>
                  <a:lnTo>
                    <a:pt x="2762631" y="1090167"/>
                  </a:lnTo>
                  <a:lnTo>
                    <a:pt x="2348738" y="1004951"/>
                  </a:lnTo>
                  <a:lnTo>
                    <a:pt x="2069845" y="1140460"/>
                  </a:lnTo>
                  <a:lnTo>
                    <a:pt x="1790827" y="1048639"/>
                  </a:lnTo>
                  <a:lnTo>
                    <a:pt x="1169797" y="1249679"/>
                  </a:lnTo>
                  <a:lnTo>
                    <a:pt x="1143127" y="1055242"/>
                  </a:lnTo>
                  <a:lnTo>
                    <a:pt x="305714" y="1031239"/>
                  </a:lnTo>
                  <a:lnTo>
                    <a:pt x="792251" y="889253"/>
                  </a:lnTo>
                  <a:lnTo>
                    <a:pt x="0" y="744982"/>
                  </a:lnTo>
                  <a:lnTo>
                    <a:pt x="936193" y="670687"/>
                  </a:lnTo>
                  <a:lnTo>
                    <a:pt x="278828" y="478409"/>
                  </a:lnTo>
                  <a:lnTo>
                    <a:pt x="1278128" y="452247"/>
                  </a:lnTo>
                  <a:lnTo>
                    <a:pt x="1071118" y="209676"/>
                  </a:lnTo>
                  <a:lnTo>
                    <a:pt x="2034158" y="369188"/>
                  </a:lnTo>
                  <a:lnTo>
                    <a:pt x="2313051" y="109220"/>
                  </a:lnTo>
                  <a:lnTo>
                    <a:pt x="2726944" y="251205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8" name="object 108"/>
          <p:cNvSpPr txBox="1"/>
          <p:nvPr/>
        </p:nvSpPr>
        <p:spPr>
          <a:xfrm>
            <a:off x="1663700" y="1447800"/>
            <a:ext cx="2438400" cy="9906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71755" marR="401320" indent="-59690">
              <a:lnSpc>
                <a:spcPts val="1680"/>
              </a:lnSpc>
              <a:spcBef>
                <a:spcPts val="350"/>
              </a:spcBef>
            </a:pPr>
            <a:r>
              <a:rPr sz="1600" b="1" spc="-5" dirty="0">
                <a:solidFill>
                  <a:srgbClr val="855309"/>
                </a:solidFill>
                <a:latin typeface="Arial"/>
                <a:cs typeface="Arial"/>
              </a:rPr>
              <a:t>Overproduction</a:t>
            </a:r>
            <a:r>
              <a:rPr sz="1600" b="1" spc="-90" dirty="0">
                <a:solidFill>
                  <a:srgbClr val="85530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latin typeface="Carlito"/>
                <a:cs typeface="Carlito"/>
              </a:rPr>
              <a:t>which  causes </a:t>
            </a:r>
            <a:r>
              <a:rPr sz="1400" b="1" dirty="0">
                <a:latin typeface="Carlito"/>
                <a:cs typeface="Carlito"/>
              </a:rPr>
              <a:t>the other 6</a:t>
            </a:r>
            <a:r>
              <a:rPr sz="1400" b="1" spc="-95" dirty="0">
                <a:latin typeface="Carlito"/>
                <a:cs typeface="Carlito"/>
              </a:rPr>
              <a:t> </a:t>
            </a:r>
            <a:r>
              <a:rPr sz="1400" b="1" spc="-10" dirty="0">
                <a:latin typeface="Carlito"/>
                <a:cs typeface="Carlito"/>
              </a:rPr>
              <a:t>wastes</a:t>
            </a:r>
            <a:endParaRPr sz="1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 dirty="0">
              <a:latin typeface="Carlito"/>
              <a:cs typeface="Carlito"/>
            </a:endParaRPr>
          </a:p>
          <a:p>
            <a:pPr marL="151130">
              <a:lnSpc>
                <a:spcPct val="100000"/>
              </a:lnSpc>
              <a:tabLst>
                <a:tab pos="1763395" algn="l"/>
              </a:tabLst>
            </a:pPr>
            <a:r>
              <a:rPr sz="1400" b="1" dirty="0">
                <a:solidFill>
                  <a:srgbClr val="4E3A2F"/>
                </a:solidFill>
                <a:latin typeface="Arial"/>
                <a:cs typeface="Arial"/>
              </a:rPr>
              <a:t>5</a:t>
            </a:r>
            <a:r>
              <a:rPr sz="1400" b="1" spc="-5" dirty="0">
                <a:solidFill>
                  <a:srgbClr val="4E3A2F"/>
                </a:solidFill>
                <a:latin typeface="Arial"/>
                <a:cs typeface="Arial"/>
              </a:rPr>
              <a:t> mins	</a:t>
            </a:r>
            <a:r>
              <a:rPr sz="1400" b="1" dirty="0">
                <a:solidFill>
                  <a:srgbClr val="4E3A2F"/>
                </a:solidFill>
                <a:latin typeface="Arial"/>
                <a:cs typeface="Arial"/>
              </a:rPr>
              <a:t>25</a:t>
            </a:r>
            <a:r>
              <a:rPr sz="1400" b="1" spc="-8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4E3A2F"/>
                </a:solidFill>
                <a:latin typeface="Arial"/>
                <a:cs typeface="Arial"/>
              </a:rPr>
              <a:t>mins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4899278" y="1140912"/>
            <a:ext cx="3488054" cy="1155700"/>
            <a:chOff x="4899278" y="1140912"/>
            <a:chExt cx="3488054" cy="1155700"/>
          </a:xfrm>
        </p:grpSpPr>
        <p:sp>
          <p:nvSpPr>
            <p:cNvPr id="110" name="object 110"/>
            <p:cNvSpPr/>
            <p:nvPr/>
          </p:nvSpPr>
          <p:spPr>
            <a:xfrm>
              <a:off x="5559505" y="1147008"/>
              <a:ext cx="2821940" cy="1143635"/>
            </a:xfrm>
            <a:custGeom>
              <a:avLst/>
              <a:gdLst/>
              <a:ahLst/>
              <a:cxnLst/>
              <a:rect l="l" t="t" r="r" b="b"/>
              <a:pathLst>
                <a:path w="2821940" h="1143635">
                  <a:moveTo>
                    <a:pt x="256078" y="376229"/>
                  </a:moveTo>
                  <a:lnTo>
                    <a:pt x="252013" y="343229"/>
                  </a:lnTo>
                  <a:lnTo>
                    <a:pt x="255902" y="310995"/>
                  </a:lnTo>
                  <a:lnTo>
                    <a:pt x="267296" y="279852"/>
                  </a:lnTo>
                  <a:lnTo>
                    <a:pt x="310799" y="222147"/>
                  </a:lnTo>
                  <a:lnTo>
                    <a:pt x="342010" y="196238"/>
                  </a:lnTo>
                  <a:lnTo>
                    <a:pt x="378927" y="172726"/>
                  </a:lnTo>
                  <a:lnTo>
                    <a:pt x="421103" y="151938"/>
                  </a:lnTo>
                  <a:lnTo>
                    <a:pt x="468087" y="134199"/>
                  </a:lnTo>
                  <a:lnTo>
                    <a:pt x="519430" y="119836"/>
                  </a:lnTo>
                  <a:lnTo>
                    <a:pt x="574682" y="109176"/>
                  </a:lnTo>
                  <a:lnTo>
                    <a:pt x="633395" y="102544"/>
                  </a:lnTo>
                  <a:lnTo>
                    <a:pt x="682344" y="100377"/>
                  </a:lnTo>
                  <a:lnTo>
                    <a:pt x="731110" y="101213"/>
                  </a:lnTo>
                  <a:lnTo>
                    <a:pt x="779255" y="105005"/>
                  </a:lnTo>
                  <a:lnTo>
                    <a:pt x="826341" y="111707"/>
                  </a:lnTo>
                  <a:lnTo>
                    <a:pt x="871932" y="121274"/>
                  </a:lnTo>
                  <a:lnTo>
                    <a:pt x="915589" y="133659"/>
                  </a:lnTo>
                  <a:lnTo>
                    <a:pt x="946094" y="107279"/>
                  </a:lnTo>
                  <a:lnTo>
                    <a:pt x="982863" y="84559"/>
                  </a:lnTo>
                  <a:lnTo>
                    <a:pt x="1024925" y="65661"/>
                  </a:lnTo>
                  <a:lnTo>
                    <a:pt x="1071314" y="50747"/>
                  </a:lnTo>
                  <a:lnTo>
                    <a:pt x="1121059" y="39981"/>
                  </a:lnTo>
                  <a:lnTo>
                    <a:pt x="1173194" y="33523"/>
                  </a:lnTo>
                  <a:lnTo>
                    <a:pt x="1226749" y="31537"/>
                  </a:lnTo>
                  <a:lnTo>
                    <a:pt x="1280756" y="34185"/>
                  </a:lnTo>
                  <a:lnTo>
                    <a:pt x="1334246" y="41628"/>
                  </a:lnTo>
                  <a:lnTo>
                    <a:pt x="1386251" y="54030"/>
                  </a:lnTo>
                  <a:lnTo>
                    <a:pt x="1428844" y="68794"/>
                  </a:lnTo>
                  <a:lnTo>
                    <a:pt x="1467150" y="86796"/>
                  </a:lnTo>
                  <a:lnTo>
                    <a:pt x="1497957" y="59858"/>
                  </a:lnTo>
                  <a:lnTo>
                    <a:pt x="1536681" y="37528"/>
                  </a:lnTo>
                  <a:lnTo>
                    <a:pt x="1581783" y="20091"/>
                  </a:lnTo>
                  <a:lnTo>
                    <a:pt x="1631726" y="7834"/>
                  </a:lnTo>
                  <a:lnTo>
                    <a:pt x="1684974" y="1041"/>
                  </a:lnTo>
                  <a:lnTo>
                    <a:pt x="1739988" y="0"/>
                  </a:lnTo>
                  <a:lnTo>
                    <a:pt x="1795231" y="4994"/>
                  </a:lnTo>
                  <a:lnTo>
                    <a:pt x="1849166" y="16311"/>
                  </a:lnTo>
                  <a:lnTo>
                    <a:pt x="1903602" y="35790"/>
                  </a:lnTo>
                  <a:lnTo>
                    <a:pt x="1948607" y="61650"/>
                  </a:lnTo>
                  <a:lnTo>
                    <a:pt x="1985007" y="41529"/>
                  </a:lnTo>
                  <a:lnTo>
                    <a:pt x="2025699" y="25314"/>
                  </a:lnTo>
                  <a:lnTo>
                    <a:pt x="2069764" y="13047"/>
                  </a:lnTo>
                  <a:lnTo>
                    <a:pt x="2116282" y="4772"/>
                  </a:lnTo>
                  <a:lnTo>
                    <a:pt x="2164333" y="531"/>
                  </a:lnTo>
                  <a:lnTo>
                    <a:pt x="2212997" y="367"/>
                  </a:lnTo>
                  <a:lnTo>
                    <a:pt x="2261355" y="4322"/>
                  </a:lnTo>
                  <a:lnTo>
                    <a:pt x="2308487" y="12439"/>
                  </a:lnTo>
                  <a:lnTo>
                    <a:pt x="2353473" y="24761"/>
                  </a:lnTo>
                  <a:lnTo>
                    <a:pt x="2395393" y="41330"/>
                  </a:lnTo>
                  <a:lnTo>
                    <a:pt x="2433961" y="62734"/>
                  </a:lnTo>
                  <a:lnTo>
                    <a:pt x="2465053" y="87304"/>
                  </a:lnTo>
                  <a:lnTo>
                    <a:pt x="2502327" y="143565"/>
                  </a:lnTo>
                  <a:lnTo>
                    <a:pt x="2561239" y="155646"/>
                  </a:lnTo>
                  <a:lnTo>
                    <a:pt x="2613819" y="172820"/>
                  </a:lnTo>
                  <a:lnTo>
                    <a:pt x="2659379" y="194422"/>
                  </a:lnTo>
                  <a:lnTo>
                    <a:pt x="2697231" y="219786"/>
                  </a:lnTo>
                  <a:lnTo>
                    <a:pt x="2726688" y="248249"/>
                  </a:lnTo>
                  <a:lnTo>
                    <a:pt x="2757663" y="311809"/>
                  </a:lnTo>
                  <a:lnTo>
                    <a:pt x="2757806" y="345578"/>
                  </a:lnTo>
                  <a:lnTo>
                    <a:pt x="2746802" y="379785"/>
                  </a:lnTo>
                  <a:lnTo>
                    <a:pt x="2743373" y="386216"/>
                  </a:lnTo>
                  <a:lnTo>
                    <a:pt x="2739563" y="392564"/>
                  </a:lnTo>
                  <a:lnTo>
                    <a:pt x="2735372" y="398841"/>
                  </a:lnTo>
                  <a:lnTo>
                    <a:pt x="2730800" y="405058"/>
                  </a:lnTo>
                  <a:lnTo>
                    <a:pt x="2766792" y="435248"/>
                  </a:lnTo>
                  <a:lnTo>
                    <a:pt x="2793734" y="467208"/>
                  </a:lnTo>
                  <a:lnTo>
                    <a:pt x="2811750" y="500406"/>
                  </a:lnTo>
                  <a:lnTo>
                    <a:pt x="2820964" y="534315"/>
                  </a:lnTo>
                  <a:lnTo>
                    <a:pt x="2821503" y="568404"/>
                  </a:lnTo>
                  <a:lnTo>
                    <a:pt x="2813489" y="602144"/>
                  </a:lnTo>
                  <a:lnTo>
                    <a:pt x="2772308" y="666457"/>
                  </a:lnTo>
                  <a:lnTo>
                    <a:pt x="2739389" y="695972"/>
                  </a:lnTo>
                  <a:lnTo>
                    <a:pt x="2698418" y="723019"/>
                  </a:lnTo>
                  <a:lnTo>
                    <a:pt x="2649520" y="747069"/>
                  </a:lnTo>
                  <a:lnTo>
                    <a:pt x="2602338" y="764518"/>
                  </a:lnTo>
                  <a:lnTo>
                    <a:pt x="2551714" y="778454"/>
                  </a:lnTo>
                  <a:lnTo>
                    <a:pt x="2498305" y="788699"/>
                  </a:lnTo>
                  <a:lnTo>
                    <a:pt x="2442764" y="795075"/>
                  </a:lnTo>
                  <a:lnTo>
                    <a:pt x="2437336" y="828810"/>
                  </a:lnTo>
                  <a:lnTo>
                    <a:pt x="2399235" y="890534"/>
                  </a:lnTo>
                  <a:lnTo>
                    <a:pt x="2368131" y="917672"/>
                  </a:lnTo>
                  <a:lnTo>
                    <a:pt x="2330036" y="941760"/>
                  </a:lnTo>
                  <a:lnTo>
                    <a:pt x="2285734" y="962374"/>
                  </a:lnTo>
                  <a:lnTo>
                    <a:pt x="2236010" y="979087"/>
                  </a:lnTo>
                  <a:lnTo>
                    <a:pt x="2181648" y="991476"/>
                  </a:lnTo>
                  <a:lnTo>
                    <a:pt x="2123432" y="999114"/>
                  </a:lnTo>
                  <a:lnTo>
                    <a:pt x="2062145" y="1001577"/>
                  </a:lnTo>
                  <a:lnTo>
                    <a:pt x="2010331" y="999404"/>
                  </a:lnTo>
                  <a:lnTo>
                    <a:pt x="1959767" y="993338"/>
                  </a:lnTo>
                  <a:lnTo>
                    <a:pt x="1911180" y="983486"/>
                  </a:lnTo>
                  <a:lnTo>
                    <a:pt x="1865295" y="969954"/>
                  </a:lnTo>
                  <a:lnTo>
                    <a:pt x="1845972" y="998682"/>
                  </a:lnTo>
                  <a:lnTo>
                    <a:pt x="1790706" y="1049561"/>
                  </a:lnTo>
                  <a:lnTo>
                    <a:pt x="1755791" y="1071408"/>
                  </a:lnTo>
                  <a:lnTo>
                    <a:pt x="1716708" y="1090656"/>
                  </a:lnTo>
                  <a:lnTo>
                    <a:pt x="1673972" y="1107153"/>
                  </a:lnTo>
                  <a:lnTo>
                    <a:pt x="1628098" y="1120745"/>
                  </a:lnTo>
                  <a:lnTo>
                    <a:pt x="1579600" y="1131281"/>
                  </a:lnTo>
                  <a:lnTo>
                    <a:pt x="1528993" y="1138607"/>
                  </a:lnTo>
                  <a:lnTo>
                    <a:pt x="1476791" y="1142572"/>
                  </a:lnTo>
                  <a:lnTo>
                    <a:pt x="1423509" y="1143022"/>
                  </a:lnTo>
                  <a:lnTo>
                    <a:pt x="1369663" y="1139805"/>
                  </a:lnTo>
                  <a:lnTo>
                    <a:pt x="1315766" y="1132768"/>
                  </a:lnTo>
                  <a:lnTo>
                    <a:pt x="1258932" y="1120792"/>
                  </a:lnTo>
                  <a:lnTo>
                    <a:pt x="1205945" y="1104720"/>
                  </a:lnTo>
                  <a:lnTo>
                    <a:pt x="1157511" y="1084844"/>
                  </a:lnTo>
                  <a:lnTo>
                    <a:pt x="1114338" y="1061457"/>
                  </a:lnTo>
                  <a:lnTo>
                    <a:pt x="1077133" y="1034851"/>
                  </a:lnTo>
                  <a:lnTo>
                    <a:pt x="1028556" y="1049108"/>
                  </a:lnTo>
                  <a:lnTo>
                    <a:pt x="978506" y="1060169"/>
                  </a:lnTo>
                  <a:lnTo>
                    <a:pt x="927407" y="1068092"/>
                  </a:lnTo>
                  <a:lnTo>
                    <a:pt x="875679" y="1072933"/>
                  </a:lnTo>
                  <a:lnTo>
                    <a:pt x="823745" y="1074753"/>
                  </a:lnTo>
                  <a:lnTo>
                    <a:pt x="772024" y="1073607"/>
                  </a:lnTo>
                  <a:lnTo>
                    <a:pt x="720940" y="1069556"/>
                  </a:lnTo>
                  <a:lnTo>
                    <a:pt x="670913" y="1062656"/>
                  </a:lnTo>
                  <a:lnTo>
                    <a:pt x="622365" y="1052965"/>
                  </a:lnTo>
                  <a:lnTo>
                    <a:pt x="575718" y="1040543"/>
                  </a:lnTo>
                  <a:lnTo>
                    <a:pt x="531393" y="1025445"/>
                  </a:lnTo>
                  <a:lnTo>
                    <a:pt x="489812" y="1007732"/>
                  </a:lnTo>
                  <a:lnTo>
                    <a:pt x="451396" y="987460"/>
                  </a:lnTo>
                  <a:lnTo>
                    <a:pt x="416566" y="964688"/>
                  </a:lnTo>
                  <a:lnTo>
                    <a:pt x="385745" y="939474"/>
                  </a:lnTo>
                  <a:lnTo>
                    <a:pt x="382189" y="936172"/>
                  </a:lnTo>
                  <a:lnTo>
                    <a:pt x="380411" y="934521"/>
                  </a:lnTo>
                  <a:lnTo>
                    <a:pt x="322782" y="935024"/>
                  </a:lnTo>
                  <a:lnTo>
                    <a:pt x="267804" y="929376"/>
                  </a:lnTo>
                  <a:lnTo>
                    <a:pt x="216746" y="918128"/>
                  </a:lnTo>
                  <a:lnTo>
                    <a:pt x="170877" y="901834"/>
                  </a:lnTo>
                  <a:lnTo>
                    <a:pt x="131468" y="881046"/>
                  </a:lnTo>
                  <a:lnTo>
                    <a:pt x="99787" y="856315"/>
                  </a:lnTo>
                  <a:lnTo>
                    <a:pt x="64689" y="797234"/>
                  </a:lnTo>
                  <a:lnTo>
                    <a:pt x="64197" y="763059"/>
                  </a:lnTo>
                  <a:lnTo>
                    <a:pt x="76945" y="730051"/>
                  </a:lnTo>
                  <a:lnTo>
                    <a:pt x="102265" y="699329"/>
                  </a:lnTo>
                  <a:lnTo>
                    <a:pt x="139492" y="672012"/>
                  </a:lnTo>
                  <a:lnTo>
                    <a:pt x="87179" y="650184"/>
                  </a:lnTo>
                  <a:lnTo>
                    <a:pt x="46466" y="623226"/>
                  </a:lnTo>
                  <a:lnTo>
                    <a:pt x="17961" y="592432"/>
                  </a:lnTo>
                  <a:lnTo>
                    <a:pt x="2270" y="559094"/>
                  </a:lnTo>
                  <a:lnTo>
                    <a:pt x="0" y="524505"/>
                  </a:lnTo>
                  <a:lnTo>
                    <a:pt x="11756" y="489958"/>
                  </a:lnTo>
                  <a:lnTo>
                    <a:pt x="38146" y="456747"/>
                  </a:lnTo>
                  <a:lnTo>
                    <a:pt x="69448" y="432601"/>
                  </a:lnTo>
                  <a:lnTo>
                    <a:pt x="107846" y="412411"/>
                  </a:lnTo>
                  <a:lnTo>
                    <a:pt x="152144" y="396598"/>
                  </a:lnTo>
                  <a:lnTo>
                    <a:pt x="201149" y="385582"/>
                  </a:lnTo>
                  <a:lnTo>
                    <a:pt x="253665" y="379785"/>
                  </a:lnTo>
                  <a:lnTo>
                    <a:pt x="256078" y="376229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899278" y="1744472"/>
              <a:ext cx="75692" cy="7569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055996" y="1706372"/>
              <a:ext cx="139192" cy="13919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276087" y="1666240"/>
              <a:ext cx="202692" cy="20269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702045" y="1814448"/>
              <a:ext cx="1740535" cy="363220"/>
            </a:xfrm>
            <a:custGeom>
              <a:avLst/>
              <a:gdLst/>
              <a:ahLst/>
              <a:cxnLst/>
              <a:rect l="l" t="t" r="r" b="b"/>
              <a:pathLst>
                <a:path w="1740534" h="363219">
                  <a:moveTo>
                    <a:pt x="165353" y="21209"/>
                  </a:moveTo>
                  <a:lnTo>
                    <a:pt x="122158" y="21199"/>
                  </a:lnTo>
                  <a:lnTo>
                    <a:pt x="79724" y="17605"/>
                  </a:lnTo>
                  <a:lnTo>
                    <a:pt x="38766" y="10511"/>
                  </a:lnTo>
                  <a:lnTo>
                    <a:pt x="0" y="0"/>
                  </a:lnTo>
                </a:path>
                <a:path w="1740534" h="363219">
                  <a:moveTo>
                    <a:pt x="311150" y="251967"/>
                  </a:moveTo>
                  <a:lnTo>
                    <a:pt x="293590" y="255446"/>
                  </a:lnTo>
                  <a:lnTo>
                    <a:pt x="275637" y="258270"/>
                  </a:lnTo>
                  <a:lnTo>
                    <a:pt x="257375" y="260451"/>
                  </a:lnTo>
                  <a:lnTo>
                    <a:pt x="238887" y="262000"/>
                  </a:lnTo>
                </a:path>
                <a:path w="1740534" h="363219">
                  <a:moveTo>
                    <a:pt x="934465" y="362838"/>
                  </a:moveTo>
                  <a:lnTo>
                    <a:pt x="921873" y="351795"/>
                  </a:lnTo>
                  <a:lnTo>
                    <a:pt x="910399" y="340407"/>
                  </a:lnTo>
                  <a:lnTo>
                    <a:pt x="900068" y="328709"/>
                  </a:lnTo>
                  <a:lnTo>
                    <a:pt x="890904" y="316738"/>
                  </a:lnTo>
                </a:path>
                <a:path w="1740534" h="363219">
                  <a:moveTo>
                    <a:pt x="1740407" y="248030"/>
                  </a:moveTo>
                  <a:lnTo>
                    <a:pt x="1737885" y="260840"/>
                  </a:lnTo>
                  <a:lnTo>
                    <a:pt x="1734137" y="273542"/>
                  </a:lnTo>
                  <a:lnTo>
                    <a:pt x="1729174" y="286125"/>
                  </a:lnTo>
                  <a:lnTo>
                    <a:pt x="1723008" y="29857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7782432" y="1744218"/>
              <a:ext cx="224282" cy="20104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15583" y="1204975"/>
              <a:ext cx="2473960" cy="415290"/>
            </a:xfrm>
            <a:custGeom>
              <a:avLst/>
              <a:gdLst/>
              <a:ahLst/>
              <a:cxnLst/>
              <a:rect l="l" t="t" r="r" b="b"/>
              <a:pathLst>
                <a:path w="2473959" h="415290">
                  <a:moveTo>
                    <a:pt x="2473451" y="344297"/>
                  </a:moveTo>
                  <a:lnTo>
                    <a:pt x="2455491" y="364172"/>
                  </a:lnTo>
                  <a:lnTo>
                    <a:pt x="2433589" y="382714"/>
                  </a:lnTo>
                  <a:lnTo>
                    <a:pt x="2407997" y="399732"/>
                  </a:lnTo>
                  <a:lnTo>
                    <a:pt x="2378964" y="415036"/>
                  </a:lnTo>
                </a:path>
                <a:path w="2473959" h="415290">
                  <a:moveTo>
                    <a:pt x="2246630" y="81534"/>
                  </a:moveTo>
                  <a:lnTo>
                    <a:pt x="2249013" y="89844"/>
                  </a:lnTo>
                  <a:lnTo>
                    <a:pt x="2250646" y="98202"/>
                  </a:lnTo>
                  <a:lnTo>
                    <a:pt x="2251541" y="106608"/>
                  </a:lnTo>
                  <a:lnTo>
                    <a:pt x="2251710" y="115062"/>
                  </a:lnTo>
                </a:path>
                <a:path w="2473959" h="415290">
                  <a:moveTo>
                    <a:pt x="1643252" y="42545"/>
                  </a:moveTo>
                  <a:lnTo>
                    <a:pt x="1653224" y="31218"/>
                  </a:lnTo>
                  <a:lnTo>
                    <a:pt x="1664636" y="20319"/>
                  </a:lnTo>
                  <a:lnTo>
                    <a:pt x="1677453" y="9898"/>
                  </a:lnTo>
                  <a:lnTo>
                    <a:pt x="1691639" y="0"/>
                  </a:lnTo>
                </a:path>
                <a:path w="2473959" h="415290">
                  <a:moveTo>
                    <a:pt x="1190497" y="62864"/>
                  </a:moveTo>
                  <a:lnTo>
                    <a:pt x="1194829" y="53415"/>
                  </a:lnTo>
                  <a:lnTo>
                    <a:pt x="1200197" y="44132"/>
                  </a:lnTo>
                  <a:lnTo>
                    <a:pt x="1206589" y="35040"/>
                  </a:lnTo>
                  <a:lnTo>
                    <a:pt x="1213992" y="26162"/>
                  </a:lnTo>
                </a:path>
                <a:path w="2473959" h="415290">
                  <a:moveTo>
                    <a:pt x="659129" y="75437"/>
                  </a:moveTo>
                  <a:lnTo>
                    <a:pt x="681815" y="83246"/>
                  </a:lnTo>
                  <a:lnTo>
                    <a:pt x="703548" y="91805"/>
                  </a:lnTo>
                  <a:lnTo>
                    <a:pt x="724280" y="101101"/>
                  </a:lnTo>
                  <a:lnTo>
                    <a:pt x="743965" y="111125"/>
                  </a:lnTo>
                </a:path>
                <a:path w="2473959" h="415290">
                  <a:moveTo>
                    <a:pt x="14858" y="355726"/>
                  </a:moveTo>
                  <a:lnTo>
                    <a:pt x="10144" y="346515"/>
                  </a:lnTo>
                  <a:lnTo>
                    <a:pt x="6096" y="337185"/>
                  </a:lnTo>
                  <a:lnTo>
                    <a:pt x="2714" y="327759"/>
                  </a:lnTo>
                  <a:lnTo>
                    <a:pt x="0" y="31826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117"/>
          <p:cNvSpPr txBox="1"/>
          <p:nvPr/>
        </p:nvSpPr>
        <p:spPr>
          <a:xfrm>
            <a:off x="6132703" y="1248613"/>
            <a:ext cx="13347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855309"/>
                </a:solidFill>
                <a:latin typeface="Arial"/>
                <a:cs typeface="Arial"/>
              </a:rPr>
              <a:t>Over-processing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789421" y="1525269"/>
            <a:ext cx="1551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49960" algn="l"/>
              </a:tabLst>
            </a:pPr>
            <a:r>
              <a:rPr sz="1300" b="1" spc="-5" dirty="0">
                <a:solidFill>
                  <a:srgbClr val="855309"/>
                </a:solidFill>
                <a:latin typeface="Arial"/>
                <a:cs typeface="Arial"/>
              </a:rPr>
              <a:t>In</a:t>
            </a:r>
            <a:r>
              <a:rPr sz="1300" b="1" spc="-30" dirty="0">
                <a:solidFill>
                  <a:srgbClr val="855309"/>
                </a:solidFill>
                <a:latin typeface="Arial"/>
                <a:cs typeface="Arial"/>
              </a:rPr>
              <a:t>v</a:t>
            </a:r>
            <a:r>
              <a:rPr sz="1300" b="1" spc="-5" dirty="0">
                <a:solidFill>
                  <a:srgbClr val="855309"/>
                </a:solidFill>
                <a:latin typeface="Arial"/>
                <a:cs typeface="Arial"/>
              </a:rPr>
              <a:t>ento</a:t>
            </a:r>
            <a:r>
              <a:rPr sz="1300" b="1" spc="5" dirty="0">
                <a:solidFill>
                  <a:srgbClr val="855309"/>
                </a:solidFill>
                <a:latin typeface="Arial"/>
                <a:cs typeface="Arial"/>
              </a:rPr>
              <a:t>r</a:t>
            </a:r>
            <a:r>
              <a:rPr sz="1300" b="1" spc="-5" dirty="0">
                <a:solidFill>
                  <a:srgbClr val="855309"/>
                </a:solidFill>
                <a:latin typeface="Arial"/>
                <a:cs typeface="Arial"/>
              </a:rPr>
              <a:t>y</a:t>
            </a:r>
            <a:r>
              <a:rPr sz="1300" b="1" dirty="0">
                <a:solidFill>
                  <a:srgbClr val="855309"/>
                </a:solidFill>
                <a:latin typeface="Arial"/>
                <a:cs typeface="Arial"/>
              </a:rPr>
              <a:t>	</a:t>
            </a:r>
            <a:r>
              <a:rPr sz="1300" b="1" spc="-55" dirty="0">
                <a:solidFill>
                  <a:srgbClr val="855309"/>
                </a:solidFill>
                <a:latin typeface="Arial"/>
                <a:cs typeface="Arial"/>
              </a:rPr>
              <a:t>W</a:t>
            </a:r>
            <a:r>
              <a:rPr sz="1300" b="1" spc="-5" dirty="0">
                <a:solidFill>
                  <a:srgbClr val="855309"/>
                </a:solidFill>
                <a:latin typeface="Arial"/>
                <a:cs typeface="Arial"/>
              </a:rPr>
              <a:t>aiting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7573136" y="1436369"/>
            <a:ext cx="6019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855309"/>
                </a:solidFill>
                <a:latin typeface="Arial"/>
                <a:cs typeface="Arial"/>
              </a:rPr>
              <a:t>defects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907404" y="1788922"/>
            <a:ext cx="11791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solidFill>
                  <a:srgbClr val="855309"/>
                </a:solidFill>
                <a:latin typeface="Arial"/>
                <a:cs typeface="Arial"/>
              </a:rPr>
              <a:t>Transportation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217409" y="1858772"/>
            <a:ext cx="566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rgbClr val="855309"/>
                </a:solidFill>
                <a:latin typeface="Arial"/>
                <a:cs typeface="Arial"/>
              </a:rPr>
              <a:t>M</a:t>
            </a:r>
            <a:r>
              <a:rPr sz="1300" b="1" spc="-5" dirty="0">
                <a:solidFill>
                  <a:srgbClr val="855309"/>
                </a:solidFill>
                <a:latin typeface="Arial"/>
                <a:cs typeface="Arial"/>
              </a:rPr>
              <a:t>otion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22" name="object 122"/>
          <p:cNvGrpSpPr/>
          <p:nvPr/>
        </p:nvGrpSpPr>
        <p:grpSpPr>
          <a:xfrm>
            <a:off x="6318503" y="3578352"/>
            <a:ext cx="1231900" cy="923925"/>
            <a:chOff x="6318503" y="3578352"/>
            <a:chExt cx="1231900" cy="923925"/>
          </a:xfrm>
        </p:grpSpPr>
        <p:sp>
          <p:nvSpPr>
            <p:cNvPr id="123" name="object 123"/>
            <p:cNvSpPr/>
            <p:nvPr/>
          </p:nvSpPr>
          <p:spPr>
            <a:xfrm>
              <a:off x="6324599" y="3584448"/>
              <a:ext cx="1219200" cy="911860"/>
            </a:xfrm>
            <a:custGeom>
              <a:avLst/>
              <a:gdLst/>
              <a:ahLst/>
              <a:cxnLst/>
              <a:rect l="l" t="t" r="r" b="b"/>
              <a:pathLst>
                <a:path w="1219200" h="911860">
                  <a:moveTo>
                    <a:pt x="609600" y="0"/>
                  </a:moveTo>
                  <a:lnTo>
                    <a:pt x="292100" y="151383"/>
                  </a:lnTo>
                  <a:lnTo>
                    <a:pt x="457200" y="151383"/>
                  </a:lnTo>
                  <a:lnTo>
                    <a:pt x="457200" y="291845"/>
                  </a:lnTo>
                  <a:lnTo>
                    <a:pt x="0" y="291845"/>
                  </a:lnTo>
                  <a:lnTo>
                    <a:pt x="0" y="911351"/>
                  </a:lnTo>
                  <a:lnTo>
                    <a:pt x="1219200" y="911351"/>
                  </a:lnTo>
                  <a:lnTo>
                    <a:pt x="1219200" y="291845"/>
                  </a:lnTo>
                  <a:lnTo>
                    <a:pt x="762000" y="291845"/>
                  </a:lnTo>
                  <a:lnTo>
                    <a:pt x="762000" y="151383"/>
                  </a:lnTo>
                  <a:lnTo>
                    <a:pt x="927100" y="151383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324599" y="3584448"/>
              <a:ext cx="1219200" cy="911860"/>
            </a:xfrm>
            <a:custGeom>
              <a:avLst/>
              <a:gdLst/>
              <a:ahLst/>
              <a:cxnLst/>
              <a:rect l="l" t="t" r="r" b="b"/>
              <a:pathLst>
                <a:path w="1219200" h="911860">
                  <a:moveTo>
                    <a:pt x="0" y="291845"/>
                  </a:moveTo>
                  <a:lnTo>
                    <a:pt x="457200" y="291845"/>
                  </a:lnTo>
                  <a:lnTo>
                    <a:pt x="457200" y="151383"/>
                  </a:lnTo>
                  <a:lnTo>
                    <a:pt x="292100" y="151383"/>
                  </a:lnTo>
                  <a:lnTo>
                    <a:pt x="609600" y="0"/>
                  </a:lnTo>
                  <a:lnTo>
                    <a:pt x="927100" y="151383"/>
                  </a:lnTo>
                  <a:lnTo>
                    <a:pt x="762000" y="151383"/>
                  </a:lnTo>
                  <a:lnTo>
                    <a:pt x="762000" y="291845"/>
                  </a:lnTo>
                  <a:lnTo>
                    <a:pt x="1219200" y="291845"/>
                  </a:lnTo>
                  <a:lnTo>
                    <a:pt x="1219200" y="911351"/>
                  </a:lnTo>
                  <a:lnTo>
                    <a:pt x="0" y="911351"/>
                  </a:lnTo>
                  <a:lnTo>
                    <a:pt x="0" y="291845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5" name="object 125"/>
          <p:cNvSpPr txBox="1"/>
          <p:nvPr/>
        </p:nvSpPr>
        <p:spPr>
          <a:xfrm>
            <a:off x="6432296" y="3906773"/>
            <a:ext cx="100456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This </a:t>
            </a:r>
            <a:r>
              <a:rPr sz="1200" spc="-5" dirty="0">
                <a:latin typeface="Arial"/>
                <a:cs typeface="Arial"/>
              </a:rPr>
              <a:t>operator  </a:t>
            </a:r>
            <a:r>
              <a:rPr sz="1200" dirty="0">
                <a:latin typeface="Arial"/>
                <a:cs typeface="Arial"/>
              </a:rPr>
              <a:t>must </a:t>
            </a:r>
            <a:r>
              <a:rPr sz="1200" b="1" spc="-25" dirty="0">
                <a:latin typeface="Arial"/>
                <a:cs typeface="Arial"/>
              </a:rPr>
              <a:t>WAIT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  </a:t>
            </a:r>
            <a:r>
              <a:rPr sz="1200" spc="-5" dirty="0">
                <a:latin typeface="Arial"/>
                <a:cs typeface="Arial"/>
              </a:rPr>
              <a:t>operator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26" name="object 126"/>
          <p:cNvGrpSpPr/>
          <p:nvPr/>
        </p:nvGrpSpPr>
        <p:grpSpPr>
          <a:xfrm>
            <a:off x="1104900" y="4572000"/>
            <a:ext cx="6972300" cy="1752600"/>
            <a:chOff x="1104900" y="4572000"/>
            <a:chExt cx="6972300" cy="1752600"/>
          </a:xfrm>
        </p:grpSpPr>
        <p:sp>
          <p:nvSpPr>
            <p:cNvPr id="127" name="object 127"/>
            <p:cNvSpPr/>
            <p:nvPr/>
          </p:nvSpPr>
          <p:spPr>
            <a:xfrm>
              <a:off x="1338072" y="4572000"/>
              <a:ext cx="0" cy="1752600"/>
            </a:xfrm>
            <a:custGeom>
              <a:avLst/>
              <a:gdLst/>
              <a:ahLst/>
              <a:cxnLst/>
              <a:rect l="l" t="t" r="r" b="b"/>
              <a:pathLst>
                <a:path h="1752600">
                  <a:moveTo>
                    <a:pt x="0" y="0"/>
                  </a:moveTo>
                  <a:lnTo>
                    <a:pt x="0" y="17526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104900" y="6169152"/>
              <a:ext cx="6972300" cy="0"/>
            </a:xfrm>
            <a:custGeom>
              <a:avLst/>
              <a:gdLst/>
              <a:ahLst/>
              <a:cxnLst/>
              <a:rect l="l" t="t" r="r" b="b"/>
              <a:pathLst>
                <a:path w="6972300">
                  <a:moveTo>
                    <a:pt x="0" y="0"/>
                  </a:moveTo>
                  <a:lnTo>
                    <a:pt x="2092452" y="0"/>
                  </a:lnTo>
                </a:path>
                <a:path w="6972300">
                  <a:moveTo>
                    <a:pt x="3020567" y="0"/>
                  </a:moveTo>
                  <a:lnTo>
                    <a:pt x="3720084" y="0"/>
                  </a:lnTo>
                </a:path>
                <a:path w="6972300">
                  <a:moveTo>
                    <a:pt x="4648200" y="0"/>
                  </a:moveTo>
                  <a:lnTo>
                    <a:pt x="5344668" y="0"/>
                  </a:lnTo>
                </a:path>
                <a:path w="6972300">
                  <a:moveTo>
                    <a:pt x="6275832" y="0"/>
                  </a:moveTo>
                  <a:lnTo>
                    <a:pt x="697230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104900" y="6175247"/>
              <a:ext cx="6972300" cy="0"/>
            </a:xfrm>
            <a:custGeom>
              <a:avLst/>
              <a:gdLst/>
              <a:ahLst/>
              <a:cxnLst/>
              <a:rect l="l" t="t" r="r" b="b"/>
              <a:pathLst>
                <a:path w="6972300">
                  <a:moveTo>
                    <a:pt x="0" y="0"/>
                  </a:moveTo>
                  <a:lnTo>
                    <a:pt x="697230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802891" y="5791200"/>
              <a:ext cx="929640" cy="381000"/>
            </a:xfrm>
            <a:custGeom>
              <a:avLst/>
              <a:gdLst/>
              <a:ahLst/>
              <a:cxnLst/>
              <a:rect l="l" t="t" r="r" b="b"/>
              <a:pathLst>
                <a:path w="929639" h="381000">
                  <a:moveTo>
                    <a:pt x="92964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929640" y="381000"/>
                  </a:lnTo>
                  <a:lnTo>
                    <a:pt x="929640" y="0"/>
                  </a:lnTo>
                  <a:close/>
                </a:path>
              </a:pathLst>
            </a:custGeom>
            <a:solidFill>
              <a:srgbClr val="4E3A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802891" y="5791200"/>
              <a:ext cx="929640" cy="381000"/>
            </a:xfrm>
            <a:custGeom>
              <a:avLst/>
              <a:gdLst/>
              <a:ahLst/>
              <a:cxnLst/>
              <a:rect l="l" t="t" r="r" b="b"/>
              <a:pathLst>
                <a:path w="929639" h="381000">
                  <a:moveTo>
                    <a:pt x="0" y="381000"/>
                  </a:moveTo>
                  <a:lnTo>
                    <a:pt x="929640" y="381000"/>
                  </a:lnTo>
                  <a:lnTo>
                    <a:pt x="92964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197351" y="4648200"/>
              <a:ext cx="928369" cy="1524000"/>
            </a:xfrm>
            <a:custGeom>
              <a:avLst/>
              <a:gdLst/>
              <a:ahLst/>
              <a:cxnLst/>
              <a:rect l="l" t="t" r="r" b="b"/>
              <a:pathLst>
                <a:path w="928370" h="1524000">
                  <a:moveTo>
                    <a:pt x="928115" y="0"/>
                  </a:moveTo>
                  <a:lnTo>
                    <a:pt x="0" y="0"/>
                  </a:lnTo>
                  <a:lnTo>
                    <a:pt x="0" y="1524000"/>
                  </a:lnTo>
                  <a:lnTo>
                    <a:pt x="928115" y="1524000"/>
                  </a:lnTo>
                  <a:lnTo>
                    <a:pt x="928115" y="0"/>
                  </a:lnTo>
                  <a:close/>
                </a:path>
              </a:pathLst>
            </a:custGeom>
            <a:solidFill>
              <a:srgbClr val="4E3A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3197351" y="4648200"/>
              <a:ext cx="928369" cy="1524000"/>
            </a:xfrm>
            <a:custGeom>
              <a:avLst/>
              <a:gdLst/>
              <a:ahLst/>
              <a:cxnLst/>
              <a:rect l="l" t="t" r="r" b="b"/>
              <a:pathLst>
                <a:path w="928370" h="1524000">
                  <a:moveTo>
                    <a:pt x="0" y="1524000"/>
                  </a:moveTo>
                  <a:lnTo>
                    <a:pt x="928115" y="1524000"/>
                  </a:lnTo>
                  <a:lnTo>
                    <a:pt x="928115" y="0"/>
                  </a:lnTo>
                  <a:lnTo>
                    <a:pt x="0" y="0"/>
                  </a:lnTo>
                  <a:lnTo>
                    <a:pt x="0" y="15240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4824984" y="5334000"/>
              <a:ext cx="928369" cy="838200"/>
            </a:xfrm>
            <a:custGeom>
              <a:avLst/>
              <a:gdLst/>
              <a:ahLst/>
              <a:cxnLst/>
              <a:rect l="l" t="t" r="r" b="b"/>
              <a:pathLst>
                <a:path w="928370" h="838200">
                  <a:moveTo>
                    <a:pt x="928115" y="0"/>
                  </a:moveTo>
                  <a:lnTo>
                    <a:pt x="0" y="0"/>
                  </a:lnTo>
                  <a:lnTo>
                    <a:pt x="0" y="838200"/>
                  </a:lnTo>
                  <a:lnTo>
                    <a:pt x="928115" y="838200"/>
                  </a:lnTo>
                  <a:lnTo>
                    <a:pt x="928115" y="0"/>
                  </a:lnTo>
                  <a:close/>
                </a:path>
              </a:pathLst>
            </a:custGeom>
            <a:solidFill>
              <a:srgbClr val="4E3A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4824984" y="5334000"/>
              <a:ext cx="928369" cy="838200"/>
            </a:xfrm>
            <a:custGeom>
              <a:avLst/>
              <a:gdLst/>
              <a:ahLst/>
              <a:cxnLst/>
              <a:rect l="l" t="t" r="r" b="b"/>
              <a:pathLst>
                <a:path w="928370" h="838200">
                  <a:moveTo>
                    <a:pt x="0" y="838200"/>
                  </a:moveTo>
                  <a:lnTo>
                    <a:pt x="928115" y="838200"/>
                  </a:lnTo>
                  <a:lnTo>
                    <a:pt x="928115" y="0"/>
                  </a:lnTo>
                  <a:lnTo>
                    <a:pt x="0" y="0"/>
                  </a:lnTo>
                  <a:lnTo>
                    <a:pt x="0" y="838200"/>
                  </a:lnTo>
                  <a:close/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449567" y="5638800"/>
              <a:ext cx="931544" cy="533400"/>
            </a:xfrm>
            <a:custGeom>
              <a:avLst/>
              <a:gdLst/>
              <a:ahLst/>
              <a:cxnLst/>
              <a:rect l="l" t="t" r="r" b="b"/>
              <a:pathLst>
                <a:path w="931545" h="533400">
                  <a:moveTo>
                    <a:pt x="931163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931163" y="533400"/>
                  </a:lnTo>
                  <a:lnTo>
                    <a:pt x="931163" y="0"/>
                  </a:lnTo>
                  <a:close/>
                </a:path>
              </a:pathLst>
            </a:custGeom>
            <a:solidFill>
              <a:srgbClr val="4E3A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449567" y="5638800"/>
              <a:ext cx="931544" cy="533400"/>
            </a:xfrm>
            <a:custGeom>
              <a:avLst/>
              <a:gdLst/>
              <a:ahLst/>
              <a:cxnLst/>
              <a:rect l="l" t="t" r="r" b="b"/>
              <a:pathLst>
                <a:path w="931545" h="533400">
                  <a:moveTo>
                    <a:pt x="0" y="533400"/>
                  </a:moveTo>
                  <a:lnTo>
                    <a:pt x="931163" y="533400"/>
                  </a:lnTo>
                  <a:lnTo>
                    <a:pt x="931163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8" name="object 138"/>
          <p:cNvSpPr txBox="1"/>
          <p:nvPr/>
        </p:nvSpPr>
        <p:spPr>
          <a:xfrm>
            <a:off x="2168398" y="620308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622675" y="620308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248402" y="620308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872731" y="620308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58520" y="4526407"/>
            <a:ext cx="790575" cy="142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960"/>
              </a:spcBef>
            </a:pPr>
            <a:r>
              <a:rPr sz="1200" spc="-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960"/>
              </a:spcBef>
              <a:tabLst>
                <a:tab pos="593725" algn="l"/>
              </a:tabLst>
            </a:pP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ins</a:t>
            </a:r>
            <a:r>
              <a:rPr sz="1200" dirty="0">
                <a:latin typeface="Arial"/>
                <a:cs typeface="Arial"/>
              </a:rPr>
              <a:t>	</a:t>
            </a:r>
            <a:r>
              <a:rPr sz="1200" spc="-5" dirty="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960"/>
              </a:spcBef>
            </a:pPr>
            <a:r>
              <a:rPr sz="1200" spc="-5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 marR="14604" algn="r">
              <a:lnSpc>
                <a:spcPct val="100000"/>
              </a:lnSpc>
              <a:spcBef>
                <a:spcPts val="960"/>
              </a:spcBef>
            </a:pPr>
            <a:r>
              <a:rPr sz="1200" spc="-5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299" y="609600"/>
            <a:ext cx="7336282" cy="635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b="1" spc="-5" dirty="0">
                <a:solidFill>
                  <a:srgbClr val="4E3A2F"/>
                </a:solidFill>
                <a:latin typeface="Carlito"/>
                <a:cs typeface="Carlito"/>
              </a:rPr>
              <a:t>LINE BALANCING</a:t>
            </a:r>
            <a:r>
              <a:rPr sz="4000" b="1" spc="-5" dirty="0">
                <a:solidFill>
                  <a:srgbClr val="4E3A2F"/>
                </a:solidFill>
                <a:latin typeface="Carlito"/>
                <a:cs typeface="Carlito"/>
              </a:rPr>
              <a:t>:</a:t>
            </a:r>
            <a:r>
              <a:rPr sz="4000" b="1" spc="-35" dirty="0">
                <a:solidFill>
                  <a:srgbClr val="4E3A2F"/>
                </a:solidFill>
                <a:latin typeface="Carlito"/>
                <a:cs typeface="Carlito"/>
              </a:rPr>
              <a:t> </a:t>
            </a:r>
            <a:r>
              <a:rPr sz="3100" b="1" spc="-10" dirty="0">
                <a:solidFill>
                  <a:srgbClr val="4E3A2F"/>
                </a:solidFill>
                <a:latin typeface="Carlito"/>
                <a:cs typeface="Carlito"/>
              </a:rPr>
              <a:t>DEFINITION</a:t>
            </a:r>
            <a:endParaRPr sz="3100" dirty="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0102" y="1981200"/>
            <a:ext cx="7552690" cy="186880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33985" marR="5080" indent="-121920" algn="just">
              <a:lnSpc>
                <a:spcPct val="149100"/>
              </a:lnSpc>
              <a:spcBef>
                <a:spcPts val="180"/>
              </a:spcBef>
            </a:pPr>
            <a:r>
              <a:rPr sz="2800" b="1" spc="-5" dirty="0">
                <a:solidFill>
                  <a:srgbClr val="6C0000"/>
                </a:solidFill>
                <a:latin typeface="Arial"/>
                <a:cs typeface="Arial"/>
              </a:rPr>
              <a:t>Line Balancing </a:t>
            </a:r>
            <a:r>
              <a:rPr sz="2600" b="1" spc="-5" dirty="0">
                <a:latin typeface="Carlito"/>
                <a:cs typeface="Carlito"/>
              </a:rPr>
              <a:t>is the process </a:t>
            </a:r>
            <a:r>
              <a:rPr sz="2600" b="1" dirty="0">
                <a:latin typeface="Carlito"/>
                <a:cs typeface="Carlito"/>
              </a:rPr>
              <a:t>of assigning </a:t>
            </a:r>
            <a:r>
              <a:rPr sz="2600" b="1" spc="-10" dirty="0">
                <a:latin typeface="Carlito"/>
                <a:cs typeface="Carlito"/>
              </a:rPr>
              <a:t>tasks </a:t>
            </a:r>
            <a:r>
              <a:rPr sz="2600" b="1" spc="-30" dirty="0">
                <a:latin typeface="Carlito"/>
                <a:cs typeface="Carlito"/>
              </a:rPr>
              <a:t>to  </a:t>
            </a:r>
            <a:r>
              <a:rPr sz="2600" b="1" spc="-15" dirty="0">
                <a:latin typeface="Carlito"/>
                <a:cs typeface="Carlito"/>
              </a:rPr>
              <a:t>workstations </a:t>
            </a:r>
            <a:r>
              <a:rPr sz="2600" b="1" spc="-5" dirty="0">
                <a:latin typeface="Carlito"/>
                <a:cs typeface="Carlito"/>
              </a:rPr>
              <a:t>in </a:t>
            </a:r>
            <a:r>
              <a:rPr sz="2600" b="1" spc="5" dirty="0">
                <a:latin typeface="Carlito"/>
                <a:cs typeface="Carlito"/>
              </a:rPr>
              <a:t>such </a:t>
            </a:r>
            <a:r>
              <a:rPr sz="2600" b="1" dirty="0">
                <a:latin typeface="Carlito"/>
                <a:cs typeface="Carlito"/>
              </a:rPr>
              <a:t>a </a:t>
            </a:r>
            <a:r>
              <a:rPr sz="2600" b="1" spc="-25" dirty="0">
                <a:latin typeface="Carlito"/>
                <a:cs typeface="Carlito"/>
              </a:rPr>
              <a:t>way </a:t>
            </a:r>
            <a:r>
              <a:rPr sz="2600" b="1" spc="-10" dirty="0">
                <a:latin typeface="Carlito"/>
                <a:cs typeface="Carlito"/>
              </a:rPr>
              <a:t>that </a:t>
            </a:r>
            <a:r>
              <a:rPr sz="2600" b="1" spc="-5" dirty="0">
                <a:latin typeface="Carlito"/>
                <a:cs typeface="Carlito"/>
              </a:rPr>
              <a:t>the </a:t>
            </a:r>
            <a:r>
              <a:rPr sz="2600" b="1" spc="-10" dirty="0">
                <a:latin typeface="Carlito"/>
                <a:cs typeface="Carlito"/>
              </a:rPr>
              <a:t>workstations </a:t>
            </a:r>
            <a:r>
              <a:rPr sz="2600" b="1" spc="-90" dirty="0">
                <a:latin typeface="Carlito"/>
                <a:cs typeface="Carlito"/>
              </a:rPr>
              <a:t>have  </a:t>
            </a:r>
            <a:r>
              <a:rPr sz="2600" b="1" spc="-105" dirty="0">
                <a:latin typeface="Carlito"/>
                <a:cs typeface="Carlito"/>
              </a:rPr>
              <a:t>approximately </a:t>
            </a:r>
            <a:r>
              <a:rPr sz="2600" b="1" spc="-85" dirty="0">
                <a:latin typeface="Carlito"/>
                <a:cs typeface="Carlito"/>
              </a:rPr>
              <a:t>equal </a:t>
            </a:r>
            <a:r>
              <a:rPr sz="2600" b="1" spc="-75" dirty="0">
                <a:latin typeface="Carlito"/>
                <a:cs typeface="Carlito"/>
              </a:rPr>
              <a:t>time</a:t>
            </a:r>
            <a:r>
              <a:rPr sz="2600" b="1" spc="45" dirty="0">
                <a:latin typeface="Carlito"/>
                <a:cs typeface="Carlito"/>
              </a:rPr>
              <a:t> </a:t>
            </a:r>
            <a:r>
              <a:rPr sz="2600" b="1" spc="-10" dirty="0">
                <a:latin typeface="Carlito"/>
                <a:cs typeface="Carlito"/>
              </a:rPr>
              <a:t>requirements.</a:t>
            </a:r>
            <a:endParaRPr sz="2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458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5" dirty="0"/>
              <a:t>LINE BALANCING</a:t>
            </a:r>
            <a:r>
              <a:rPr sz="4000" spc="-5" dirty="0"/>
              <a:t>:</a:t>
            </a:r>
            <a:r>
              <a:rPr sz="4000" spc="-35" dirty="0"/>
              <a:t> </a:t>
            </a:r>
            <a:r>
              <a:rPr sz="3100" spc="-15" dirty="0"/>
              <a:t>OBJECTIVES</a:t>
            </a:r>
            <a:endParaRPr sz="3100" dirty="0"/>
          </a:p>
        </p:txBody>
      </p:sp>
      <p:sp>
        <p:nvSpPr>
          <p:cNvPr id="29" name="object 29"/>
          <p:cNvSpPr txBox="1"/>
          <p:nvPr/>
        </p:nvSpPr>
        <p:spPr>
          <a:xfrm>
            <a:off x="304800" y="1066800"/>
            <a:ext cx="7850505" cy="4986020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sz="2800" b="1" spc="-5" dirty="0">
                <a:solidFill>
                  <a:srgbClr val="6C0000"/>
                </a:solidFill>
                <a:latin typeface="Arial"/>
                <a:cs typeface="Arial"/>
              </a:rPr>
              <a:t>Main</a:t>
            </a:r>
            <a:r>
              <a:rPr sz="2800" b="1" dirty="0">
                <a:solidFill>
                  <a:srgbClr val="6C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6C0000"/>
                </a:solidFill>
                <a:latin typeface="Arial"/>
                <a:cs typeface="Arial"/>
              </a:rPr>
              <a:t>Objectives:</a:t>
            </a:r>
            <a:endParaRPr sz="2800" dirty="0">
              <a:latin typeface="Arial"/>
              <a:cs typeface="Arial"/>
            </a:endParaRPr>
          </a:p>
          <a:p>
            <a:pPr marL="273050" indent="-260985">
              <a:lnSpc>
                <a:spcPct val="100000"/>
              </a:lnSpc>
              <a:spcBef>
                <a:spcPts val="1115"/>
              </a:spcBef>
              <a:buSzPct val="96153"/>
              <a:buFont typeface="Wingdings"/>
              <a:buChar char=""/>
              <a:tabLst>
                <a:tab pos="273685" algn="l"/>
              </a:tabLst>
            </a:pPr>
            <a:r>
              <a:rPr sz="2600" b="1" spc="-15" dirty="0">
                <a:latin typeface="Carlito"/>
                <a:cs typeface="Carlito"/>
              </a:rPr>
              <a:t>to </a:t>
            </a:r>
            <a:r>
              <a:rPr sz="2600" b="1" spc="-10" dirty="0">
                <a:latin typeface="Carlito"/>
                <a:cs typeface="Carlito"/>
              </a:rPr>
              <a:t>equalize </a:t>
            </a:r>
            <a:r>
              <a:rPr sz="2600" b="1" dirty="0">
                <a:latin typeface="Carlito"/>
                <a:cs typeface="Carlito"/>
              </a:rPr>
              <a:t>the </a:t>
            </a:r>
            <a:r>
              <a:rPr sz="2600" b="1" spc="-5" dirty="0">
                <a:latin typeface="Carlito"/>
                <a:cs typeface="Carlito"/>
              </a:rPr>
              <a:t>work </a:t>
            </a:r>
            <a:r>
              <a:rPr sz="2600" b="1" dirty="0">
                <a:latin typeface="Carlito"/>
                <a:cs typeface="Carlito"/>
              </a:rPr>
              <a:t>load among the</a:t>
            </a:r>
            <a:r>
              <a:rPr sz="2600" b="1" spc="95" dirty="0">
                <a:latin typeface="Carlito"/>
                <a:cs typeface="Carlito"/>
              </a:rPr>
              <a:t> </a:t>
            </a:r>
            <a:r>
              <a:rPr sz="2600" b="1" spc="-15" dirty="0">
                <a:latin typeface="Carlito"/>
                <a:cs typeface="Carlito"/>
              </a:rPr>
              <a:t>operators</a:t>
            </a:r>
            <a:endParaRPr sz="2600" dirty="0">
              <a:latin typeface="Carlito"/>
              <a:cs typeface="Carlito"/>
            </a:endParaRPr>
          </a:p>
          <a:p>
            <a:pPr marL="273050" indent="-260985">
              <a:lnSpc>
                <a:spcPct val="100000"/>
              </a:lnSpc>
              <a:spcBef>
                <a:spcPts val="1200"/>
              </a:spcBef>
              <a:buSzPct val="96153"/>
              <a:buFont typeface="Wingdings"/>
              <a:buChar char=""/>
              <a:tabLst>
                <a:tab pos="273685" algn="l"/>
              </a:tabLst>
            </a:pPr>
            <a:r>
              <a:rPr sz="2600" b="1" spc="-15" dirty="0">
                <a:latin typeface="Carlito"/>
                <a:cs typeface="Carlito"/>
              </a:rPr>
              <a:t>to </a:t>
            </a:r>
            <a:r>
              <a:rPr sz="2600" b="1" spc="-5" dirty="0">
                <a:latin typeface="Carlito"/>
                <a:cs typeface="Carlito"/>
              </a:rPr>
              <a:t>identify </a:t>
            </a:r>
            <a:r>
              <a:rPr sz="2600" b="1" dirty="0">
                <a:latin typeface="Carlito"/>
                <a:cs typeface="Carlito"/>
              </a:rPr>
              <a:t>the </a:t>
            </a:r>
            <a:r>
              <a:rPr sz="2600" b="1" spc="-5" dirty="0">
                <a:latin typeface="Carlito"/>
                <a:cs typeface="Carlito"/>
              </a:rPr>
              <a:t>bottleneck</a:t>
            </a:r>
            <a:r>
              <a:rPr sz="2600" b="1" spc="80" dirty="0">
                <a:latin typeface="Carlito"/>
                <a:cs typeface="Carlito"/>
              </a:rPr>
              <a:t> </a:t>
            </a:r>
            <a:r>
              <a:rPr sz="2600" b="1" spc="-10" dirty="0">
                <a:latin typeface="Carlito"/>
                <a:cs typeface="Carlito"/>
              </a:rPr>
              <a:t>operation</a:t>
            </a:r>
            <a:endParaRPr sz="2600" dirty="0">
              <a:latin typeface="Carlito"/>
              <a:cs typeface="Carlito"/>
            </a:endParaRPr>
          </a:p>
          <a:p>
            <a:pPr marL="273050" indent="-260985">
              <a:lnSpc>
                <a:spcPct val="100000"/>
              </a:lnSpc>
              <a:spcBef>
                <a:spcPts val="1200"/>
              </a:spcBef>
              <a:buSzPct val="96153"/>
              <a:buFont typeface="Wingdings"/>
              <a:buChar char=""/>
              <a:tabLst>
                <a:tab pos="273685" algn="l"/>
              </a:tabLst>
            </a:pPr>
            <a:r>
              <a:rPr sz="2600" b="1" spc="-15" dirty="0">
                <a:latin typeface="Carlito"/>
                <a:cs typeface="Carlito"/>
              </a:rPr>
              <a:t>to </a:t>
            </a:r>
            <a:r>
              <a:rPr sz="2600" b="1" spc="-10" dirty="0">
                <a:latin typeface="Carlito"/>
                <a:cs typeface="Carlito"/>
              </a:rPr>
              <a:t>establish </a:t>
            </a:r>
            <a:r>
              <a:rPr sz="2600" b="1" dirty="0">
                <a:latin typeface="Carlito"/>
                <a:cs typeface="Carlito"/>
              </a:rPr>
              <a:t>the speed of the </a:t>
            </a:r>
            <a:r>
              <a:rPr sz="2600" b="1" spc="-5" dirty="0">
                <a:latin typeface="Carlito"/>
                <a:cs typeface="Carlito"/>
              </a:rPr>
              <a:t>production</a:t>
            </a:r>
            <a:r>
              <a:rPr sz="2600" b="1" spc="70" dirty="0">
                <a:latin typeface="Carlito"/>
                <a:cs typeface="Carlito"/>
              </a:rPr>
              <a:t> </a:t>
            </a:r>
            <a:r>
              <a:rPr sz="2600" b="1" spc="-5" dirty="0">
                <a:latin typeface="Carlito"/>
                <a:cs typeface="Carlito"/>
              </a:rPr>
              <a:t>line</a:t>
            </a:r>
            <a:endParaRPr sz="2600" dirty="0">
              <a:latin typeface="Carlito"/>
              <a:cs typeface="Carlito"/>
            </a:endParaRPr>
          </a:p>
          <a:p>
            <a:pPr marL="273050" indent="-260985">
              <a:lnSpc>
                <a:spcPct val="100000"/>
              </a:lnSpc>
              <a:spcBef>
                <a:spcPts val="1205"/>
              </a:spcBef>
              <a:buSzPct val="96153"/>
              <a:buFont typeface="Wingdings"/>
              <a:buChar char=""/>
              <a:tabLst>
                <a:tab pos="273685" algn="l"/>
              </a:tabLst>
            </a:pPr>
            <a:r>
              <a:rPr sz="2600" b="1" spc="-15" dirty="0">
                <a:latin typeface="Carlito"/>
                <a:cs typeface="Carlito"/>
              </a:rPr>
              <a:t>to </a:t>
            </a:r>
            <a:r>
              <a:rPr sz="2600" b="1" spc="-10" dirty="0">
                <a:latin typeface="Carlito"/>
                <a:cs typeface="Carlito"/>
              </a:rPr>
              <a:t>determine </a:t>
            </a:r>
            <a:r>
              <a:rPr sz="2600" b="1" dirty="0">
                <a:latin typeface="Carlito"/>
                <a:cs typeface="Carlito"/>
              </a:rPr>
              <a:t>the number of</a:t>
            </a:r>
            <a:r>
              <a:rPr sz="2600" b="1" spc="70" dirty="0">
                <a:latin typeface="Carlito"/>
                <a:cs typeface="Carlito"/>
              </a:rPr>
              <a:t> </a:t>
            </a:r>
            <a:r>
              <a:rPr sz="2600" b="1" spc="-10" dirty="0">
                <a:latin typeface="Carlito"/>
                <a:cs typeface="Carlito"/>
              </a:rPr>
              <a:t>workstations</a:t>
            </a:r>
            <a:endParaRPr sz="2600" dirty="0">
              <a:latin typeface="Carlito"/>
              <a:cs typeface="Carlito"/>
            </a:endParaRPr>
          </a:p>
          <a:p>
            <a:pPr marL="273050" indent="-260985">
              <a:lnSpc>
                <a:spcPct val="100000"/>
              </a:lnSpc>
              <a:spcBef>
                <a:spcPts val="1200"/>
              </a:spcBef>
              <a:buSzPct val="96153"/>
              <a:buFont typeface="Wingdings"/>
              <a:buChar char=""/>
              <a:tabLst>
                <a:tab pos="273685" algn="l"/>
              </a:tabLst>
            </a:pPr>
            <a:r>
              <a:rPr sz="2600" b="1" spc="-15" dirty="0">
                <a:latin typeface="Carlito"/>
                <a:cs typeface="Carlito"/>
              </a:rPr>
              <a:t>to </a:t>
            </a:r>
            <a:r>
              <a:rPr sz="2600" b="1" spc="-10" dirty="0">
                <a:latin typeface="Carlito"/>
                <a:cs typeface="Carlito"/>
              </a:rPr>
              <a:t>determine </a:t>
            </a:r>
            <a:r>
              <a:rPr sz="2600" b="1" dirty="0">
                <a:latin typeface="Carlito"/>
                <a:cs typeface="Carlito"/>
              </a:rPr>
              <a:t>the labor </a:t>
            </a:r>
            <a:r>
              <a:rPr sz="2600" b="1" spc="-10" dirty="0">
                <a:latin typeface="Carlito"/>
                <a:cs typeface="Carlito"/>
              </a:rPr>
              <a:t>cost </a:t>
            </a:r>
            <a:r>
              <a:rPr sz="2600" b="1" dirty="0">
                <a:latin typeface="Carlito"/>
                <a:cs typeface="Carlito"/>
              </a:rPr>
              <a:t>of </a:t>
            </a:r>
            <a:r>
              <a:rPr sz="2600" b="1" spc="-5" dirty="0">
                <a:latin typeface="Carlito"/>
                <a:cs typeface="Carlito"/>
              </a:rPr>
              <a:t>production </a:t>
            </a:r>
            <a:r>
              <a:rPr sz="2600" b="1" dirty="0">
                <a:latin typeface="Carlito"/>
                <a:cs typeface="Carlito"/>
              </a:rPr>
              <a:t>and pack</a:t>
            </a:r>
            <a:r>
              <a:rPr sz="2600" b="1" spc="130" dirty="0">
                <a:latin typeface="Carlito"/>
                <a:cs typeface="Carlito"/>
              </a:rPr>
              <a:t> </a:t>
            </a:r>
            <a:r>
              <a:rPr sz="2600" b="1" dirty="0">
                <a:latin typeface="Carlito"/>
                <a:cs typeface="Carlito"/>
              </a:rPr>
              <a:t>out</a:t>
            </a:r>
            <a:endParaRPr sz="2600" dirty="0">
              <a:latin typeface="Carlito"/>
              <a:cs typeface="Carlito"/>
            </a:endParaRPr>
          </a:p>
          <a:p>
            <a:pPr marL="273050" indent="-260985">
              <a:lnSpc>
                <a:spcPct val="100000"/>
              </a:lnSpc>
              <a:spcBef>
                <a:spcPts val="1200"/>
              </a:spcBef>
              <a:buSzPct val="96153"/>
              <a:buFont typeface="Wingdings"/>
              <a:buChar char=""/>
              <a:tabLst>
                <a:tab pos="273685" algn="l"/>
              </a:tabLst>
            </a:pPr>
            <a:r>
              <a:rPr sz="2600" b="1" spc="-15" dirty="0">
                <a:latin typeface="Carlito"/>
                <a:cs typeface="Carlito"/>
              </a:rPr>
              <a:t>to </a:t>
            </a:r>
            <a:r>
              <a:rPr sz="2600" b="1" spc="-10" dirty="0">
                <a:latin typeface="Carlito"/>
                <a:cs typeface="Carlito"/>
              </a:rPr>
              <a:t>establish </a:t>
            </a:r>
            <a:r>
              <a:rPr sz="2600" b="1" dirty="0">
                <a:latin typeface="Carlito"/>
                <a:cs typeface="Carlito"/>
              </a:rPr>
              <a:t>the </a:t>
            </a:r>
            <a:r>
              <a:rPr sz="2600" b="1" spc="-15" dirty="0">
                <a:latin typeface="Carlito"/>
                <a:cs typeface="Carlito"/>
              </a:rPr>
              <a:t>percentage </a:t>
            </a:r>
            <a:r>
              <a:rPr sz="2600" b="1" dirty="0">
                <a:latin typeface="Carlito"/>
                <a:cs typeface="Carlito"/>
              </a:rPr>
              <a:t>workload of </a:t>
            </a:r>
            <a:r>
              <a:rPr sz="2600" b="1" spc="-5" dirty="0">
                <a:latin typeface="Carlito"/>
                <a:cs typeface="Carlito"/>
              </a:rPr>
              <a:t>each</a:t>
            </a:r>
            <a:r>
              <a:rPr sz="2600" b="1" spc="114" dirty="0">
                <a:latin typeface="Carlito"/>
                <a:cs typeface="Carlito"/>
              </a:rPr>
              <a:t> </a:t>
            </a:r>
            <a:r>
              <a:rPr sz="2600" b="1" spc="-15" dirty="0">
                <a:latin typeface="Carlito"/>
                <a:cs typeface="Carlito"/>
              </a:rPr>
              <a:t>operator</a:t>
            </a:r>
            <a:endParaRPr sz="2600" dirty="0">
              <a:latin typeface="Carlito"/>
              <a:cs typeface="Carlito"/>
            </a:endParaRPr>
          </a:p>
          <a:p>
            <a:pPr marL="273050" indent="-260985">
              <a:lnSpc>
                <a:spcPct val="100000"/>
              </a:lnSpc>
              <a:spcBef>
                <a:spcPts val="1200"/>
              </a:spcBef>
              <a:buSzPct val="96153"/>
              <a:buFont typeface="Wingdings"/>
              <a:buChar char=""/>
              <a:tabLst>
                <a:tab pos="273685" algn="l"/>
              </a:tabLst>
            </a:pPr>
            <a:r>
              <a:rPr sz="2600" b="1" spc="-15" dirty="0">
                <a:latin typeface="Carlito"/>
                <a:cs typeface="Carlito"/>
              </a:rPr>
              <a:t>to </a:t>
            </a:r>
            <a:r>
              <a:rPr sz="2600" b="1" spc="-5" dirty="0">
                <a:latin typeface="Carlito"/>
                <a:cs typeface="Carlito"/>
              </a:rPr>
              <a:t>assist </a:t>
            </a:r>
            <a:r>
              <a:rPr sz="2600" b="1" dirty="0">
                <a:latin typeface="Carlito"/>
                <a:cs typeface="Carlito"/>
              </a:rPr>
              <a:t>in </a:t>
            </a:r>
            <a:r>
              <a:rPr sz="2600" b="1" spc="-5" dirty="0">
                <a:latin typeface="Carlito"/>
                <a:cs typeface="Carlito"/>
              </a:rPr>
              <a:t>plant</a:t>
            </a:r>
            <a:r>
              <a:rPr sz="2600" b="1" spc="15" dirty="0">
                <a:latin typeface="Carlito"/>
                <a:cs typeface="Carlito"/>
              </a:rPr>
              <a:t> </a:t>
            </a:r>
            <a:r>
              <a:rPr sz="2600" b="1" spc="-10" dirty="0">
                <a:latin typeface="Carlito"/>
                <a:cs typeface="Carlito"/>
              </a:rPr>
              <a:t>layout</a:t>
            </a:r>
            <a:endParaRPr sz="2600" dirty="0">
              <a:latin typeface="Carlito"/>
              <a:cs typeface="Carlito"/>
            </a:endParaRPr>
          </a:p>
          <a:p>
            <a:pPr marL="273050" indent="-260985">
              <a:lnSpc>
                <a:spcPct val="100000"/>
              </a:lnSpc>
              <a:spcBef>
                <a:spcPts val="1225"/>
              </a:spcBef>
              <a:buSzPct val="96153"/>
              <a:buFont typeface="Wingdings"/>
              <a:buChar char=""/>
              <a:tabLst>
                <a:tab pos="273685" algn="l"/>
              </a:tabLst>
            </a:pPr>
            <a:r>
              <a:rPr sz="2600" b="1" spc="-15" dirty="0">
                <a:latin typeface="Carlito"/>
                <a:cs typeface="Carlito"/>
              </a:rPr>
              <a:t>to </a:t>
            </a:r>
            <a:r>
              <a:rPr sz="2600" b="1" spc="-10" dirty="0">
                <a:latin typeface="Carlito"/>
                <a:cs typeface="Carlito"/>
              </a:rPr>
              <a:t>reduce </a:t>
            </a:r>
            <a:r>
              <a:rPr sz="2600" b="1" spc="-5" dirty="0">
                <a:latin typeface="Carlito"/>
                <a:cs typeface="Carlito"/>
              </a:rPr>
              <a:t>production</a:t>
            </a:r>
            <a:r>
              <a:rPr sz="2600" b="1" spc="65" dirty="0">
                <a:latin typeface="Carlito"/>
                <a:cs typeface="Carlito"/>
              </a:rPr>
              <a:t> </a:t>
            </a:r>
            <a:r>
              <a:rPr sz="2600" b="1" spc="-10" dirty="0">
                <a:latin typeface="Carlito"/>
                <a:cs typeface="Carlito"/>
              </a:rPr>
              <a:t>cost</a:t>
            </a:r>
            <a:endParaRPr sz="2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46955" y="457200"/>
            <a:ext cx="7898765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5" dirty="0"/>
              <a:t>LINE </a:t>
            </a:r>
            <a:r>
              <a:rPr sz="3700" spc="-10" dirty="0"/>
              <a:t>BALANCING:</a:t>
            </a:r>
            <a:r>
              <a:rPr sz="3700" dirty="0"/>
              <a:t> </a:t>
            </a:r>
            <a:r>
              <a:rPr sz="3100" spc="-5" dirty="0"/>
              <a:t>METHODS</a:t>
            </a:r>
            <a:endParaRPr sz="3100" dirty="0"/>
          </a:p>
        </p:txBody>
      </p:sp>
      <p:sp>
        <p:nvSpPr>
          <p:cNvPr id="53" name="object 53"/>
          <p:cNvSpPr txBox="1"/>
          <p:nvPr/>
        </p:nvSpPr>
        <p:spPr>
          <a:xfrm>
            <a:off x="524210" y="1524000"/>
            <a:ext cx="7898765" cy="2999105"/>
          </a:xfrm>
          <a:prstGeom prst="rect">
            <a:avLst/>
          </a:prstGeom>
        </p:spPr>
        <p:txBody>
          <a:bodyPr vert="horz" wrap="square" lIns="0" tIns="211454" rIns="0" bIns="0" rtlCol="0">
            <a:spAutoFit/>
          </a:bodyPr>
          <a:lstStyle/>
          <a:p>
            <a:pPr marL="128905" indent="-116839" algn="just">
              <a:lnSpc>
                <a:spcPct val="100000"/>
              </a:lnSpc>
              <a:spcBef>
                <a:spcPts val="1664"/>
              </a:spcBef>
              <a:buClr>
                <a:srgbClr val="C00000"/>
              </a:buClr>
              <a:buSzPct val="96153"/>
              <a:buFont typeface="Arial"/>
              <a:buChar char="•"/>
              <a:tabLst>
                <a:tab pos="129539" algn="l"/>
              </a:tabLst>
            </a:pPr>
            <a:r>
              <a:rPr sz="2600" b="1" spc="-10" dirty="0">
                <a:latin typeface="Carlito"/>
                <a:cs typeface="Carlito"/>
              </a:rPr>
              <a:t>There are </a:t>
            </a:r>
            <a:r>
              <a:rPr sz="2600" b="1" spc="-15" dirty="0">
                <a:latin typeface="Carlito"/>
                <a:cs typeface="Carlito"/>
              </a:rPr>
              <a:t>many </a:t>
            </a:r>
            <a:r>
              <a:rPr sz="2600" b="1" spc="-20" dirty="0">
                <a:latin typeface="Carlito"/>
                <a:cs typeface="Carlito"/>
              </a:rPr>
              <a:t>ways </a:t>
            </a:r>
            <a:r>
              <a:rPr sz="2600" b="1" dirty="0">
                <a:latin typeface="Carlito"/>
                <a:cs typeface="Carlito"/>
              </a:rPr>
              <a:t>or </a:t>
            </a:r>
            <a:r>
              <a:rPr sz="2600" b="1" spc="-5" dirty="0">
                <a:latin typeface="Carlito"/>
                <a:cs typeface="Carlito"/>
              </a:rPr>
              <a:t>methods </a:t>
            </a:r>
            <a:r>
              <a:rPr sz="2600" b="1" spc="-10" dirty="0">
                <a:latin typeface="Carlito"/>
                <a:cs typeface="Carlito"/>
              </a:rPr>
              <a:t>for </a:t>
            </a:r>
            <a:r>
              <a:rPr sz="2600" b="1" spc="-5" dirty="0">
                <a:latin typeface="Carlito"/>
                <a:cs typeface="Carlito"/>
              </a:rPr>
              <a:t>balancing the</a:t>
            </a:r>
            <a:r>
              <a:rPr sz="2600" b="1" spc="100" dirty="0">
                <a:latin typeface="Carlito"/>
                <a:cs typeface="Carlito"/>
              </a:rPr>
              <a:t> </a:t>
            </a:r>
            <a:r>
              <a:rPr sz="2600" b="1" spc="-5" dirty="0">
                <a:latin typeface="Carlito"/>
                <a:cs typeface="Carlito"/>
              </a:rPr>
              <a:t>lines.</a:t>
            </a:r>
            <a:endParaRPr sz="2600" dirty="0">
              <a:latin typeface="Carlito"/>
              <a:cs typeface="Carlito"/>
            </a:endParaRPr>
          </a:p>
          <a:p>
            <a:pPr marL="128905" indent="-116839" algn="just">
              <a:lnSpc>
                <a:spcPct val="100000"/>
              </a:lnSpc>
              <a:spcBef>
                <a:spcPts val="1560"/>
              </a:spcBef>
              <a:buClr>
                <a:srgbClr val="C00000"/>
              </a:buClr>
              <a:buSzPct val="96153"/>
              <a:buFont typeface="Arial"/>
              <a:buChar char="•"/>
              <a:tabLst>
                <a:tab pos="129539" algn="l"/>
              </a:tabLst>
            </a:pPr>
            <a:r>
              <a:rPr sz="2600" b="1" spc="-5" dirty="0">
                <a:latin typeface="Carlito"/>
                <a:cs typeface="Carlito"/>
              </a:rPr>
              <a:t>The </a:t>
            </a:r>
            <a:r>
              <a:rPr sz="2600" b="1" dirty="0">
                <a:latin typeface="Carlito"/>
                <a:cs typeface="Carlito"/>
              </a:rPr>
              <a:t>common </a:t>
            </a:r>
            <a:r>
              <a:rPr sz="2600" b="1" spc="-5" dirty="0">
                <a:latin typeface="Carlito"/>
                <a:cs typeface="Carlito"/>
              </a:rPr>
              <a:t>thing </a:t>
            </a:r>
            <a:r>
              <a:rPr sz="2600" b="1" spc="-15" dirty="0">
                <a:latin typeface="Carlito"/>
                <a:cs typeface="Carlito"/>
              </a:rPr>
              <a:t>for </a:t>
            </a:r>
            <a:r>
              <a:rPr sz="2600" b="1" dirty="0">
                <a:latin typeface="Carlito"/>
                <a:cs typeface="Carlito"/>
              </a:rPr>
              <a:t>all </a:t>
            </a:r>
            <a:r>
              <a:rPr sz="2600" b="1" spc="-5" dirty="0">
                <a:latin typeface="Carlito"/>
                <a:cs typeface="Carlito"/>
              </a:rPr>
              <a:t>this methods</a:t>
            </a:r>
            <a:r>
              <a:rPr sz="2600" b="1" spc="5" dirty="0">
                <a:latin typeface="Carlito"/>
                <a:cs typeface="Carlito"/>
              </a:rPr>
              <a:t> </a:t>
            </a:r>
            <a:r>
              <a:rPr sz="2600" b="1" dirty="0">
                <a:latin typeface="Carlito"/>
                <a:cs typeface="Carlito"/>
              </a:rPr>
              <a:t>is:</a:t>
            </a:r>
            <a:endParaRPr sz="2600" dirty="0">
              <a:latin typeface="Carlito"/>
              <a:cs typeface="Carlito"/>
            </a:endParaRPr>
          </a:p>
          <a:p>
            <a:pPr marL="535305" marR="80645" algn="just">
              <a:lnSpc>
                <a:spcPct val="150000"/>
              </a:lnSpc>
            </a:pPr>
            <a:r>
              <a:rPr sz="2600" b="1" spc="-5" dirty="0">
                <a:solidFill>
                  <a:srgbClr val="C00000"/>
                </a:solidFill>
                <a:latin typeface="Carlito"/>
                <a:cs typeface="Carlito"/>
              </a:rPr>
              <a:t>using </a:t>
            </a:r>
            <a:r>
              <a:rPr sz="2600" b="1" dirty="0">
                <a:solidFill>
                  <a:srgbClr val="C00000"/>
                </a:solidFill>
                <a:latin typeface="Carlito"/>
                <a:cs typeface="Carlito"/>
              </a:rPr>
              <a:t>both </a:t>
            </a:r>
            <a:r>
              <a:rPr sz="2600" b="1" spc="-5" dirty="0">
                <a:solidFill>
                  <a:srgbClr val="C00000"/>
                </a:solidFill>
                <a:latin typeface="Carlito"/>
                <a:cs typeface="Carlito"/>
              </a:rPr>
              <a:t>the </a:t>
            </a:r>
            <a:r>
              <a:rPr sz="2600" b="1" spc="-15" dirty="0">
                <a:solidFill>
                  <a:srgbClr val="C00000"/>
                </a:solidFill>
                <a:latin typeface="Carlito"/>
                <a:cs typeface="Carlito"/>
              </a:rPr>
              <a:t>operator </a:t>
            </a:r>
            <a:r>
              <a:rPr sz="2600" b="1" spc="-5" dirty="0">
                <a:solidFill>
                  <a:srgbClr val="C00000"/>
                </a:solidFill>
                <a:latin typeface="Carlito"/>
                <a:cs typeface="Carlito"/>
              </a:rPr>
              <a:t>and the machine </a:t>
            </a:r>
            <a:r>
              <a:rPr sz="2600" b="1" spc="-5" dirty="0">
                <a:latin typeface="Carlito"/>
                <a:cs typeface="Carlito"/>
              </a:rPr>
              <a:t>in the most  </a:t>
            </a:r>
            <a:r>
              <a:rPr sz="2600" b="1" spc="-10" dirty="0">
                <a:latin typeface="Carlito"/>
                <a:cs typeface="Carlito"/>
              </a:rPr>
              <a:t>efficient </a:t>
            </a:r>
            <a:r>
              <a:rPr sz="2600" b="1" spc="-60" dirty="0">
                <a:latin typeface="Carlito"/>
                <a:cs typeface="Carlito"/>
              </a:rPr>
              <a:t>way</a:t>
            </a:r>
            <a:r>
              <a:rPr sz="2600" b="1" spc="-60" dirty="0">
                <a:solidFill>
                  <a:srgbClr val="C00000"/>
                </a:solidFill>
                <a:latin typeface="Carlito"/>
                <a:cs typeface="Carlito"/>
              </a:rPr>
              <a:t>, </a:t>
            </a:r>
            <a:r>
              <a:rPr sz="2600" b="1" spc="-15" dirty="0">
                <a:solidFill>
                  <a:srgbClr val="C00000"/>
                </a:solidFill>
                <a:latin typeface="Carlito"/>
                <a:cs typeface="Carlito"/>
              </a:rPr>
              <a:t>at </a:t>
            </a:r>
            <a:r>
              <a:rPr sz="2600" b="1" spc="-5" dirty="0">
                <a:solidFill>
                  <a:srgbClr val="C00000"/>
                </a:solidFill>
                <a:latin typeface="Carlito"/>
                <a:cs typeface="Carlito"/>
              </a:rPr>
              <a:t>the </a:t>
            </a:r>
            <a:r>
              <a:rPr sz="2600" b="1" dirty="0">
                <a:solidFill>
                  <a:srgbClr val="C00000"/>
                </a:solidFill>
                <a:latin typeface="Carlito"/>
                <a:cs typeface="Carlito"/>
              </a:rPr>
              <a:t>same </a:t>
            </a:r>
            <a:r>
              <a:rPr sz="2600" b="1" spc="-5" dirty="0">
                <a:solidFill>
                  <a:srgbClr val="C00000"/>
                </a:solidFill>
                <a:latin typeface="Carlito"/>
                <a:cs typeface="Carlito"/>
              </a:rPr>
              <a:t>time </a:t>
            </a:r>
            <a:r>
              <a:rPr sz="2600" b="1" spc="-10" dirty="0">
                <a:solidFill>
                  <a:srgbClr val="C00000"/>
                </a:solidFill>
                <a:latin typeface="Carlito"/>
                <a:cs typeface="Carlito"/>
              </a:rPr>
              <a:t>providing </a:t>
            </a:r>
            <a:r>
              <a:rPr sz="2600" b="1" spc="-10" dirty="0">
                <a:latin typeface="Carlito"/>
                <a:cs typeface="Carlito"/>
              </a:rPr>
              <a:t>flexibility </a:t>
            </a:r>
            <a:r>
              <a:rPr sz="2600" b="1" spc="-5" dirty="0">
                <a:solidFill>
                  <a:srgbClr val="C00000"/>
                </a:solidFill>
                <a:latin typeface="Carlito"/>
                <a:cs typeface="Carlito"/>
              </a:rPr>
              <a:t>in  </a:t>
            </a:r>
            <a:r>
              <a:rPr sz="2600" b="1" spc="-10" dirty="0">
                <a:solidFill>
                  <a:srgbClr val="C00000"/>
                </a:solidFill>
                <a:latin typeface="Carlito"/>
                <a:cs typeface="Carlito"/>
              </a:rPr>
              <a:t>production</a:t>
            </a:r>
            <a:r>
              <a:rPr sz="1800" spc="-1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26858" y="304800"/>
            <a:ext cx="812489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BALANCED LINE: </a:t>
            </a:r>
            <a:r>
              <a:rPr sz="2800" spc="-5" dirty="0"/>
              <a:t>SIMPLE</a:t>
            </a:r>
            <a:r>
              <a:rPr sz="2800" spc="5" dirty="0"/>
              <a:t> </a:t>
            </a:r>
            <a:r>
              <a:rPr sz="2800" spc="-5" dirty="0"/>
              <a:t>EXAMPLE</a:t>
            </a:r>
            <a:endParaRPr sz="2800" dirty="0"/>
          </a:p>
        </p:txBody>
      </p:sp>
      <p:grpSp>
        <p:nvGrpSpPr>
          <p:cNvPr id="9" name="object 9"/>
          <p:cNvGrpSpPr/>
          <p:nvPr/>
        </p:nvGrpSpPr>
        <p:grpSpPr>
          <a:xfrm>
            <a:off x="1403477" y="4565650"/>
            <a:ext cx="6219825" cy="1765300"/>
            <a:chOff x="1403477" y="4565650"/>
            <a:chExt cx="6219825" cy="1765300"/>
          </a:xfrm>
        </p:grpSpPr>
        <p:sp>
          <p:nvSpPr>
            <p:cNvPr id="10" name="object 10"/>
            <p:cNvSpPr/>
            <p:nvPr/>
          </p:nvSpPr>
          <p:spPr>
            <a:xfrm>
              <a:off x="1613916" y="4572000"/>
              <a:ext cx="0" cy="1752600"/>
            </a:xfrm>
            <a:custGeom>
              <a:avLst/>
              <a:gdLst/>
              <a:ahLst/>
              <a:cxnLst/>
              <a:rect l="l" t="t" r="r" b="b"/>
              <a:pathLst>
                <a:path h="1752600">
                  <a:moveTo>
                    <a:pt x="0" y="0"/>
                  </a:moveTo>
                  <a:lnTo>
                    <a:pt x="0" y="17526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06652" y="6169152"/>
              <a:ext cx="6213475" cy="0"/>
            </a:xfrm>
            <a:custGeom>
              <a:avLst/>
              <a:gdLst/>
              <a:ahLst/>
              <a:cxnLst/>
              <a:rect l="l" t="t" r="r" b="b"/>
              <a:pathLst>
                <a:path w="6213475">
                  <a:moveTo>
                    <a:pt x="0" y="0"/>
                  </a:moveTo>
                  <a:lnTo>
                    <a:pt x="1869948" y="0"/>
                  </a:lnTo>
                </a:path>
                <a:path w="6213475">
                  <a:moveTo>
                    <a:pt x="2708148" y="0"/>
                  </a:moveTo>
                  <a:lnTo>
                    <a:pt x="3314700" y="0"/>
                  </a:lnTo>
                </a:path>
                <a:path w="6213475">
                  <a:moveTo>
                    <a:pt x="4142231" y="0"/>
                  </a:moveTo>
                  <a:lnTo>
                    <a:pt x="4764024" y="0"/>
                  </a:lnTo>
                </a:path>
                <a:path w="6213475">
                  <a:moveTo>
                    <a:pt x="5593080" y="0"/>
                  </a:moveTo>
                  <a:lnTo>
                    <a:pt x="6213348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06652" y="6175247"/>
              <a:ext cx="6213475" cy="0"/>
            </a:xfrm>
            <a:custGeom>
              <a:avLst/>
              <a:gdLst/>
              <a:ahLst/>
              <a:cxnLst/>
              <a:rect l="l" t="t" r="r" b="b"/>
              <a:pathLst>
                <a:path w="6213475">
                  <a:moveTo>
                    <a:pt x="0" y="0"/>
                  </a:moveTo>
                  <a:lnTo>
                    <a:pt x="6213348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57400" y="5791200"/>
              <a:ext cx="838200" cy="381000"/>
            </a:xfrm>
            <a:custGeom>
              <a:avLst/>
              <a:gdLst/>
              <a:ahLst/>
              <a:cxnLst/>
              <a:rect l="l" t="t" r="r" b="b"/>
              <a:pathLst>
                <a:path w="838200" h="381000">
                  <a:moveTo>
                    <a:pt x="8382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38200" y="3810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4E3A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57400" y="5791200"/>
              <a:ext cx="838200" cy="381000"/>
            </a:xfrm>
            <a:custGeom>
              <a:avLst/>
              <a:gdLst/>
              <a:ahLst/>
              <a:cxnLst/>
              <a:rect l="l" t="t" r="r" b="b"/>
              <a:pathLst>
                <a:path w="838200" h="381000">
                  <a:moveTo>
                    <a:pt x="0" y="381000"/>
                  </a:moveTo>
                  <a:lnTo>
                    <a:pt x="838200" y="3810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76600" y="5257800"/>
              <a:ext cx="838200" cy="914400"/>
            </a:xfrm>
            <a:custGeom>
              <a:avLst/>
              <a:gdLst/>
              <a:ahLst/>
              <a:cxnLst/>
              <a:rect l="l" t="t" r="r" b="b"/>
              <a:pathLst>
                <a:path w="838200" h="914400">
                  <a:moveTo>
                    <a:pt x="838200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838200" y="9144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4E3A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76600" y="5257800"/>
              <a:ext cx="838200" cy="914400"/>
            </a:xfrm>
            <a:custGeom>
              <a:avLst/>
              <a:gdLst/>
              <a:ahLst/>
              <a:cxnLst/>
              <a:rect l="l" t="t" r="r" b="b"/>
              <a:pathLst>
                <a:path w="838200" h="914400">
                  <a:moveTo>
                    <a:pt x="0" y="914400"/>
                  </a:moveTo>
                  <a:lnTo>
                    <a:pt x="838200" y="9144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9144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21352" y="5257800"/>
              <a:ext cx="828040" cy="914400"/>
            </a:xfrm>
            <a:custGeom>
              <a:avLst/>
              <a:gdLst/>
              <a:ahLst/>
              <a:cxnLst/>
              <a:rect l="l" t="t" r="r" b="b"/>
              <a:pathLst>
                <a:path w="828039" h="914400">
                  <a:moveTo>
                    <a:pt x="827531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827531" y="914400"/>
                  </a:lnTo>
                  <a:lnTo>
                    <a:pt x="827531" y="0"/>
                  </a:lnTo>
                  <a:close/>
                </a:path>
              </a:pathLst>
            </a:custGeom>
            <a:solidFill>
              <a:srgbClr val="4E3A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21352" y="5257800"/>
              <a:ext cx="828040" cy="914400"/>
            </a:xfrm>
            <a:custGeom>
              <a:avLst/>
              <a:gdLst/>
              <a:ahLst/>
              <a:cxnLst/>
              <a:rect l="l" t="t" r="r" b="b"/>
              <a:pathLst>
                <a:path w="828039" h="914400">
                  <a:moveTo>
                    <a:pt x="0" y="914400"/>
                  </a:moveTo>
                  <a:lnTo>
                    <a:pt x="827531" y="914400"/>
                  </a:lnTo>
                  <a:lnTo>
                    <a:pt x="827531" y="0"/>
                  </a:lnTo>
                  <a:lnTo>
                    <a:pt x="0" y="0"/>
                  </a:lnTo>
                  <a:lnTo>
                    <a:pt x="0" y="914400"/>
                  </a:lnTo>
                  <a:close/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70675" y="5638800"/>
              <a:ext cx="829310" cy="533400"/>
            </a:xfrm>
            <a:custGeom>
              <a:avLst/>
              <a:gdLst/>
              <a:ahLst/>
              <a:cxnLst/>
              <a:rect l="l" t="t" r="r" b="b"/>
              <a:pathLst>
                <a:path w="829309" h="533400">
                  <a:moveTo>
                    <a:pt x="829055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829055" y="533400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4E3A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057400" y="5257800"/>
              <a:ext cx="4942840" cy="914400"/>
            </a:xfrm>
            <a:custGeom>
              <a:avLst/>
              <a:gdLst/>
              <a:ahLst/>
              <a:cxnLst/>
              <a:rect l="l" t="t" r="r" b="b"/>
              <a:pathLst>
                <a:path w="4942840" h="914400">
                  <a:moveTo>
                    <a:pt x="4113276" y="914400"/>
                  </a:moveTo>
                  <a:lnTo>
                    <a:pt x="4942332" y="914400"/>
                  </a:lnTo>
                  <a:lnTo>
                    <a:pt x="4942332" y="381000"/>
                  </a:lnTo>
                  <a:lnTo>
                    <a:pt x="4113276" y="381000"/>
                  </a:lnTo>
                  <a:lnTo>
                    <a:pt x="4113276" y="914400"/>
                  </a:lnTo>
                  <a:close/>
                </a:path>
                <a:path w="4942840" h="914400">
                  <a:moveTo>
                    <a:pt x="0" y="533400"/>
                  </a:moveTo>
                  <a:lnTo>
                    <a:pt x="838200" y="5334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76600" y="5244083"/>
              <a:ext cx="838200" cy="13970"/>
            </a:xfrm>
            <a:custGeom>
              <a:avLst/>
              <a:gdLst/>
              <a:ahLst/>
              <a:cxnLst/>
              <a:rect l="l" t="t" r="r" b="b"/>
              <a:pathLst>
                <a:path w="838200" h="13970">
                  <a:moveTo>
                    <a:pt x="0" y="13715"/>
                  </a:moveTo>
                  <a:lnTo>
                    <a:pt x="838200" y="13715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13715"/>
                  </a:lnTo>
                  <a:close/>
                </a:path>
              </a:pathLst>
            </a:custGeom>
            <a:solidFill>
              <a:srgbClr val="4E3A2F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276600" y="4648200"/>
              <a:ext cx="838200" cy="609600"/>
            </a:xfrm>
            <a:custGeom>
              <a:avLst/>
              <a:gdLst/>
              <a:ahLst/>
              <a:cxnLst/>
              <a:rect l="l" t="t" r="r" b="b"/>
              <a:pathLst>
                <a:path w="838200" h="609600">
                  <a:moveTo>
                    <a:pt x="0" y="609600"/>
                  </a:moveTo>
                  <a:lnTo>
                    <a:pt x="838200" y="6096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351280" y="4526407"/>
            <a:ext cx="196215" cy="142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200" spc="-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200" spc="-5" dirty="0"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200" spc="-5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 marL="83820">
              <a:lnSpc>
                <a:spcPct val="100000"/>
              </a:lnSpc>
              <a:spcBef>
                <a:spcPts val="960"/>
              </a:spcBef>
            </a:pPr>
            <a:r>
              <a:rPr sz="1200" spc="-5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08858" y="4295597"/>
            <a:ext cx="184213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Redistribute </a:t>
            </a:r>
            <a:r>
              <a:rPr sz="1400" b="1" spc="-5" dirty="0">
                <a:latin typeface="Arial"/>
                <a:cs typeface="Arial"/>
              </a:rPr>
              <a:t>the</a:t>
            </a:r>
            <a:r>
              <a:rPr sz="1400" b="1" spc="-140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work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987295" y="2967227"/>
            <a:ext cx="739140" cy="763905"/>
            <a:chOff x="1987295" y="2967227"/>
            <a:chExt cx="739140" cy="763905"/>
          </a:xfrm>
        </p:grpSpPr>
        <p:sp>
          <p:nvSpPr>
            <p:cNvPr id="26" name="object 26"/>
            <p:cNvSpPr/>
            <p:nvPr/>
          </p:nvSpPr>
          <p:spPr>
            <a:xfrm>
              <a:off x="2269235" y="3172968"/>
              <a:ext cx="129539" cy="259079"/>
            </a:xfrm>
            <a:custGeom>
              <a:avLst/>
              <a:gdLst/>
              <a:ahLst/>
              <a:cxnLst/>
              <a:rect l="l" t="t" r="r" b="b"/>
              <a:pathLst>
                <a:path w="129539" h="259079">
                  <a:moveTo>
                    <a:pt x="70738" y="0"/>
                  </a:moveTo>
                  <a:lnTo>
                    <a:pt x="45338" y="4826"/>
                  </a:lnTo>
                  <a:lnTo>
                    <a:pt x="30987" y="20701"/>
                  </a:lnTo>
                  <a:lnTo>
                    <a:pt x="19050" y="42926"/>
                  </a:lnTo>
                  <a:lnTo>
                    <a:pt x="19050" y="71501"/>
                  </a:lnTo>
                  <a:lnTo>
                    <a:pt x="26288" y="109728"/>
                  </a:lnTo>
                  <a:lnTo>
                    <a:pt x="22225" y="154178"/>
                  </a:lnTo>
                  <a:lnTo>
                    <a:pt x="11937" y="188341"/>
                  </a:lnTo>
                  <a:lnTo>
                    <a:pt x="0" y="219329"/>
                  </a:lnTo>
                  <a:lnTo>
                    <a:pt x="2412" y="240030"/>
                  </a:lnTo>
                  <a:lnTo>
                    <a:pt x="26288" y="257429"/>
                  </a:lnTo>
                  <a:lnTo>
                    <a:pt x="57276" y="259080"/>
                  </a:lnTo>
                  <a:lnTo>
                    <a:pt x="79501" y="247142"/>
                  </a:lnTo>
                  <a:lnTo>
                    <a:pt x="96900" y="231267"/>
                  </a:lnTo>
                  <a:lnTo>
                    <a:pt x="116839" y="201041"/>
                  </a:lnTo>
                  <a:lnTo>
                    <a:pt x="129539" y="151003"/>
                  </a:lnTo>
                  <a:lnTo>
                    <a:pt x="129539" y="92964"/>
                  </a:lnTo>
                  <a:lnTo>
                    <a:pt x="125602" y="60452"/>
                  </a:lnTo>
                  <a:lnTo>
                    <a:pt x="116839" y="29464"/>
                  </a:lnTo>
                  <a:lnTo>
                    <a:pt x="106552" y="13462"/>
                  </a:lnTo>
                  <a:lnTo>
                    <a:pt x="94614" y="4826"/>
                  </a:lnTo>
                  <a:lnTo>
                    <a:pt x="7073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269235" y="3172968"/>
              <a:ext cx="129539" cy="259079"/>
            </a:xfrm>
            <a:custGeom>
              <a:avLst/>
              <a:gdLst/>
              <a:ahLst/>
              <a:cxnLst/>
              <a:rect l="l" t="t" r="r" b="b"/>
              <a:pathLst>
                <a:path w="129539" h="259079">
                  <a:moveTo>
                    <a:pt x="30987" y="20701"/>
                  </a:moveTo>
                  <a:lnTo>
                    <a:pt x="45338" y="4826"/>
                  </a:lnTo>
                  <a:lnTo>
                    <a:pt x="70738" y="0"/>
                  </a:lnTo>
                  <a:lnTo>
                    <a:pt x="94614" y="4826"/>
                  </a:lnTo>
                  <a:lnTo>
                    <a:pt x="106552" y="13462"/>
                  </a:lnTo>
                  <a:lnTo>
                    <a:pt x="116839" y="29464"/>
                  </a:lnTo>
                  <a:lnTo>
                    <a:pt x="125602" y="60452"/>
                  </a:lnTo>
                  <a:lnTo>
                    <a:pt x="129539" y="92964"/>
                  </a:lnTo>
                  <a:lnTo>
                    <a:pt x="129539" y="151003"/>
                  </a:lnTo>
                  <a:lnTo>
                    <a:pt x="116839" y="201041"/>
                  </a:lnTo>
                  <a:lnTo>
                    <a:pt x="96900" y="231267"/>
                  </a:lnTo>
                  <a:lnTo>
                    <a:pt x="79501" y="247142"/>
                  </a:lnTo>
                  <a:lnTo>
                    <a:pt x="57276" y="259080"/>
                  </a:lnTo>
                  <a:lnTo>
                    <a:pt x="26288" y="257429"/>
                  </a:lnTo>
                  <a:lnTo>
                    <a:pt x="2412" y="240030"/>
                  </a:lnTo>
                  <a:lnTo>
                    <a:pt x="0" y="219329"/>
                  </a:lnTo>
                  <a:lnTo>
                    <a:pt x="11937" y="188341"/>
                  </a:lnTo>
                  <a:lnTo>
                    <a:pt x="22225" y="154178"/>
                  </a:lnTo>
                  <a:lnTo>
                    <a:pt x="26288" y="109728"/>
                  </a:lnTo>
                  <a:lnTo>
                    <a:pt x="19050" y="71501"/>
                  </a:lnTo>
                  <a:lnTo>
                    <a:pt x="19050" y="42926"/>
                  </a:lnTo>
                  <a:lnTo>
                    <a:pt x="30987" y="20701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20468" y="3389375"/>
              <a:ext cx="342900" cy="271780"/>
            </a:xfrm>
            <a:custGeom>
              <a:avLst/>
              <a:gdLst/>
              <a:ahLst/>
              <a:cxnLst/>
              <a:rect l="l" t="t" r="r" b="b"/>
              <a:pathLst>
                <a:path w="342900" h="271779">
                  <a:moveTo>
                    <a:pt x="184404" y="14986"/>
                  </a:moveTo>
                  <a:lnTo>
                    <a:pt x="175641" y="3175"/>
                  </a:lnTo>
                  <a:lnTo>
                    <a:pt x="157480" y="0"/>
                  </a:lnTo>
                  <a:lnTo>
                    <a:pt x="129794" y="14986"/>
                  </a:lnTo>
                  <a:lnTo>
                    <a:pt x="100457" y="37211"/>
                  </a:lnTo>
                  <a:lnTo>
                    <a:pt x="85471" y="57785"/>
                  </a:lnTo>
                  <a:lnTo>
                    <a:pt x="73660" y="79883"/>
                  </a:lnTo>
                  <a:lnTo>
                    <a:pt x="60960" y="113919"/>
                  </a:lnTo>
                  <a:lnTo>
                    <a:pt x="60960" y="134493"/>
                  </a:lnTo>
                  <a:lnTo>
                    <a:pt x="86995" y="172466"/>
                  </a:lnTo>
                  <a:lnTo>
                    <a:pt x="114808" y="204851"/>
                  </a:lnTo>
                  <a:lnTo>
                    <a:pt x="126619" y="230124"/>
                  </a:lnTo>
                  <a:lnTo>
                    <a:pt x="124206" y="235712"/>
                  </a:lnTo>
                  <a:lnTo>
                    <a:pt x="107696" y="235712"/>
                  </a:lnTo>
                  <a:lnTo>
                    <a:pt x="76708" y="232537"/>
                  </a:lnTo>
                  <a:lnTo>
                    <a:pt x="14986" y="242824"/>
                  </a:lnTo>
                  <a:lnTo>
                    <a:pt x="0" y="250698"/>
                  </a:lnTo>
                  <a:lnTo>
                    <a:pt x="0" y="260985"/>
                  </a:lnTo>
                  <a:lnTo>
                    <a:pt x="34036" y="271272"/>
                  </a:lnTo>
                  <a:lnTo>
                    <a:pt x="41148" y="269748"/>
                  </a:lnTo>
                  <a:lnTo>
                    <a:pt x="50673" y="260985"/>
                  </a:lnTo>
                  <a:lnTo>
                    <a:pt x="98933" y="250698"/>
                  </a:lnTo>
                  <a:lnTo>
                    <a:pt x="131318" y="249174"/>
                  </a:lnTo>
                  <a:lnTo>
                    <a:pt x="141605" y="242824"/>
                  </a:lnTo>
                  <a:lnTo>
                    <a:pt x="141605" y="232537"/>
                  </a:lnTo>
                  <a:lnTo>
                    <a:pt x="136906" y="215138"/>
                  </a:lnTo>
                  <a:lnTo>
                    <a:pt x="122682" y="188976"/>
                  </a:lnTo>
                  <a:lnTo>
                    <a:pt x="100457" y="157353"/>
                  </a:lnTo>
                  <a:lnTo>
                    <a:pt x="79883" y="136779"/>
                  </a:lnTo>
                  <a:lnTo>
                    <a:pt x="83947" y="121031"/>
                  </a:lnTo>
                  <a:lnTo>
                    <a:pt x="98933" y="92583"/>
                  </a:lnTo>
                  <a:lnTo>
                    <a:pt x="122682" y="68072"/>
                  </a:lnTo>
                  <a:lnTo>
                    <a:pt x="160655" y="49022"/>
                  </a:lnTo>
                  <a:lnTo>
                    <a:pt x="178054" y="41148"/>
                  </a:lnTo>
                  <a:lnTo>
                    <a:pt x="184404" y="26924"/>
                  </a:lnTo>
                  <a:lnTo>
                    <a:pt x="184404" y="14986"/>
                  </a:lnTo>
                  <a:close/>
                </a:path>
                <a:path w="342900" h="271779">
                  <a:moveTo>
                    <a:pt x="342900" y="247650"/>
                  </a:moveTo>
                  <a:lnTo>
                    <a:pt x="327787" y="242824"/>
                  </a:lnTo>
                  <a:lnTo>
                    <a:pt x="262636" y="235712"/>
                  </a:lnTo>
                  <a:lnTo>
                    <a:pt x="239649" y="230124"/>
                  </a:lnTo>
                  <a:lnTo>
                    <a:pt x="236474" y="219837"/>
                  </a:lnTo>
                  <a:lnTo>
                    <a:pt x="279400" y="191135"/>
                  </a:lnTo>
                  <a:lnTo>
                    <a:pt x="323850" y="163322"/>
                  </a:lnTo>
                  <a:lnTo>
                    <a:pt x="334137" y="152920"/>
                  </a:lnTo>
                  <a:lnTo>
                    <a:pt x="338074" y="139446"/>
                  </a:lnTo>
                  <a:lnTo>
                    <a:pt x="334137" y="120396"/>
                  </a:lnTo>
                  <a:lnTo>
                    <a:pt x="320675" y="105283"/>
                  </a:lnTo>
                  <a:lnTo>
                    <a:pt x="274574" y="55118"/>
                  </a:lnTo>
                  <a:lnTo>
                    <a:pt x="243586" y="22479"/>
                  </a:lnTo>
                  <a:lnTo>
                    <a:pt x="226060" y="12192"/>
                  </a:lnTo>
                  <a:lnTo>
                    <a:pt x="202311" y="12192"/>
                  </a:lnTo>
                  <a:lnTo>
                    <a:pt x="193548" y="26543"/>
                  </a:lnTo>
                  <a:lnTo>
                    <a:pt x="198374" y="48006"/>
                  </a:lnTo>
                  <a:lnTo>
                    <a:pt x="218948" y="67056"/>
                  </a:lnTo>
                  <a:lnTo>
                    <a:pt x="260223" y="86106"/>
                  </a:lnTo>
                  <a:lnTo>
                    <a:pt x="307213" y="125984"/>
                  </a:lnTo>
                  <a:lnTo>
                    <a:pt x="314325" y="142621"/>
                  </a:lnTo>
                  <a:lnTo>
                    <a:pt x="311912" y="151384"/>
                  </a:lnTo>
                  <a:lnTo>
                    <a:pt x="274574" y="176784"/>
                  </a:lnTo>
                  <a:lnTo>
                    <a:pt x="231648" y="207899"/>
                  </a:lnTo>
                  <a:lnTo>
                    <a:pt x="221361" y="222123"/>
                  </a:lnTo>
                  <a:lnTo>
                    <a:pt x="221361" y="235712"/>
                  </a:lnTo>
                  <a:lnTo>
                    <a:pt x="253873" y="250825"/>
                  </a:lnTo>
                  <a:lnTo>
                    <a:pt x="305562" y="266700"/>
                  </a:lnTo>
                  <a:lnTo>
                    <a:pt x="323850" y="266700"/>
                  </a:lnTo>
                  <a:lnTo>
                    <a:pt x="342900" y="256413"/>
                  </a:lnTo>
                  <a:lnTo>
                    <a:pt x="342900" y="24765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281427" y="2971799"/>
              <a:ext cx="184785" cy="192405"/>
            </a:xfrm>
            <a:custGeom>
              <a:avLst/>
              <a:gdLst/>
              <a:ahLst/>
              <a:cxnLst/>
              <a:rect l="l" t="t" r="r" b="b"/>
              <a:pathLst>
                <a:path w="184785" h="192405">
                  <a:moveTo>
                    <a:pt x="76708" y="0"/>
                  </a:moveTo>
                  <a:lnTo>
                    <a:pt x="47498" y="17399"/>
                  </a:lnTo>
                  <a:lnTo>
                    <a:pt x="22098" y="51562"/>
                  </a:lnTo>
                  <a:lnTo>
                    <a:pt x="1524" y="88900"/>
                  </a:lnTo>
                  <a:lnTo>
                    <a:pt x="1524" y="104775"/>
                  </a:lnTo>
                  <a:lnTo>
                    <a:pt x="0" y="128524"/>
                  </a:lnTo>
                  <a:lnTo>
                    <a:pt x="7874" y="157861"/>
                  </a:lnTo>
                  <a:lnTo>
                    <a:pt x="20574" y="176911"/>
                  </a:lnTo>
                  <a:lnTo>
                    <a:pt x="35560" y="187325"/>
                  </a:lnTo>
                  <a:lnTo>
                    <a:pt x="59309" y="192024"/>
                  </a:lnTo>
                  <a:lnTo>
                    <a:pt x="83947" y="178562"/>
                  </a:lnTo>
                  <a:lnTo>
                    <a:pt x="102108" y="165100"/>
                  </a:lnTo>
                  <a:lnTo>
                    <a:pt x="110744" y="147574"/>
                  </a:lnTo>
                  <a:lnTo>
                    <a:pt x="119507" y="122174"/>
                  </a:lnTo>
                  <a:lnTo>
                    <a:pt x="126619" y="99949"/>
                  </a:lnTo>
                  <a:lnTo>
                    <a:pt x="128270" y="96012"/>
                  </a:lnTo>
                  <a:lnTo>
                    <a:pt x="148844" y="82550"/>
                  </a:lnTo>
                  <a:lnTo>
                    <a:pt x="177292" y="76962"/>
                  </a:lnTo>
                  <a:lnTo>
                    <a:pt x="184404" y="73787"/>
                  </a:lnTo>
                  <a:lnTo>
                    <a:pt x="182880" y="65024"/>
                  </a:lnTo>
                  <a:lnTo>
                    <a:pt x="175641" y="57150"/>
                  </a:lnTo>
                  <a:lnTo>
                    <a:pt x="146431" y="70612"/>
                  </a:lnTo>
                  <a:lnTo>
                    <a:pt x="126619" y="80899"/>
                  </a:lnTo>
                  <a:lnTo>
                    <a:pt x="126619" y="46862"/>
                  </a:lnTo>
                  <a:lnTo>
                    <a:pt x="116332" y="23749"/>
                  </a:lnTo>
                  <a:lnTo>
                    <a:pt x="103632" y="10287"/>
                  </a:lnTo>
                  <a:lnTo>
                    <a:pt x="7670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281427" y="2971799"/>
              <a:ext cx="184785" cy="192405"/>
            </a:xfrm>
            <a:custGeom>
              <a:avLst/>
              <a:gdLst/>
              <a:ahLst/>
              <a:cxnLst/>
              <a:rect l="l" t="t" r="r" b="b"/>
              <a:pathLst>
                <a:path w="184785" h="192405">
                  <a:moveTo>
                    <a:pt x="1524" y="104775"/>
                  </a:moveTo>
                  <a:lnTo>
                    <a:pt x="7874" y="157861"/>
                  </a:lnTo>
                  <a:lnTo>
                    <a:pt x="35560" y="187325"/>
                  </a:lnTo>
                  <a:lnTo>
                    <a:pt x="59309" y="192024"/>
                  </a:lnTo>
                  <a:lnTo>
                    <a:pt x="83947" y="178562"/>
                  </a:lnTo>
                  <a:lnTo>
                    <a:pt x="102108" y="165100"/>
                  </a:lnTo>
                  <a:lnTo>
                    <a:pt x="110744" y="147574"/>
                  </a:lnTo>
                  <a:lnTo>
                    <a:pt x="119507" y="122174"/>
                  </a:lnTo>
                  <a:lnTo>
                    <a:pt x="126619" y="99949"/>
                  </a:lnTo>
                  <a:lnTo>
                    <a:pt x="128270" y="96012"/>
                  </a:lnTo>
                  <a:lnTo>
                    <a:pt x="148844" y="82550"/>
                  </a:lnTo>
                  <a:lnTo>
                    <a:pt x="177292" y="76962"/>
                  </a:lnTo>
                  <a:lnTo>
                    <a:pt x="184404" y="73787"/>
                  </a:lnTo>
                  <a:lnTo>
                    <a:pt x="182880" y="65024"/>
                  </a:lnTo>
                  <a:lnTo>
                    <a:pt x="175641" y="57150"/>
                  </a:lnTo>
                  <a:lnTo>
                    <a:pt x="146431" y="70612"/>
                  </a:lnTo>
                  <a:lnTo>
                    <a:pt x="126619" y="80899"/>
                  </a:lnTo>
                  <a:lnTo>
                    <a:pt x="126619" y="61849"/>
                  </a:lnTo>
                  <a:lnTo>
                    <a:pt x="126619" y="46862"/>
                  </a:lnTo>
                  <a:lnTo>
                    <a:pt x="116332" y="23749"/>
                  </a:lnTo>
                  <a:lnTo>
                    <a:pt x="103632" y="10287"/>
                  </a:lnTo>
                  <a:lnTo>
                    <a:pt x="76708" y="0"/>
                  </a:lnTo>
                  <a:lnTo>
                    <a:pt x="47498" y="17399"/>
                  </a:lnTo>
                  <a:lnTo>
                    <a:pt x="22098" y="51562"/>
                  </a:lnTo>
                  <a:lnTo>
                    <a:pt x="1524" y="88900"/>
                  </a:lnTo>
                  <a:lnTo>
                    <a:pt x="1524" y="104775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392679" y="3137915"/>
              <a:ext cx="238125" cy="224154"/>
            </a:xfrm>
            <a:custGeom>
              <a:avLst/>
              <a:gdLst/>
              <a:ahLst/>
              <a:cxnLst/>
              <a:rect l="l" t="t" r="r" b="b"/>
              <a:pathLst>
                <a:path w="238125" h="224154">
                  <a:moveTo>
                    <a:pt x="183642" y="0"/>
                  </a:moveTo>
                  <a:lnTo>
                    <a:pt x="174117" y="0"/>
                  </a:lnTo>
                  <a:lnTo>
                    <a:pt x="144652" y="8000"/>
                  </a:lnTo>
                  <a:lnTo>
                    <a:pt x="85851" y="27050"/>
                  </a:lnTo>
                  <a:lnTo>
                    <a:pt x="46862" y="35687"/>
                  </a:lnTo>
                  <a:lnTo>
                    <a:pt x="20700" y="38988"/>
                  </a:lnTo>
                  <a:lnTo>
                    <a:pt x="5587" y="44450"/>
                  </a:lnTo>
                  <a:lnTo>
                    <a:pt x="0" y="51688"/>
                  </a:lnTo>
                  <a:lnTo>
                    <a:pt x="10287" y="66675"/>
                  </a:lnTo>
                  <a:lnTo>
                    <a:pt x="27812" y="71500"/>
                  </a:lnTo>
                  <a:lnTo>
                    <a:pt x="78739" y="56387"/>
                  </a:lnTo>
                  <a:lnTo>
                    <a:pt x="136017" y="32512"/>
                  </a:lnTo>
                  <a:lnTo>
                    <a:pt x="170180" y="19050"/>
                  </a:lnTo>
                  <a:lnTo>
                    <a:pt x="177292" y="22225"/>
                  </a:lnTo>
                  <a:lnTo>
                    <a:pt x="175768" y="49275"/>
                  </a:lnTo>
                  <a:lnTo>
                    <a:pt x="165353" y="93725"/>
                  </a:lnTo>
                  <a:lnTo>
                    <a:pt x="151130" y="133476"/>
                  </a:lnTo>
                  <a:lnTo>
                    <a:pt x="136017" y="159638"/>
                  </a:lnTo>
                  <a:lnTo>
                    <a:pt x="131952" y="179578"/>
                  </a:lnTo>
                  <a:lnTo>
                    <a:pt x="136017" y="188341"/>
                  </a:lnTo>
                  <a:lnTo>
                    <a:pt x="149478" y="191516"/>
                  </a:lnTo>
                  <a:lnTo>
                    <a:pt x="168528" y="183514"/>
                  </a:lnTo>
                  <a:lnTo>
                    <a:pt x="201168" y="181863"/>
                  </a:lnTo>
                  <a:lnTo>
                    <a:pt x="214630" y="193801"/>
                  </a:lnTo>
                  <a:lnTo>
                    <a:pt x="227456" y="213741"/>
                  </a:lnTo>
                  <a:lnTo>
                    <a:pt x="230631" y="224028"/>
                  </a:lnTo>
                  <a:lnTo>
                    <a:pt x="237744" y="216026"/>
                  </a:lnTo>
                  <a:lnTo>
                    <a:pt x="237744" y="189864"/>
                  </a:lnTo>
                  <a:lnTo>
                    <a:pt x="228981" y="169163"/>
                  </a:lnTo>
                  <a:lnTo>
                    <a:pt x="208280" y="164464"/>
                  </a:lnTo>
                  <a:lnTo>
                    <a:pt x="194056" y="169163"/>
                  </a:lnTo>
                  <a:lnTo>
                    <a:pt x="163830" y="173228"/>
                  </a:lnTo>
                  <a:lnTo>
                    <a:pt x="156590" y="170053"/>
                  </a:lnTo>
                  <a:lnTo>
                    <a:pt x="155067" y="162813"/>
                  </a:lnTo>
                  <a:lnTo>
                    <a:pt x="165353" y="133476"/>
                  </a:lnTo>
                  <a:lnTo>
                    <a:pt x="180467" y="111251"/>
                  </a:lnTo>
                  <a:lnTo>
                    <a:pt x="194056" y="69850"/>
                  </a:lnTo>
                  <a:lnTo>
                    <a:pt x="196342" y="30987"/>
                  </a:lnTo>
                  <a:lnTo>
                    <a:pt x="192405" y="4825"/>
                  </a:lnTo>
                  <a:lnTo>
                    <a:pt x="18364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92679" y="3137915"/>
              <a:ext cx="238125" cy="224154"/>
            </a:xfrm>
            <a:custGeom>
              <a:avLst/>
              <a:gdLst/>
              <a:ahLst/>
              <a:cxnLst/>
              <a:rect l="l" t="t" r="r" b="b"/>
              <a:pathLst>
                <a:path w="238125" h="224154">
                  <a:moveTo>
                    <a:pt x="0" y="51688"/>
                  </a:moveTo>
                  <a:lnTo>
                    <a:pt x="10287" y="66675"/>
                  </a:lnTo>
                  <a:lnTo>
                    <a:pt x="27812" y="71500"/>
                  </a:lnTo>
                  <a:lnTo>
                    <a:pt x="78739" y="56387"/>
                  </a:lnTo>
                  <a:lnTo>
                    <a:pt x="136017" y="32512"/>
                  </a:lnTo>
                  <a:lnTo>
                    <a:pt x="170180" y="19050"/>
                  </a:lnTo>
                  <a:lnTo>
                    <a:pt x="177292" y="22225"/>
                  </a:lnTo>
                  <a:lnTo>
                    <a:pt x="175768" y="49275"/>
                  </a:lnTo>
                  <a:lnTo>
                    <a:pt x="165353" y="93725"/>
                  </a:lnTo>
                  <a:lnTo>
                    <a:pt x="151130" y="133476"/>
                  </a:lnTo>
                  <a:lnTo>
                    <a:pt x="136017" y="159638"/>
                  </a:lnTo>
                  <a:lnTo>
                    <a:pt x="131952" y="179578"/>
                  </a:lnTo>
                  <a:lnTo>
                    <a:pt x="136017" y="188341"/>
                  </a:lnTo>
                  <a:lnTo>
                    <a:pt x="149478" y="191516"/>
                  </a:lnTo>
                  <a:lnTo>
                    <a:pt x="168528" y="183514"/>
                  </a:lnTo>
                  <a:lnTo>
                    <a:pt x="201168" y="181863"/>
                  </a:lnTo>
                  <a:lnTo>
                    <a:pt x="214630" y="193801"/>
                  </a:lnTo>
                  <a:lnTo>
                    <a:pt x="227456" y="213741"/>
                  </a:lnTo>
                  <a:lnTo>
                    <a:pt x="230631" y="224028"/>
                  </a:lnTo>
                  <a:lnTo>
                    <a:pt x="237744" y="216026"/>
                  </a:lnTo>
                  <a:lnTo>
                    <a:pt x="237744" y="189864"/>
                  </a:lnTo>
                  <a:lnTo>
                    <a:pt x="228981" y="169163"/>
                  </a:lnTo>
                  <a:lnTo>
                    <a:pt x="208280" y="164464"/>
                  </a:lnTo>
                  <a:lnTo>
                    <a:pt x="194056" y="169163"/>
                  </a:lnTo>
                  <a:lnTo>
                    <a:pt x="163830" y="173228"/>
                  </a:lnTo>
                  <a:lnTo>
                    <a:pt x="156590" y="170053"/>
                  </a:lnTo>
                  <a:lnTo>
                    <a:pt x="155067" y="162813"/>
                  </a:lnTo>
                  <a:lnTo>
                    <a:pt x="165353" y="133476"/>
                  </a:lnTo>
                  <a:lnTo>
                    <a:pt x="180467" y="111251"/>
                  </a:lnTo>
                  <a:lnTo>
                    <a:pt x="194056" y="69850"/>
                  </a:lnTo>
                  <a:lnTo>
                    <a:pt x="196342" y="30987"/>
                  </a:lnTo>
                  <a:lnTo>
                    <a:pt x="192405" y="4825"/>
                  </a:lnTo>
                  <a:lnTo>
                    <a:pt x="183642" y="0"/>
                  </a:lnTo>
                  <a:lnTo>
                    <a:pt x="174117" y="0"/>
                  </a:lnTo>
                  <a:lnTo>
                    <a:pt x="144652" y="8000"/>
                  </a:lnTo>
                  <a:lnTo>
                    <a:pt x="85851" y="27050"/>
                  </a:lnTo>
                  <a:lnTo>
                    <a:pt x="46862" y="35687"/>
                  </a:lnTo>
                  <a:lnTo>
                    <a:pt x="20700" y="38988"/>
                  </a:lnTo>
                  <a:lnTo>
                    <a:pt x="5587" y="44450"/>
                  </a:lnTo>
                  <a:lnTo>
                    <a:pt x="0" y="51688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130551" y="3188207"/>
              <a:ext cx="215265" cy="227329"/>
            </a:xfrm>
            <a:custGeom>
              <a:avLst/>
              <a:gdLst/>
              <a:ahLst/>
              <a:cxnLst/>
              <a:rect l="l" t="t" r="r" b="b"/>
              <a:pathLst>
                <a:path w="215264" h="227329">
                  <a:moveTo>
                    <a:pt x="35179" y="0"/>
                  </a:moveTo>
                  <a:lnTo>
                    <a:pt x="26416" y="1524"/>
                  </a:lnTo>
                  <a:lnTo>
                    <a:pt x="19177" y="5587"/>
                  </a:lnTo>
                  <a:lnTo>
                    <a:pt x="19177" y="32384"/>
                  </a:lnTo>
                  <a:lnTo>
                    <a:pt x="26416" y="70357"/>
                  </a:lnTo>
                  <a:lnTo>
                    <a:pt x="45593" y="109219"/>
                  </a:lnTo>
                  <a:lnTo>
                    <a:pt x="63881" y="129793"/>
                  </a:lnTo>
                  <a:lnTo>
                    <a:pt x="78231" y="157479"/>
                  </a:lnTo>
                  <a:lnTo>
                    <a:pt x="78231" y="164591"/>
                  </a:lnTo>
                  <a:lnTo>
                    <a:pt x="71120" y="167766"/>
                  </a:lnTo>
                  <a:lnTo>
                    <a:pt x="41529" y="167766"/>
                  </a:lnTo>
                  <a:lnTo>
                    <a:pt x="26416" y="166115"/>
                  </a:lnTo>
                  <a:lnTo>
                    <a:pt x="5587" y="174116"/>
                  </a:lnTo>
                  <a:lnTo>
                    <a:pt x="0" y="195452"/>
                  </a:lnTo>
                  <a:lnTo>
                    <a:pt x="3937" y="220725"/>
                  </a:lnTo>
                  <a:lnTo>
                    <a:pt x="11937" y="227075"/>
                  </a:lnTo>
                  <a:lnTo>
                    <a:pt x="14350" y="217550"/>
                  </a:lnTo>
                  <a:lnTo>
                    <a:pt x="24765" y="195452"/>
                  </a:lnTo>
                  <a:lnTo>
                    <a:pt x="35179" y="182752"/>
                  </a:lnTo>
                  <a:lnTo>
                    <a:pt x="67945" y="178053"/>
                  </a:lnTo>
                  <a:lnTo>
                    <a:pt x="88646" y="184403"/>
                  </a:lnTo>
                  <a:lnTo>
                    <a:pt x="100711" y="179577"/>
                  </a:lnTo>
                  <a:lnTo>
                    <a:pt x="103886" y="169290"/>
                  </a:lnTo>
                  <a:lnTo>
                    <a:pt x="96647" y="150367"/>
                  </a:lnTo>
                  <a:lnTo>
                    <a:pt x="78231" y="126618"/>
                  </a:lnTo>
                  <a:lnTo>
                    <a:pt x="57531" y="89407"/>
                  </a:lnTo>
                  <a:lnTo>
                    <a:pt x="41529" y="48259"/>
                  </a:lnTo>
                  <a:lnTo>
                    <a:pt x="35179" y="22097"/>
                  </a:lnTo>
                  <a:lnTo>
                    <a:pt x="43180" y="17399"/>
                  </a:lnTo>
                  <a:lnTo>
                    <a:pt x="76708" y="26162"/>
                  </a:lnTo>
                  <a:lnTo>
                    <a:pt x="139827" y="41147"/>
                  </a:lnTo>
                  <a:lnTo>
                    <a:pt x="191770" y="48259"/>
                  </a:lnTo>
                  <a:lnTo>
                    <a:pt x="207645" y="41147"/>
                  </a:lnTo>
                  <a:lnTo>
                    <a:pt x="214884" y="24511"/>
                  </a:lnTo>
                  <a:lnTo>
                    <a:pt x="210947" y="19050"/>
                  </a:lnTo>
                  <a:lnTo>
                    <a:pt x="194056" y="14224"/>
                  </a:lnTo>
                  <a:lnTo>
                    <a:pt x="167767" y="15875"/>
                  </a:lnTo>
                  <a:lnTo>
                    <a:pt x="127762" y="12700"/>
                  </a:lnTo>
                  <a:lnTo>
                    <a:pt x="66293" y="2412"/>
                  </a:lnTo>
                  <a:lnTo>
                    <a:pt x="35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130551" y="3188207"/>
              <a:ext cx="215265" cy="227329"/>
            </a:xfrm>
            <a:custGeom>
              <a:avLst/>
              <a:gdLst/>
              <a:ahLst/>
              <a:cxnLst/>
              <a:rect l="l" t="t" r="r" b="b"/>
              <a:pathLst>
                <a:path w="215264" h="227329">
                  <a:moveTo>
                    <a:pt x="214884" y="24511"/>
                  </a:moveTo>
                  <a:lnTo>
                    <a:pt x="207645" y="41147"/>
                  </a:lnTo>
                  <a:lnTo>
                    <a:pt x="191770" y="48259"/>
                  </a:lnTo>
                  <a:lnTo>
                    <a:pt x="139827" y="41147"/>
                  </a:lnTo>
                  <a:lnTo>
                    <a:pt x="76708" y="26162"/>
                  </a:lnTo>
                  <a:lnTo>
                    <a:pt x="43180" y="17399"/>
                  </a:lnTo>
                  <a:lnTo>
                    <a:pt x="35179" y="22097"/>
                  </a:lnTo>
                  <a:lnTo>
                    <a:pt x="41529" y="48259"/>
                  </a:lnTo>
                  <a:lnTo>
                    <a:pt x="57531" y="89407"/>
                  </a:lnTo>
                  <a:lnTo>
                    <a:pt x="78231" y="126618"/>
                  </a:lnTo>
                  <a:lnTo>
                    <a:pt x="96647" y="150367"/>
                  </a:lnTo>
                  <a:lnTo>
                    <a:pt x="103886" y="169290"/>
                  </a:lnTo>
                  <a:lnTo>
                    <a:pt x="100711" y="179577"/>
                  </a:lnTo>
                  <a:lnTo>
                    <a:pt x="88646" y="184403"/>
                  </a:lnTo>
                  <a:lnTo>
                    <a:pt x="67945" y="178053"/>
                  </a:lnTo>
                  <a:lnTo>
                    <a:pt x="35179" y="182752"/>
                  </a:lnTo>
                  <a:lnTo>
                    <a:pt x="24765" y="195452"/>
                  </a:lnTo>
                  <a:lnTo>
                    <a:pt x="14350" y="217550"/>
                  </a:lnTo>
                  <a:lnTo>
                    <a:pt x="11937" y="227075"/>
                  </a:lnTo>
                  <a:lnTo>
                    <a:pt x="3937" y="220725"/>
                  </a:lnTo>
                  <a:lnTo>
                    <a:pt x="0" y="195452"/>
                  </a:lnTo>
                  <a:lnTo>
                    <a:pt x="5587" y="174116"/>
                  </a:lnTo>
                  <a:lnTo>
                    <a:pt x="26416" y="166115"/>
                  </a:lnTo>
                  <a:lnTo>
                    <a:pt x="41529" y="167766"/>
                  </a:lnTo>
                  <a:lnTo>
                    <a:pt x="71120" y="167766"/>
                  </a:lnTo>
                  <a:lnTo>
                    <a:pt x="78231" y="164591"/>
                  </a:lnTo>
                  <a:lnTo>
                    <a:pt x="78231" y="157479"/>
                  </a:lnTo>
                  <a:lnTo>
                    <a:pt x="63881" y="129793"/>
                  </a:lnTo>
                  <a:lnTo>
                    <a:pt x="45593" y="109219"/>
                  </a:lnTo>
                  <a:lnTo>
                    <a:pt x="26416" y="70357"/>
                  </a:lnTo>
                  <a:lnTo>
                    <a:pt x="19177" y="32384"/>
                  </a:lnTo>
                  <a:lnTo>
                    <a:pt x="19177" y="5587"/>
                  </a:lnTo>
                  <a:lnTo>
                    <a:pt x="26416" y="1524"/>
                  </a:lnTo>
                  <a:lnTo>
                    <a:pt x="35179" y="0"/>
                  </a:lnTo>
                  <a:lnTo>
                    <a:pt x="66293" y="2412"/>
                  </a:lnTo>
                  <a:lnTo>
                    <a:pt x="127762" y="12700"/>
                  </a:lnTo>
                  <a:lnTo>
                    <a:pt x="167767" y="15875"/>
                  </a:lnTo>
                  <a:lnTo>
                    <a:pt x="194056" y="14224"/>
                  </a:lnTo>
                  <a:lnTo>
                    <a:pt x="210947" y="19050"/>
                  </a:lnTo>
                  <a:lnTo>
                    <a:pt x="214884" y="2451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91105" y="33931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19" h="334010">
                  <a:moveTo>
                    <a:pt x="731519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731519" y="333756"/>
                  </a:lnTo>
                  <a:lnTo>
                    <a:pt x="7315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91105" y="33931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19" h="334010">
                  <a:moveTo>
                    <a:pt x="0" y="333756"/>
                  </a:moveTo>
                  <a:lnTo>
                    <a:pt x="731519" y="333756"/>
                  </a:lnTo>
                  <a:lnTo>
                    <a:pt x="731519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3304032" y="2971800"/>
            <a:ext cx="739140" cy="759460"/>
            <a:chOff x="3304032" y="2971800"/>
            <a:chExt cx="739140" cy="759460"/>
          </a:xfrm>
        </p:grpSpPr>
        <p:sp>
          <p:nvSpPr>
            <p:cNvPr id="38" name="object 38"/>
            <p:cNvSpPr/>
            <p:nvPr/>
          </p:nvSpPr>
          <p:spPr>
            <a:xfrm>
              <a:off x="3357372" y="3172967"/>
              <a:ext cx="344805" cy="487680"/>
            </a:xfrm>
            <a:custGeom>
              <a:avLst/>
              <a:gdLst/>
              <a:ahLst/>
              <a:cxnLst/>
              <a:rect l="l" t="t" r="r" b="b"/>
              <a:pathLst>
                <a:path w="344804" h="487679">
                  <a:moveTo>
                    <a:pt x="344424" y="464058"/>
                  </a:moveTo>
                  <a:lnTo>
                    <a:pt x="330073" y="459232"/>
                  </a:lnTo>
                  <a:lnTo>
                    <a:pt x="264541" y="452120"/>
                  </a:lnTo>
                  <a:lnTo>
                    <a:pt x="240538" y="446532"/>
                  </a:lnTo>
                  <a:lnTo>
                    <a:pt x="238252" y="436245"/>
                  </a:lnTo>
                  <a:lnTo>
                    <a:pt x="280543" y="407543"/>
                  </a:lnTo>
                  <a:lnTo>
                    <a:pt x="325247" y="379730"/>
                  </a:lnTo>
                  <a:lnTo>
                    <a:pt x="335661" y="369328"/>
                  </a:lnTo>
                  <a:lnTo>
                    <a:pt x="340487" y="355854"/>
                  </a:lnTo>
                  <a:lnTo>
                    <a:pt x="335661" y="336804"/>
                  </a:lnTo>
                  <a:lnTo>
                    <a:pt x="322834" y="321691"/>
                  </a:lnTo>
                  <a:lnTo>
                    <a:pt x="276479" y="271526"/>
                  </a:lnTo>
                  <a:lnTo>
                    <a:pt x="245364" y="238887"/>
                  </a:lnTo>
                  <a:lnTo>
                    <a:pt x="239014" y="235318"/>
                  </a:lnTo>
                  <a:lnTo>
                    <a:pt x="243459" y="231267"/>
                  </a:lnTo>
                  <a:lnTo>
                    <a:pt x="262382" y="201041"/>
                  </a:lnTo>
                  <a:lnTo>
                    <a:pt x="275844" y="151003"/>
                  </a:lnTo>
                  <a:lnTo>
                    <a:pt x="275844" y="92964"/>
                  </a:lnTo>
                  <a:lnTo>
                    <a:pt x="262382" y="29464"/>
                  </a:lnTo>
                  <a:lnTo>
                    <a:pt x="217424" y="0"/>
                  </a:lnTo>
                  <a:lnTo>
                    <a:pt x="192151" y="4826"/>
                  </a:lnTo>
                  <a:lnTo>
                    <a:pt x="177165" y="20701"/>
                  </a:lnTo>
                  <a:lnTo>
                    <a:pt x="165227" y="42926"/>
                  </a:lnTo>
                  <a:lnTo>
                    <a:pt x="165227" y="71501"/>
                  </a:lnTo>
                  <a:lnTo>
                    <a:pt x="173101" y="109728"/>
                  </a:lnTo>
                  <a:lnTo>
                    <a:pt x="168402" y="154178"/>
                  </a:lnTo>
                  <a:lnTo>
                    <a:pt x="158115" y="188341"/>
                  </a:lnTo>
                  <a:lnTo>
                    <a:pt x="146304" y="219329"/>
                  </a:lnTo>
                  <a:lnTo>
                    <a:pt x="146824" y="222808"/>
                  </a:lnTo>
                  <a:lnTo>
                    <a:pt x="100584" y="253619"/>
                  </a:lnTo>
                  <a:lnTo>
                    <a:pt x="74168" y="296291"/>
                  </a:lnTo>
                  <a:lnTo>
                    <a:pt x="60706" y="330327"/>
                  </a:lnTo>
                  <a:lnTo>
                    <a:pt x="60706" y="350901"/>
                  </a:lnTo>
                  <a:lnTo>
                    <a:pt x="69469" y="363474"/>
                  </a:lnTo>
                  <a:lnTo>
                    <a:pt x="87757" y="388874"/>
                  </a:lnTo>
                  <a:lnTo>
                    <a:pt x="115697" y="421259"/>
                  </a:lnTo>
                  <a:lnTo>
                    <a:pt x="127635" y="446532"/>
                  </a:lnTo>
                  <a:lnTo>
                    <a:pt x="124460" y="452120"/>
                  </a:lnTo>
                  <a:lnTo>
                    <a:pt x="108585" y="452120"/>
                  </a:lnTo>
                  <a:lnTo>
                    <a:pt x="77343" y="448945"/>
                  </a:lnTo>
                  <a:lnTo>
                    <a:pt x="15113" y="459232"/>
                  </a:lnTo>
                  <a:lnTo>
                    <a:pt x="0" y="467106"/>
                  </a:lnTo>
                  <a:lnTo>
                    <a:pt x="0" y="477393"/>
                  </a:lnTo>
                  <a:lnTo>
                    <a:pt x="34290" y="487680"/>
                  </a:lnTo>
                  <a:lnTo>
                    <a:pt x="41529" y="486156"/>
                  </a:lnTo>
                  <a:lnTo>
                    <a:pt x="50292" y="477393"/>
                  </a:lnTo>
                  <a:lnTo>
                    <a:pt x="99695" y="467106"/>
                  </a:lnTo>
                  <a:lnTo>
                    <a:pt x="132461" y="465582"/>
                  </a:lnTo>
                  <a:lnTo>
                    <a:pt x="142875" y="459232"/>
                  </a:lnTo>
                  <a:lnTo>
                    <a:pt x="142875" y="448945"/>
                  </a:lnTo>
                  <a:lnTo>
                    <a:pt x="138049" y="431546"/>
                  </a:lnTo>
                  <a:lnTo>
                    <a:pt x="122936" y="405384"/>
                  </a:lnTo>
                  <a:lnTo>
                    <a:pt x="100584" y="373761"/>
                  </a:lnTo>
                  <a:lnTo>
                    <a:pt x="79756" y="353187"/>
                  </a:lnTo>
                  <a:lnTo>
                    <a:pt x="84582" y="337439"/>
                  </a:lnTo>
                  <a:lnTo>
                    <a:pt x="99695" y="308991"/>
                  </a:lnTo>
                  <a:lnTo>
                    <a:pt x="122936" y="284480"/>
                  </a:lnTo>
                  <a:lnTo>
                    <a:pt x="161925" y="265430"/>
                  </a:lnTo>
                  <a:lnTo>
                    <a:pt x="179133" y="257759"/>
                  </a:lnTo>
                  <a:lnTo>
                    <a:pt x="197967" y="258762"/>
                  </a:lnTo>
                  <a:lnTo>
                    <a:pt x="199009" y="264414"/>
                  </a:lnTo>
                  <a:lnTo>
                    <a:pt x="219837" y="283464"/>
                  </a:lnTo>
                  <a:lnTo>
                    <a:pt x="261366" y="302514"/>
                  </a:lnTo>
                  <a:lnTo>
                    <a:pt x="309245" y="342392"/>
                  </a:lnTo>
                  <a:lnTo>
                    <a:pt x="316484" y="359029"/>
                  </a:lnTo>
                  <a:lnTo>
                    <a:pt x="313309" y="367792"/>
                  </a:lnTo>
                  <a:lnTo>
                    <a:pt x="276479" y="393192"/>
                  </a:lnTo>
                  <a:lnTo>
                    <a:pt x="233426" y="424307"/>
                  </a:lnTo>
                  <a:lnTo>
                    <a:pt x="223012" y="438531"/>
                  </a:lnTo>
                  <a:lnTo>
                    <a:pt x="223012" y="452120"/>
                  </a:lnTo>
                  <a:lnTo>
                    <a:pt x="255778" y="467233"/>
                  </a:lnTo>
                  <a:lnTo>
                    <a:pt x="307721" y="483108"/>
                  </a:lnTo>
                  <a:lnTo>
                    <a:pt x="325247" y="483108"/>
                  </a:lnTo>
                  <a:lnTo>
                    <a:pt x="344424" y="472821"/>
                  </a:lnTo>
                  <a:lnTo>
                    <a:pt x="344424" y="4640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64992" y="2971800"/>
              <a:ext cx="499872" cy="4434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307842" y="33931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731520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731520" y="333756"/>
                  </a:lnTo>
                  <a:lnTo>
                    <a:pt x="7315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307842" y="33931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0" y="333756"/>
                  </a:moveTo>
                  <a:lnTo>
                    <a:pt x="731520" y="333756"/>
                  </a:lnTo>
                  <a:lnTo>
                    <a:pt x="731520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991105" y="3393185"/>
            <a:ext cx="731520" cy="3340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200" b="1" spc="-5" dirty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307841" y="3393185"/>
            <a:ext cx="731520" cy="3340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200" b="1" spc="-5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184903" y="3470147"/>
            <a:ext cx="240792" cy="240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" name="object 45"/>
          <p:cNvGrpSpPr/>
          <p:nvPr/>
        </p:nvGrpSpPr>
        <p:grpSpPr>
          <a:xfrm>
            <a:off x="4730496" y="2971800"/>
            <a:ext cx="739140" cy="759460"/>
            <a:chOff x="4730496" y="2971800"/>
            <a:chExt cx="739140" cy="759460"/>
          </a:xfrm>
        </p:grpSpPr>
        <p:sp>
          <p:nvSpPr>
            <p:cNvPr id="46" name="object 46"/>
            <p:cNvSpPr/>
            <p:nvPr/>
          </p:nvSpPr>
          <p:spPr>
            <a:xfrm>
              <a:off x="4890516" y="3172967"/>
              <a:ext cx="344805" cy="487680"/>
            </a:xfrm>
            <a:custGeom>
              <a:avLst/>
              <a:gdLst/>
              <a:ahLst/>
              <a:cxnLst/>
              <a:rect l="l" t="t" r="r" b="b"/>
              <a:pathLst>
                <a:path w="344804" h="487679">
                  <a:moveTo>
                    <a:pt x="344424" y="464058"/>
                  </a:moveTo>
                  <a:lnTo>
                    <a:pt x="330200" y="459232"/>
                  </a:lnTo>
                  <a:lnTo>
                    <a:pt x="265430" y="452120"/>
                  </a:lnTo>
                  <a:lnTo>
                    <a:pt x="241681" y="446532"/>
                  </a:lnTo>
                  <a:lnTo>
                    <a:pt x="239268" y="436245"/>
                  </a:lnTo>
                  <a:lnTo>
                    <a:pt x="281178" y="407543"/>
                  </a:lnTo>
                  <a:lnTo>
                    <a:pt x="325501" y="379730"/>
                  </a:lnTo>
                  <a:lnTo>
                    <a:pt x="335788" y="369328"/>
                  </a:lnTo>
                  <a:lnTo>
                    <a:pt x="340487" y="355854"/>
                  </a:lnTo>
                  <a:lnTo>
                    <a:pt x="335788" y="336804"/>
                  </a:lnTo>
                  <a:lnTo>
                    <a:pt x="323088" y="321691"/>
                  </a:lnTo>
                  <a:lnTo>
                    <a:pt x="277241" y="271526"/>
                  </a:lnTo>
                  <a:lnTo>
                    <a:pt x="246380" y="238887"/>
                  </a:lnTo>
                  <a:lnTo>
                    <a:pt x="240106" y="235343"/>
                  </a:lnTo>
                  <a:lnTo>
                    <a:pt x="244602" y="231267"/>
                  </a:lnTo>
                  <a:lnTo>
                    <a:pt x="263779" y="201041"/>
                  </a:lnTo>
                  <a:lnTo>
                    <a:pt x="277368" y="151003"/>
                  </a:lnTo>
                  <a:lnTo>
                    <a:pt x="277368" y="92964"/>
                  </a:lnTo>
                  <a:lnTo>
                    <a:pt x="263779" y="29464"/>
                  </a:lnTo>
                  <a:lnTo>
                    <a:pt x="218186" y="0"/>
                  </a:lnTo>
                  <a:lnTo>
                    <a:pt x="192659" y="4826"/>
                  </a:lnTo>
                  <a:lnTo>
                    <a:pt x="177419" y="20701"/>
                  </a:lnTo>
                  <a:lnTo>
                    <a:pt x="165481" y="42926"/>
                  </a:lnTo>
                  <a:lnTo>
                    <a:pt x="165481" y="71501"/>
                  </a:lnTo>
                  <a:lnTo>
                    <a:pt x="173482" y="109728"/>
                  </a:lnTo>
                  <a:lnTo>
                    <a:pt x="168656" y="154178"/>
                  </a:lnTo>
                  <a:lnTo>
                    <a:pt x="158242" y="188341"/>
                  </a:lnTo>
                  <a:lnTo>
                    <a:pt x="146304" y="219329"/>
                  </a:lnTo>
                  <a:lnTo>
                    <a:pt x="146824" y="222808"/>
                  </a:lnTo>
                  <a:lnTo>
                    <a:pt x="100584" y="253619"/>
                  </a:lnTo>
                  <a:lnTo>
                    <a:pt x="74168" y="296291"/>
                  </a:lnTo>
                  <a:lnTo>
                    <a:pt x="60706" y="330327"/>
                  </a:lnTo>
                  <a:lnTo>
                    <a:pt x="60706" y="350901"/>
                  </a:lnTo>
                  <a:lnTo>
                    <a:pt x="69469" y="363474"/>
                  </a:lnTo>
                  <a:lnTo>
                    <a:pt x="87757" y="388874"/>
                  </a:lnTo>
                  <a:lnTo>
                    <a:pt x="115697" y="421259"/>
                  </a:lnTo>
                  <a:lnTo>
                    <a:pt x="127635" y="446532"/>
                  </a:lnTo>
                  <a:lnTo>
                    <a:pt x="124460" y="452120"/>
                  </a:lnTo>
                  <a:lnTo>
                    <a:pt x="108585" y="452120"/>
                  </a:lnTo>
                  <a:lnTo>
                    <a:pt x="77343" y="448945"/>
                  </a:lnTo>
                  <a:lnTo>
                    <a:pt x="15113" y="459232"/>
                  </a:lnTo>
                  <a:lnTo>
                    <a:pt x="0" y="467106"/>
                  </a:lnTo>
                  <a:lnTo>
                    <a:pt x="0" y="477393"/>
                  </a:lnTo>
                  <a:lnTo>
                    <a:pt x="34290" y="487680"/>
                  </a:lnTo>
                  <a:lnTo>
                    <a:pt x="41529" y="486156"/>
                  </a:lnTo>
                  <a:lnTo>
                    <a:pt x="50292" y="477393"/>
                  </a:lnTo>
                  <a:lnTo>
                    <a:pt x="99695" y="467106"/>
                  </a:lnTo>
                  <a:lnTo>
                    <a:pt x="132461" y="465582"/>
                  </a:lnTo>
                  <a:lnTo>
                    <a:pt x="142875" y="459232"/>
                  </a:lnTo>
                  <a:lnTo>
                    <a:pt x="142875" y="448945"/>
                  </a:lnTo>
                  <a:lnTo>
                    <a:pt x="138049" y="431546"/>
                  </a:lnTo>
                  <a:lnTo>
                    <a:pt x="122936" y="405384"/>
                  </a:lnTo>
                  <a:lnTo>
                    <a:pt x="100584" y="373761"/>
                  </a:lnTo>
                  <a:lnTo>
                    <a:pt x="79756" y="353187"/>
                  </a:lnTo>
                  <a:lnTo>
                    <a:pt x="84582" y="337439"/>
                  </a:lnTo>
                  <a:lnTo>
                    <a:pt x="99695" y="308991"/>
                  </a:lnTo>
                  <a:lnTo>
                    <a:pt x="122936" y="284480"/>
                  </a:lnTo>
                  <a:lnTo>
                    <a:pt x="162052" y="265430"/>
                  </a:lnTo>
                  <a:lnTo>
                    <a:pt x="179184" y="257733"/>
                  </a:lnTo>
                  <a:lnTo>
                    <a:pt x="199504" y="258813"/>
                  </a:lnTo>
                  <a:lnTo>
                    <a:pt x="200533" y="264414"/>
                  </a:lnTo>
                  <a:lnTo>
                    <a:pt x="221107" y="283464"/>
                  </a:lnTo>
                  <a:lnTo>
                    <a:pt x="262255" y="302514"/>
                  </a:lnTo>
                  <a:lnTo>
                    <a:pt x="309626" y="342392"/>
                  </a:lnTo>
                  <a:lnTo>
                    <a:pt x="316738" y="359029"/>
                  </a:lnTo>
                  <a:lnTo>
                    <a:pt x="313563" y="367792"/>
                  </a:lnTo>
                  <a:lnTo>
                    <a:pt x="277241" y="393192"/>
                  </a:lnTo>
                  <a:lnTo>
                    <a:pt x="234569" y="424307"/>
                  </a:lnTo>
                  <a:lnTo>
                    <a:pt x="224282" y="438531"/>
                  </a:lnTo>
                  <a:lnTo>
                    <a:pt x="224282" y="452120"/>
                  </a:lnTo>
                  <a:lnTo>
                    <a:pt x="256667" y="467233"/>
                  </a:lnTo>
                  <a:lnTo>
                    <a:pt x="308102" y="483108"/>
                  </a:lnTo>
                  <a:lnTo>
                    <a:pt x="325501" y="483108"/>
                  </a:lnTo>
                  <a:lnTo>
                    <a:pt x="344424" y="472821"/>
                  </a:lnTo>
                  <a:lnTo>
                    <a:pt x="344424" y="4640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899660" y="2971800"/>
              <a:ext cx="499872" cy="4434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34306" y="33931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731520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731520" y="333756"/>
                  </a:lnTo>
                  <a:lnTo>
                    <a:pt x="7315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734306" y="339318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0" y="333756"/>
                  </a:moveTo>
                  <a:lnTo>
                    <a:pt x="731520" y="333756"/>
                  </a:lnTo>
                  <a:lnTo>
                    <a:pt x="731520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4734305" y="3393185"/>
            <a:ext cx="731520" cy="3340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200" b="1" spc="-5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38800" y="3499103"/>
            <a:ext cx="240792" cy="2407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2" name="object 52"/>
          <p:cNvGrpSpPr/>
          <p:nvPr/>
        </p:nvGrpSpPr>
        <p:grpSpPr>
          <a:xfrm>
            <a:off x="6164579" y="2979420"/>
            <a:ext cx="739140" cy="759460"/>
            <a:chOff x="6164579" y="2979420"/>
            <a:chExt cx="739140" cy="759460"/>
          </a:xfrm>
        </p:grpSpPr>
        <p:sp>
          <p:nvSpPr>
            <p:cNvPr id="53" name="object 53"/>
            <p:cNvSpPr/>
            <p:nvPr/>
          </p:nvSpPr>
          <p:spPr>
            <a:xfrm>
              <a:off x="6470903" y="3182112"/>
              <a:ext cx="129539" cy="257810"/>
            </a:xfrm>
            <a:custGeom>
              <a:avLst/>
              <a:gdLst/>
              <a:ahLst/>
              <a:cxnLst/>
              <a:rect l="l" t="t" r="r" b="b"/>
              <a:pathLst>
                <a:path w="129540" h="257810">
                  <a:moveTo>
                    <a:pt x="71120" y="0"/>
                  </a:moveTo>
                  <a:lnTo>
                    <a:pt x="45847" y="4699"/>
                  </a:lnTo>
                  <a:lnTo>
                    <a:pt x="30861" y="20574"/>
                  </a:lnTo>
                  <a:lnTo>
                    <a:pt x="18923" y="42672"/>
                  </a:lnTo>
                  <a:lnTo>
                    <a:pt x="18923" y="71120"/>
                  </a:lnTo>
                  <a:lnTo>
                    <a:pt x="26797" y="108965"/>
                  </a:lnTo>
                  <a:lnTo>
                    <a:pt x="22098" y="153288"/>
                  </a:lnTo>
                  <a:lnTo>
                    <a:pt x="11811" y="187198"/>
                  </a:lnTo>
                  <a:lnTo>
                    <a:pt x="0" y="218059"/>
                  </a:lnTo>
                  <a:lnTo>
                    <a:pt x="3175" y="238633"/>
                  </a:lnTo>
                  <a:lnTo>
                    <a:pt x="26797" y="256032"/>
                  </a:lnTo>
                  <a:lnTo>
                    <a:pt x="57657" y="257555"/>
                  </a:lnTo>
                  <a:lnTo>
                    <a:pt x="79755" y="245745"/>
                  </a:lnTo>
                  <a:lnTo>
                    <a:pt x="97154" y="229870"/>
                  </a:lnTo>
                  <a:lnTo>
                    <a:pt x="116077" y="199898"/>
                  </a:lnTo>
                  <a:lnTo>
                    <a:pt x="129540" y="150113"/>
                  </a:lnTo>
                  <a:lnTo>
                    <a:pt x="129540" y="92455"/>
                  </a:lnTo>
                  <a:lnTo>
                    <a:pt x="124841" y="60071"/>
                  </a:lnTo>
                  <a:lnTo>
                    <a:pt x="116077" y="29210"/>
                  </a:lnTo>
                  <a:lnTo>
                    <a:pt x="105791" y="13462"/>
                  </a:lnTo>
                  <a:lnTo>
                    <a:pt x="93979" y="4699"/>
                  </a:lnTo>
                  <a:lnTo>
                    <a:pt x="711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519671" y="3410712"/>
              <a:ext cx="149351" cy="25298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324599" y="3396996"/>
              <a:ext cx="186055" cy="271780"/>
            </a:xfrm>
            <a:custGeom>
              <a:avLst/>
              <a:gdLst/>
              <a:ahLst/>
              <a:cxnLst/>
              <a:rect l="l" t="t" r="r" b="b"/>
              <a:pathLst>
                <a:path w="186054" h="271779">
                  <a:moveTo>
                    <a:pt x="158750" y="0"/>
                  </a:moveTo>
                  <a:lnTo>
                    <a:pt x="100584" y="37211"/>
                  </a:lnTo>
                  <a:lnTo>
                    <a:pt x="74167" y="79882"/>
                  </a:lnTo>
                  <a:lnTo>
                    <a:pt x="60705" y="113918"/>
                  </a:lnTo>
                  <a:lnTo>
                    <a:pt x="60705" y="134492"/>
                  </a:lnTo>
                  <a:lnTo>
                    <a:pt x="69469" y="147065"/>
                  </a:lnTo>
                  <a:lnTo>
                    <a:pt x="87757" y="172465"/>
                  </a:lnTo>
                  <a:lnTo>
                    <a:pt x="115697" y="204850"/>
                  </a:lnTo>
                  <a:lnTo>
                    <a:pt x="127635" y="230123"/>
                  </a:lnTo>
                  <a:lnTo>
                    <a:pt x="124460" y="235711"/>
                  </a:lnTo>
                  <a:lnTo>
                    <a:pt x="108585" y="235711"/>
                  </a:lnTo>
                  <a:lnTo>
                    <a:pt x="77342" y="232536"/>
                  </a:lnTo>
                  <a:lnTo>
                    <a:pt x="15112" y="242823"/>
                  </a:lnTo>
                  <a:lnTo>
                    <a:pt x="0" y="250697"/>
                  </a:lnTo>
                  <a:lnTo>
                    <a:pt x="0" y="260984"/>
                  </a:lnTo>
                  <a:lnTo>
                    <a:pt x="34289" y="271271"/>
                  </a:lnTo>
                  <a:lnTo>
                    <a:pt x="41528" y="269747"/>
                  </a:lnTo>
                  <a:lnTo>
                    <a:pt x="50291" y="260984"/>
                  </a:lnTo>
                  <a:lnTo>
                    <a:pt x="99695" y="250697"/>
                  </a:lnTo>
                  <a:lnTo>
                    <a:pt x="132461" y="249173"/>
                  </a:lnTo>
                  <a:lnTo>
                    <a:pt x="142875" y="242823"/>
                  </a:lnTo>
                  <a:lnTo>
                    <a:pt x="142875" y="232536"/>
                  </a:lnTo>
                  <a:lnTo>
                    <a:pt x="138049" y="215137"/>
                  </a:lnTo>
                  <a:lnTo>
                    <a:pt x="122936" y="188975"/>
                  </a:lnTo>
                  <a:lnTo>
                    <a:pt x="100584" y="157352"/>
                  </a:lnTo>
                  <a:lnTo>
                    <a:pt x="79755" y="136778"/>
                  </a:lnTo>
                  <a:lnTo>
                    <a:pt x="84582" y="121030"/>
                  </a:lnTo>
                  <a:lnTo>
                    <a:pt x="99695" y="92582"/>
                  </a:lnTo>
                  <a:lnTo>
                    <a:pt x="122936" y="68071"/>
                  </a:lnTo>
                  <a:lnTo>
                    <a:pt x="162051" y="49021"/>
                  </a:lnTo>
                  <a:lnTo>
                    <a:pt x="179577" y="41148"/>
                  </a:lnTo>
                  <a:lnTo>
                    <a:pt x="185927" y="26924"/>
                  </a:lnTo>
                  <a:lnTo>
                    <a:pt x="185927" y="14986"/>
                  </a:lnTo>
                  <a:lnTo>
                    <a:pt x="176402" y="3175"/>
                  </a:lnTo>
                  <a:lnTo>
                    <a:pt x="1587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332219" y="2979420"/>
              <a:ext cx="499872" cy="44348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168389" y="340080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731519" y="0"/>
                  </a:moveTo>
                  <a:lnTo>
                    <a:pt x="0" y="0"/>
                  </a:lnTo>
                  <a:lnTo>
                    <a:pt x="0" y="333756"/>
                  </a:lnTo>
                  <a:lnTo>
                    <a:pt x="731519" y="333756"/>
                  </a:lnTo>
                  <a:lnTo>
                    <a:pt x="7315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168389" y="3400806"/>
              <a:ext cx="731520" cy="334010"/>
            </a:xfrm>
            <a:custGeom>
              <a:avLst/>
              <a:gdLst/>
              <a:ahLst/>
              <a:cxnLst/>
              <a:rect l="l" t="t" r="r" b="b"/>
              <a:pathLst>
                <a:path w="731520" h="334010">
                  <a:moveTo>
                    <a:pt x="0" y="333756"/>
                  </a:moveTo>
                  <a:lnTo>
                    <a:pt x="731519" y="333756"/>
                  </a:lnTo>
                  <a:lnTo>
                    <a:pt x="731519" y="0"/>
                  </a:lnTo>
                  <a:lnTo>
                    <a:pt x="0" y="0"/>
                  </a:lnTo>
                  <a:lnTo>
                    <a:pt x="0" y="333756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6168390" y="3400805"/>
            <a:ext cx="731520" cy="3340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200" b="1" spc="-5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6999731" y="3200400"/>
            <a:ext cx="774700" cy="539750"/>
            <a:chOff x="6999731" y="3200400"/>
            <a:chExt cx="774700" cy="539750"/>
          </a:xfrm>
        </p:grpSpPr>
        <p:sp>
          <p:nvSpPr>
            <p:cNvPr id="61" name="object 61"/>
            <p:cNvSpPr/>
            <p:nvPr/>
          </p:nvSpPr>
          <p:spPr>
            <a:xfrm>
              <a:off x="70820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0820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0820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234427" y="36576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234427" y="36576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3106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3106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3106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463027" y="36576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463027" y="36576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5392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5392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539227" y="35052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691627" y="36576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691627" y="36576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0820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0820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0820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234427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234427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106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3106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3106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63027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463027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392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392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CC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539227" y="32766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76200" y="228600"/>
                  </a:moveTo>
                  <a:lnTo>
                    <a:pt x="76200" y="0"/>
                  </a:lnTo>
                </a:path>
                <a:path w="228600" h="228600">
                  <a:moveTo>
                    <a:pt x="0" y="76200"/>
                  </a:moveTo>
                  <a:lnTo>
                    <a:pt x="228600" y="762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91627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691627" y="3429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005827" y="3200400"/>
              <a:ext cx="762000" cy="533400"/>
            </a:xfrm>
            <a:custGeom>
              <a:avLst/>
              <a:gdLst/>
              <a:ahLst/>
              <a:cxnLst/>
              <a:rect l="l" t="t" r="r" b="b"/>
              <a:pathLst>
                <a:path w="762000" h="533400">
                  <a:moveTo>
                    <a:pt x="0" y="0"/>
                  </a:moveTo>
                  <a:lnTo>
                    <a:pt x="0" y="533400"/>
                  </a:lnTo>
                </a:path>
                <a:path w="762000" h="533400">
                  <a:moveTo>
                    <a:pt x="0" y="533400"/>
                  </a:moveTo>
                  <a:lnTo>
                    <a:pt x="762000" y="533400"/>
                  </a:lnTo>
                </a:path>
                <a:path w="762000" h="533400">
                  <a:moveTo>
                    <a:pt x="762000" y="533400"/>
                  </a:moveTo>
                  <a:lnTo>
                    <a:pt x="76200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3330066" y="2543048"/>
            <a:ext cx="6870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15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mins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964563" y="2520518"/>
            <a:ext cx="68770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15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mins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746116" y="2520518"/>
            <a:ext cx="68770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15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mins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154673" y="2520518"/>
            <a:ext cx="68770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10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mins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6" name="object 96"/>
          <p:cNvGrpSpPr/>
          <p:nvPr/>
        </p:nvGrpSpPr>
        <p:grpSpPr>
          <a:xfrm>
            <a:off x="2889504" y="3499103"/>
            <a:ext cx="241300" cy="241300"/>
            <a:chOff x="2889504" y="3499103"/>
            <a:chExt cx="241300" cy="241300"/>
          </a:xfrm>
        </p:grpSpPr>
        <p:sp>
          <p:nvSpPr>
            <p:cNvPr id="97" name="object 97"/>
            <p:cNvSpPr/>
            <p:nvPr/>
          </p:nvSpPr>
          <p:spPr>
            <a:xfrm>
              <a:off x="2895600" y="3505199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895600" y="3505199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9" name="object 99"/>
          <p:cNvGrpSpPr/>
          <p:nvPr/>
        </p:nvGrpSpPr>
        <p:grpSpPr>
          <a:xfrm>
            <a:off x="508762" y="1377441"/>
            <a:ext cx="1917700" cy="648335"/>
            <a:chOff x="508762" y="1377441"/>
            <a:chExt cx="1917700" cy="648335"/>
          </a:xfrm>
        </p:grpSpPr>
        <p:sp>
          <p:nvSpPr>
            <p:cNvPr id="100" name="object 100"/>
            <p:cNvSpPr/>
            <p:nvPr/>
          </p:nvSpPr>
          <p:spPr>
            <a:xfrm>
              <a:off x="515112" y="1383791"/>
              <a:ext cx="1905000" cy="635635"/>
            </a:xfrm>
            <a:custGeom>
              <a:avLst/>
              <a:gdLst/>
              <a:ahLst/>
              <a:cxnLst/>
              <a:rect l="l" t="t" r="r" b="b"/>
              <a:pathLst>
                <a:path w="1905000" h="635635">
                  <a:moveTo>
                    <a:pt x="1799082" y="0"/>
                  </a:moveTo>
                  <a:lnTo>
                    <a:pt x="105917" y="0"/>
                  </a:lnTo>
                  <a:lnTo>
                    <a:pt x="64690" y="8316"/>
                  </a:lnTo>
                  <a:lnTo>
                    <a:pt x="31022" y="31003"/>
                  </a:lnTo>
                  <a:lnTo>
                    <a:pt x="8323" y="64668"/>
                  </a:lnTo>
                  <a:lnTo>
                    <a:pt x="0" y="105918"/>
                  </a:lnTo>
                  <a:lnTo>
                    <a:pt x="0" y="529590"/>
                  </a:lnTo>
                  <a:lnTo>
                    <a:pt x="8323" y="570839"/>
                  </a:lnTo>
                  <a:lnTo>
                    <a:pt x="31022" y="604504"/>
                  </a:lnTo>
                  <a:lnTo>
                    <a:pt x="64690" y="627191"/>
                  </a:lnTo>
                  <a:lnTo>
                    <a:pt x="105917" y="635508"/>
                  </a:lnTo>
                  <a:lnTo>
                    <a:pt x="1799082" y="635508"/>
                  </a:lnTo>
                  <a:lnTo>
                    <a:pt x="1840331" y="627191"/>
                  </a:lnTo>
                  <a:lnTo>
                    <a:pt x="1873996" y="604504"/>
                  </a:lnTo>
                  <a:lnTo>
                    <a:pt x="1896683" y="570839"/>
                  </a:lnTo>
                  <a:lnTo>
                    <a:pt x="1905000" y="529590"/>
                  </a:lnTo>
                  <a:lnTo>
                    <a:pt x="1905000" y="105918"/>
                  </a:lnTo>
                  <a:lnTo>
                    <a:pt x="1896683" y="64668"/>
                  </a:lnTo>
                  <a:lnTo>
                    <a:pt x="1873996" y="31003"/>
                  </a:lnTo>
                  <a:lnTo>
                    <a:pt x="1840331" y="8316"/>
                  </a:lnTo>
                  <a:lnTo>
                    <a:pt x="179908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15112" y="1383791"/>
              <a:ext cx="1905000" cy="635635"/>
            </a:xfrm>
            <a:custGeom>
              <a:avLst/>
              <a:gdLst/>
              <a:ahLst/>
              <a:cxnLst/>
              <a:rect l="l" t="t" r="r" b="b"/>
              <a:pathLst>
                <a:path w="1905000" h="635635">
                  <a:moveTo>
                    <a:pt x="0" y="105918"/>
                  </a:moveTo>
                  <a:lnTo>
                    <a:pt x="8323" y="64668"/>
                  </a:lnTo>
                  <a:lnTo>
                    <a:pt x="31022" y="31003"/>
                  </a:lnTo>
                  <a:lnTo>
                    <a:pt x="64690" y="8316"/>
                  </a:lnTo>
                  <a:lnTo>
                    <a:pt x="105917" y="0"/>
                  </a:lnTo>
                  <a:lnTo>
                    <a:pt x="1799082" y="0"/>
                  </a:lnTo>
                  <a:lnTo>
                    <a:pt x="1840331" y="8316"/>
                  </a:lnTo>
                  <a:lnTo>
                    <a:pt x="1873996" y="31003"/>
                  </a:lnTo>
                  <a:lnTo>
                    <a:pt x="1896683" y="64668"/>
                  </a:lnTo>
                  <a:lnTo>
                    <a:pt x="1905000" y="105918"/>
                  </a:lnTo>
                  <a:lnTo>
                    <a:pt x="1905000" y="529590"/>
                  </a:lnTo>
                  <a:lnTo>
                    <a:pt x="1896683" y="570839"/>
                  </a:lnTo>
                  <a:lnTo>
                    <a:pt x="1873996" y="604504"/>
                  </a:lnTo>
                  <a:lnTo>
                    <a:pt x="1840331" y="627191"/>
                  </a:lnTo>
                  <a:lnTo>
                    <a:pt x="1799082" y="635508"/>
                  </a:lnTo>
                  <a:lnTo>
                    <a:pt x="105917" y="635508"/>
                  </a:lnTo>
                  <a:lnTo>
                    <a:pt x="64690" y="627191"/>
                  </a:lnTo>
                  <a:lnTo>
                    <a:pt x="31022" y="604504"/>
                  </a:lnTo>
                  <a:lnTo>
                    <a:pt x="8323" y="570839"/>
                  </a:lnTo>
                  <a:lnTo>
                    <a:pt x="0" y="529590"/>
                  </a:lnTo>
                  <a:lnTo>
                    <a:pt x="0" y="105918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743508" y="1445133"/>
            <a:ext cx="14471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7160" marR="5080" indent="-12509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Promotes</a:t>
            </a:r>
            <a:r>
              <a:rPr sz="16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one- 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piece</a:t>
            </a:r>
            <a:r>
              <a:rPr sz="16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FLOW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2721610" y="1365250"/>
            <a:ext cx="1612900" cy="662305"/>
            <a:chOff x="2721610" y="1365250"/>
            <a:chExt cx="1612900" cy="662305"/>
          </a:xfrm>
        </p:grpSpPr>
        <p:sp>
          <p:nvSpPr>
            <p:cNvPr id="104" name="object 104"/>
            <p:cNvSpPr/>
            <p:nvPr/>
          </p:nvSpPr>
          <p:spPr>
            <a:xfrm>
              <a:off x="2727960" y="1371600"/>
              <a:ext cx="1600200" cy="649605"/>
            </a:xfrm>
            <a:custGeom>
              <a:avLst/>
              <a:gdLst/>
              <a:ahLst/>
              <a:cxnLst/>
              <a:rect l="l" t="t" r="r" b="b"/>
              <a:pathLst>
                <a:path w="1600200" h="649605">
                  <a:moveTo>
                    <a:pt x="1491995" y="0"/>
                  </a:moveTo>
                  <a:lnTo>
                    <a:pt x="108203" y="0"/>
                  </a:lnTo>
                  <a:lnTo>
                    <a:pt x="66061" y="8495"/>
                  </a:lnTo>
                  <a:lnTo>
                    <a:pt x="31670" y="31670"/>
                  </a:lnTo>
                  <a:lnTo>
                    <a:pt x="8495" y="66061"/>
                  </a:lnTo>
                  <a:lnTo>
                    <a:pt x="0" y="108203"/>
                  </a:lnTo>
                  <a:lnTo>
                    <a:pt x="0" y="541020"/>
                  </a:lnTo>
                  <a:lnTo>
                    <a:pt x="8495" y="583162"/>
                  </a:lnTo>
                  <a:lnTo>
                    <a:pt x="31670" y="617553"/>
                  </a:lnTo>
                  <a:lnTo>
                    <a:pt x="66061" y="640728"/>
                  </a:lnTo>
                  <a:lnTo>
                    <a:pt x="108203" y="649224"/>
                  </a:lnTo>
                  <a:lnTo>
                    <a:pt x="1491995" y="649224"/>
                  </a:lnTo>
                  <a:lnTo>
                    <a:pt x="1534138" y="640728"/>
                  </a:lnTo>
                  <a:lnTo>
                    <a:pt x="1568529" y="617553"/>
                  </a:lnTo>
                  <a:lnTo>
                    <a:pt x="1591704" y="583162"/>
                  </a:lnTo>
                  <a:lnTo>
                    <a:pt x="1600200" y="541020"/>
                  </a:lnTo>
                  <a:lnTo>
                    <a:pt x="1600200" y="108203"/>
                  </a:lnTo>
                  <a:lnTo>
                    <a:pt x="1591704" y="66061"/>
                  </a:lnTo>
                  <a:lnTo>
                    <a:pt x="1568529" y="31670"/>
                  </a:lnTo>
                  <a:lnTo>
                    <a:pt x="1534138" y="8495"/>
                  </a:lnTo>
                  <a:lnTo>
                    <a:pt x="1491995" y="0"/>
                  </a:lnTo>
                  <a:close/>
                </a:path>
              </a:pathLst>
            </a:custGeom>
            <a:solidFill>
              <a:srgbClr val="AC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727960" y="1371600"/>
              <a:ext cx="1600200" cy="649605"/>
            </a:xfrm>
            <a:custGeom>
              <a:avLst/>
              <a:gdLst/>
              <a:ahLst/>
              <a:cxnLst/>
              <a:rect l="l" t="t" r="r" b="b"/>
              <a:pathLst>
                <a:path w="1600200" h="649605">
                  <a:moveTo>
                    <a:pt x="0" y="108203"/>
                  </a:moveTo>
                  <a:lnTo>
                    <a:pt x="8495" y="66061"/>
                  </a:lnTo>
                  <a:lnTo>
                    <a:pt x="31670" y="31670"/>
                  </a:lnTo>
                  <a:lnTo>
                    <a:pt x="66061" y="8495"/>
                  </a:lnTo>
                  <a:lnTo>
                    <a:pt x="108203" y="0"/>
                  </a:lnTo>
                  <a:lnTo>
                    <a:pt x="1491995" y="0"/>
                  </a:lnTo>
                  <a:lnTo>
                    <a:pt x="1534138" y="8495"/>
                  </a:lnTo>
                  <a:lnTo>
                    <a:pt x="1568529" y="31670"/>
                  </a:lnTo>
                  <a:lnTo>
                    <a:pt x="1591704" y="66061"/>
                  </a:lnTo>
                  <a:lnTo>
                    <a:pt x="1600200" y="108203"/>
                  </a:lnTo>
                  <a:lnTo>
                    <a:pt x="1600200" y="541020"/>
                  </a:lnTo>
                  <a:lnTo>
                    <a:pt x="1591704" y="583162"/>
                  </a:lnTo>
                  <a:lnTo>
                    <a:pt x="1568529" y="617553"/>
                  </a:lnTo>
                  <a:lnTo>
                    <a:pt x="1534138" y="640728"/>
                  </a:lnTo>
                  <a:lnTo>
                    <a:pt x="1491995" y="649224"/>
                  </a:lnTo>
                  <a:lnTo>
                    <a:pt x="108203" y="649224"/>
                  </a:lnTo>
                  <a:lnTo>
                    <a:pt x="66061" y="640728"/>
                  </a:lnTo>
                  <a:lnTo>
                    <a:pt x="31670" y="617553"/>
                  </a:lnTo>
                  <a:lnTo>
                    <a:pt x="8495" y="583162"/>
                  </a:lnTo>
                  <a:lnTo>
                    <a:pt x="0" y="541020"/>
                  </a:lnTo>
                  <a:lnTo>
                    <a:pt x="0" y="108203"/>
                  </a:lnTo>
                  <a:close/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2960877" y="1433322"/>
            <a:ext cx="11360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3520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solidFill>
                  <a:srgbClr val="FFFF00"/>
                </a:solidFill>
                <a:latin typeface="Arial"/>
                <a:cs typeface="Arial"/>
              </a:rPr>
              <a:t>Avoids  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1600" b="1" spc="-4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erburden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07" name="object 107"/>
          <p:cNvGrpSpPr/>
          <p:nvPr/>
        </p:nvGrpSpPr>
        <p:grpSpPr>
          <a:xfrm>
            <a:off x="4649470" y="1351533"/>
            <a:ext cx="2087245" cy="647065"/>
            <a:chOff x="4649470" y="1351533"/>
            <a:chExt cx="2087245" cy="647065"/>
          </a:xfrm>
        </p:grpSpPr>
        <p:sp>
          <p:nvSpPr>
            <p:cNvPr id="108" name="object 108"/>
            <p:cNvSpPr/>
            <p:nvPr/>
          </p:nvSpPr>
          <p:spPr>
            <a:xfrm>
              <a:off x="4655820" y="1357883"/>
              <a:ext cx="2074545" cy="634365"/>
            </a:xfrm>
            <a:custGeom>
              <a:avLst/>
              <a:gdLst/>
              <a:ahLst/>
              <a:cxnLst/>
              <a:rect l="l" t="t" r="r" b="b"/>
              <a:pathLst>
                <a:path w="2074545" h="634364">
                  <a:moveTo>
                    <a:pt x="1968500" y="0"/>
                  </a:moveTo>
                  <a:lnTo>
                    <a:pt x="105663" y="0"/>
                  </a:lnTo>
                  <a:lnTo>
                    <a:pt x="64508" y="8294"/>
                  </a:lnTo>
                  <a:lnTo>
                    <a:pt x="30924" y="30924"/>
                  </a:lnTo>
                  <a:lnTo>
                    <a:pt x="8294" y="64508"/>
                  </a:lnTo>
                  <a:lnTo>
                    <a:pt x="0" y="105663"/>
                  </a:lnTo>
                  <a:lnTo>
                    <a:pt x="0" y="528319"/>
                  </a:lnTo>
                  <a:lnTo>
                    <a:pt x="8294" y="569422"/>
                  </a:lnTo>
                  <a:lnTo>
                    <a:pt x="30924" y="603011"/>
                  </a:lnTo>
                  <a:lnTo>
                    <a:pt x="64508" y="625671"/>
                  </a:lnTo>
                  <a:lnTo>
                    <a:pt x="105663" y="633983"/>
                  </a:lnTo>
                  <a:lnTo>
                    <a:pt x="1968500" y="633983"/>
                  </a:lnTo>
                  <a:lnTo>
                    <a:pt x="2009655" y="625671"/>
                  </a:lnTo>
                  <a:lnTo>
                    <a:pt x="2043239" y="603011"/>
                  </a:lnTo>
                  <a:lnTo>
                    <a:pt x="2065869" y="569422"/>
                  </a:lnTo>
                  <a:lnTo>
                    <a:pt x="2074163" y="528319"/>
                  </a:lnTo>
                  <a:lnTo>
                    <a:pt x="2074163" y="105663"/>
                  </a:lnTo>
                  <a:lnTo>
                    <a:pt x="2065869" y="64508"/>
                  </a:lnTo>
                  <a:lnTo>
                    <a:pt x="2043239" y="30924"/>
                  </a:lnTo>
                  <a:lnTo>
                    <a:pt x="2009655" y="8294"/>
                  </a:lnTo>
                  <a:lnTo>
                    <a:pt x="1968500" y="0"/>
                  </a:lnTo>
                  <a:close/>
                </a:path>
              </a:pathLst>
            </a:custGeom>
            <a:solidFill>
              <a:srgbClr val="FFA7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655820" y="1357883"/>
              <a:ext cx="2074545" cy="634365"/>
            </a:xfrm>
            <a:custGeom>
              <a:avLst/>
              <a:gdLst/>
              <a:ahLst/>
              <a:cxnLst/>
              <a:rect l="l" t="t" r="r" b="b"/>
              <a:pathLst>
                <a:path w="2074545" h="634364">
                  <a:moveTo>
                    <a:pt x="0" y="105663"/>
                  </a:moveTo>
                  <a:lnTo>
                    <a:pt x="8294" y="64508"/>
                  </a:lnTo>
                  <a:lnTo>
                    <a:pt x="30924" y="30924"/>
                  </a:lnTo>
                  <a:lnTo>
                    <a:pt x="64508" y="8294"/>
                  </a:lnTo>
                  <a:lnTo>
                    <a:pt x="105663" y="0"/>
                  </a:lnTo>
                  <a:lnTo>
                    <a:pt x="1968500" y="0"/>
                  </a:lnTo>
                  <a:lnTo>
                    <a:pt x="2009655" y="8294"/>
                  </a:lnTo>
                  <a:lnTo>
                    <a:pt x="2043239" y="30924"/>
                  </a:lnTo>
                  <a:lnTo>
                    <a:pt x="2065869" y="64508"/>
                  </a:lnTo>
                  <a:lnTo>
                    <a:pt x="2074163" y="105663"/>
                  </a:lnTo>
                  <a:lnTo>
                    <a:pt x="2074163" y="528319"/>
                  </a:lnTo>
                  <a:lnTo>
                    <a:pt x="2065869" y="569422"/>
                  </a:lnTo>
                  <a:lnTo>
                    <a:pt x="2043239" y="603011"/>
                  </a:lnTo>
                  <a:lnTo>
                    <a:pt x="2009655" y="625671"/>
                  </a:lnTo>
                  <a:lnTo>
                    <a:pt x="1968500" y="633983"/>
                  </a:lnTo>
                  <a:lnTo>
                    <a:pt x="105663" y="633983"/>
                  </a:lnTo>
                  <a:lnTo>
                    <a:pt x="64508" y="625671"/>
                  </a:lnTo>
                  <a:lnTo>
                    <a:pt x="30924" y="603011"/>
                  </a:lnTo>
                  <a:lnTo>
                    <a:pt x="8294" y="569422"/>
                  </a:lnTo>
                  <a:lnTo>
                    <a:pt x="0" y="528319"/>
                  </a:lnTo>
                  <a:lnTo>
                    <a:pt x="0" y="10566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/>
          <p:nvPr/>
        </p:nvSpPr>
        <p:spPr>
          <a:xfrm>
            <a:off x="4922646" y="1417777"/>
            <a:ext cx="15417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Minimises the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7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wastes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11" name="object 111"/>
          <p:cNvGrpSpPr/>
          <p:nvPr/>
        </p:nvGrpSpPr>
        <p:grpSpPr>
          <a:xfrm>
            <a:off x="7045452" y="1347216"/>
            <a:ext cx="1612900" cy="661670"/>
            <a:chOff x="7045452" y="1347216"/>
            <a:chExt cx="1612900" cy="661670"/>
          </a:xfrm>
        </p:grpSpPr>
        <p:sp>
          <p:nvSpPr>
            <p:cNvPr id="112" name="object 112"/>
            <p:cNvSpPr/>
            <p:nvPr/>
          </p:nvSpPr>
          <p:spPr>
            <a:xfrm>
              <a:off x="7051548" y="1353312"/>
              <a:ext cx="1600200" cy="649605"/>
            </a:xfrm>
            <a:custGeom>
              <a:avLst/>
              <a:gdLst/>
              <a:ahLst/>
              <a:cxnLst/>
              <a:rect l="l" t="t" r="r" b="b"/>
              <a:pathLst>
                <a:path w="1600200" h="649605">
                  <a:moveTo>
                    <a:pt x="1491996" y="0"/>
                  </a:moveTo>
                  <a:lnTo>
                    <a:pt x="108203" y="0"/>
                  </a:lnTo>
                  <a:lnTo>
                    <a:pt x="66061" y="8495"/>
                  </a:lnTo>
                  <a:lnTo>
                    <a:pt x="31670" y="31670"/>
                  </a:lnTo>
                  <a:lnTo>
                    <a:pt x="8495" y="66061"/>
                  </a:lnTo>
                  <a:lnTo>
                    <a:pt x="0" y="108203"/>
                  </a:lnTo>
                  <a:lnTo>
                    <a:pt x="0" y="541020"/>
                  </a:lnTo>
                  <a:lnTo>
                    <a:pt x="8495" y="583162"/>
                  </a:lnTo>
                  <a:lnTo>
                    <a:pt x="31670" y="617553"/>
                  </a:lnTo>
                  <a:lnTo>
                    <a:pt x="66061" y="640728"/>
                  </a:lnTo>
                  <a:lnTo>
                    <a:pt x="108203" y="649224"/>
                  </a:lnTo>
                  <a:lnTo>
                    <a:pt x="1491996" y="649224"/>
                  </a:lnTo>
                  <a:lnTo>
                    <a:pt x="1534138" y="640728"/>
                  </a:lnTo>
                  <a:lnTo>
                    <a:pt x="1568529" y="617553"/>
                  </a:lnTo>
                  <a:lnTo>
                    <a:pt x="1591704" y="583162"/>
                  </a:lnTo>
                  <a:lnTo>
                    <a:pt x="1600200" y="541020"/>
                  </a:lnTo>
                  <a:lnTo>
                    <a:pt x="1600200" y="108203"/>
                  </a:lnTo>
                  <a:lnTo>
                    <a:pt x="1591704" y="66061"/>
                  </a:lnTo>
                  <a:lnTo>
                    <a:pt x="1568529" y="31670"/>
                  </a:lnTo>
                  <a:lnTo>
                    <a:pt x="1534138" y="8495"/>
                  </a:lnTo>
                  <a:lnTo>
                    <a:pt x="1491996" y="0"/>
                  </a:lnTo>
                  <a:close/>
                </a:path>
              </a:pathLst>
            </a:custGeom>
            <a:solidFill>
              <a:srgbClr val="AC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7051548" y="1353312"/>
              <a:ext cx="1600200" cy="649605"/>
            </a:xfrm>
            <a:custGeom>
              <a:avLst/>
              <a:gdLst/>
              <a:ahLst/>
              <a:cxnLst/>
              <a:rect l="l" t="t" r="r" b="b"/>
              <a:pathLst>
                <a:path w="1600200" h="649605">
                  <a:moveTo>
                    <a:pt x="0" y="108203"/>
                  </a:moveTo>
                  <a:lnTo>
                    <a:pt x="8495" y="66061"/>
                  </a:lnTo>
                  <a:lnTo>
                    <a:pt x="31670" y="31670"/>
                  </a:lnTo>
                  <a:lnTo>
                    <a:pt x="66061" y="8495"/>
                  </a:lnTo>
                  <a:lnTo>
                    <a:pt x="108203" y="0"/>
                  </a:lnTo>
                  <a:lnTo>
                    <a:pt x="1491996" y="0"/>
                  </a:lnTo>
                  <a:lnTo>
                    <a:pt x="1534138" y="8495"/>
                  </a:lnTo>
                  <a:lnTo>
                    <a:pt x="1568529" y="31670"/>
                  </a:lnTo>
                  <a:lnTo>
                    <a:pt x="1591704" y="66061"/>
                  </a:lnTo>
                  <a:lnTo>
                    <a:pt x="1600200" y="108203"/>
                  </a:lnTo>
                  <a:lnTo>
                    <a:pt x="1600200" y="541020"/>
                  </a:lnTo>
                  <a:lnTo>
                    <a:pt x="1591704" y="583162"/>
                  </a:lnTo>
                  <a:lnTo>
                    <a:pt x="1568529" y="617553"/>
                  </a:lnTo>
                  <a:lnTo>
                    <a:pt x="1534138" y="640728"/>
                  </a:lnTo>
                  <a:lnTo>
                    <a:pt x="1491996" y="649224"/>
                  </a:lnTo>
                  <a:lnTo>
                    <a:pt x="108203" y="649224"/>
                  </a:lnTo>
                  <a:lnTo>
                    <a:pt x="66061" y="640728"/>
                  </a:lnTo>
                  <a:lnTo>
                    <a:pt x="31670" y="617553"/>
                  </a:lnTo>
                  <a:lnTo>
                    <a:pt x="8495" y="583162"/>
                  </a:lnTo>
                  <a:lnTo>
                    <a:pt x="0" y="541020"/>
                  </a:lnTo>
                  <a:lnTo>
                    <a:pt x="0" y="108203"/>
                  </a:lnTo>
                  <a:close/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4" name="object 114"/>
          <p:cNvSpPr txBox="1"/>
          <p:nvPr/>
        </p:nvSpPr>
        <p:spPr>
          <a:xfrm>
            <a:off x="7412228" y="1414017"/>
            <a:ext cx="8826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Red</a:t>
            </a:r>
            <a:r>
              <a:rPr sz="1600" b="1" spc="-15" dirty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ces  </a:t>
            </a:r>
            <a:r>
              <a:rPr sz="1600" b="1" spc="-85" dirty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r>
              <a:rPr sz="1600" b="1" spc="-5" dirty="0">
                <a:solidFill>
                  <a:srgbClr val="FFFF00"/>
                </a:solidFill>
                <a:latin typeface="Arial"/>
                <a:cs typeface="Arial"/>
              </a:rPr>
              <a:t>ariation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15" name="object 115"/>
          <p:cNvGrpSpPr/>
          <p:nvPr/>
        </p:nvGrpSpPr>
        <p:grpSpPr>
          <a:xfrm>
            <a:off x="2051304" y="4515611"/>
            <a:ext cx="2192020" cy="1282065"/>
            <a:chOff x="2051304" y="4515611"/>
            <a:chExt cx="2192020" cy="1282065"/>
          </a:xfrm>
        </p:grpSpPr>
        <p:sp>
          <p:nvSpPr>
            <p:cNvPr id="116" name="object 116"/>
            <p:cNvSpPr/>
            <p:nvPr/>
          </p:nvSpPr>
          <p:spPr>
            <a:xfrm>
              <a:off x="2057400" y="5257799"/>
              <a:ext cx="838200" cy="533400"/>
            </a:xfrm>
            <a:custGeom>
              <a:avLst/>
              <a:gdLst/>
              <a:ahLst/>
              <a:cxnLst/>
              <a:rect l="l" t="t" r="r" b="b"/>
              <a:pathLst>
                <a:path w="838200" h="533400">
                  <a:moveTo>
                    <a:pt x="838200" y="0"/>
                  </a:moveTo>
                  <a:lnTo>
                    <a:pt x="0" y="0"/>
                  </a:lnTo>
                  <a:lnTo>
                    <a:pt x="0" y="533400"/>
                  </a:lnTo>
                  <a:lnTo>
                    <a:pt x="838200" y="533400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4E3A2F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057400" y="5257799"/>
              <a:ext cx="838200" cy="533400"/>
            </a:xfrm>
            <a:custGeom>
              <a:avLst/>
              <a:gdLst/>
              <a:ahLst/>
              <a:cxnLst/>
              <a:rect l="l" t="t" r="r" b="b"/>
              <a:pathLst>
                <a:path w="838200" h="533400">
                  <a:moveTo>
                    <a:pt x="0" y="533400"/>
                  </a:moveTo>
                  <a:lnTo>
                    <a:pt x="838200" y="53340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53340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3200400" y="4515611"/>
              <a:ext cx="1042669" cy="728980"/>
            </a:xfrm>
            <a:custGeom>
              <a:avLst/>
              <a:gdLst/>
              <a:ahLst/>
              <a:cxnLst/>
              <a:rect l="l" t="t" r="r" b="b"/>
              <a:pathLst>
                <a:path w="1042670" h="728979">
                  <a:moveTo>
                    <a:pt x="1042415" y="0"/>
                  </a:moveTo>
                  <a:lnTo>
                    <a:pt x="0" y="0"/>
                  </a:lnTo>
                  <a:lnTo>
                    <a:pt x="0" y="728472"/>
                  </a:lnTo>
                  <a:lnTo>
                    <a:pt x="1042415" y="728472"/>
                  </a:lnTo>
                  <a:lnTo>
                    <a:pt x="1042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625852" y="4800599"/>
              <a:ext cx="673100" cy="457200"/>
            </a:xfrm>
            <a:custGeom>
              <a:avLst/>
              <a:gdLst/>
              <a:ahLst/>
              <a:cxnLst/>
              <a:rect l="l" t="t" r="r" b="b"/>
              <a:pathLst>
                <a:path w="673100" h="457200">
                  <a:moveTo>
                    <a:pt x="672846" y="0"/>
                  </a:moveTo>
                  <a:lnTo>
                    <a:pt x="456311" y="0"/>
                  </a:lnTo>
                  <a:lnTo>
                    <a:pt x="413736" y="2982"/>
                  </a:lnTo>
                  <a:lnTo>
                    <a:pt x="372331" y="11745"/>
                  </a:lnTo>
                  <a:lnTo>
                    <a:pt x="332415" y="26009"/>
                  </a:lnTo>
                  <a:lnTo>
                    <a:pt x="294307" y="45497"/>
                  </a:lnTo>
                  <a:lnTo>
                    <a:pt x="258328" y="69931"/>
                  </a:lnTo>
                  <a:lnTo>
                    <a:pt x="224796" y="99031"/>
                  </a:lnTo>
                  <a:lnTo>
                    <a:pt x="194031" y="132520"/>
                  </a:lnTo>
                  <a:lnTo>
                    <a:pt x="166352" y="170120"/>
                  </a:lnTo>
                  <a:lnTo>
                    <a:pt x="142079" y="211552"/>
                  </a:lnTo>
                  <a:lnTo>
                    <a:pt x="121531" y="256538"/>
                  </a:lnTo>
                  <a:lnTo>
                    <a:pt x="105029" y="304800"/>
                  </a:lnTo>
                  <a:lnTo>
                    <a:pt x="0" y="304800"/>
                  </a:lnTo>
                  <a:lnTo>
                    <a:pt x="192024" y="457200"/>
                  </a:lnTo>
                  <a:lnTo>
                    <a:pt x="426720" y="304800"/>
                  </a:lnTo>
                  <a:lnTo>
                    <a:pt x="321564" y="304800"/>
                  </a:lnTo>
                  <a:lnTo>
                    <a:pt x="338066" y="256538"/>
                  </a:lnTo>
                  <a:lnTo>
                    <a:pt x="358614" y="211552"/>
                  </a:lnTo>
                  <a:lnTo>
                    <a:pt x="382887" y="170120"/>
                  </a:lnTo>
                  <a:lnTo>
                    <a:pt x="410566" y="132520"/>
                  </a:lnTo>
                  <a:lnTo>
                    <a:pt x="441331" y="99031"/>
                  </a:lnTo>
                  <a:lnTo>
                    <a:pt x="474863" y="69931"/>
                  </a:lnTo>
                  <a:lnTo>
                    <a:pt x="510842" y="45497"/>
                  </a:lnTo>
                  <a:lnTo>
                    <a:pt x="548950" y="26009"/>
                  </a:lnTo>
                  <a:lnTo>
                    <a:pt x="588866" y="11745"/>
                  </a:lnTo>
                  <a:lnTo>
                    <a:pt x="630271" y="2982"/>
                  </a:lnTo>
                  <a:lnTo>
                    <a:pt x="672846" y="0"/>
                  </a:lnTo>
                  <a:close/>
                </a:path>
              </a:pathLst>
            </a:custGeom>
            <a:solidFill>
              <a:srgbClr val="FF33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3190494" y="4800599"/>
              <a:ext cx="481330" cy="457200"/>
            </a:xfrm>
            <a:custGeom>
              <a:avLst/>
              <a:gdLst/>
              <a:ahLst/>
              <a:cxnLst/>
              <a:rect l="l" t="t" r="r" b="b"/>
              <a:pathLst>
                <a:path w="481329" h="457200">
                  <a:moveTo>
                    <a:pt x="108204" y="0"/>
                  </a:moveTo>
                  <a:lnTo>
                    <a:pt x="80742" y="1236"/>
                  </a:lnTo>
                  <a:lnTo>
                    <a:pt x="53482" y="4937"/>
                  </a:lnTo>
                  <a:lnTo>
                    <a:pt x="26533" y="11090"/>
                  </a:lnTo>
                  <a:lnTo>
                    <a:pt x="0" y="19685"/>
                  </a:lnTo>
                  <a:lnTo>
                    <a:pt x="41536" y="38534"/>
                  </a:lnTo>
                  <a:lnTo>
                    <a:pt x="80349" y="62859"/>
                  </a:lnTo>
                  <a:lnTo>
                    <a:pt x="116181" y="92231"/>
                  </a:lnTo>
                  <a:lnTo>
                    <a:pt x="148771" y="126218"/>
                  </a:lnTo>
                  <a:lnTo>
                    <a:pt x="177858" y="164391"/>
                  </a:lnTo>
                  <a:lnTo>
                    <a:pt x="203184" y="206317"/>
                  </a:lnTo>
                  <a:lnTo>
                    <a:pt x="224488" y="251568"/>
                  </a:lnTo>
                  <a:lnTo>
                    <a:pt x="241510" y="299712"/>
                  </a:lnTo>
                  <a:lnTo>
                    <a:pt x="253990" y="350319"/>
                  </a:lnTo>
                  <a:lnTo>
                    <a:pt x="261669" y="402958"/>
                  </a:lnTo>
                  <a:lnTo>
                    <a:pt x="264286" y="457200"/>
                  </a:lnTo>
                  <a:lnTo>
                    <a:pt x="480821" y="457200"/>
                  </a:lnTo>
                  <a:lnTo>
                    <a:pt x="478316" y="403886"/>
                  </a:lnTo>
                  <a:lnTo>
                    <a:pt x="470984" y="352377"/>
                  </a:lnTo>
                  <a:lnTo>
                    <a:pt x="459107" y="303016"/>
                  </a:lnTo>
                  <a:lnTo>
                    <a:pt x="442961" y="256147"/>
                  </a:lnTo>
                  <a:lnTo>
                    <a:pt x="422828" y="212113"/>
                  </a:lnTo>
                  <a:lnTo>
                    <a:pt x="398985" y="171256"/>
                  </a:lnTo>
                  <a:lnTo>
                    <a:pt x="371713" y="133921"/>
                  </a:lnTo>
                  <a:lnTo>
                    <a:pt x="341289" y="100450"/>
                  </a:lnTo>
                  <a:lnTo>
                    <a:pt x="307993" y="71187"/>
                  </a:lnTo>
                  <a:lnTo>
                    <a:pt x="272105" y="46475"/>
                  </a:lnTo>
                  <a:lnTo>
                    <a:pt x="233902" y="26657"/>
                  </a:lnTo>
                  <a:lnTo>
                    <a:pt x="193665" y="12076"/>
                  </a:lnTo>
                  <a:lnTo>
                    <a:pt x="151673" y="3076"/>
                  </a:lnTo>
                  <a:lnTo>
                    <a:pt x="108204" y="0"/>
                  </a:lnTo>
                  <a:close/>
                </a:path>
              </a:pathLst>
            </a:custGeom>
            <a:solidFill>
              <a:srgbClr val="CD29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625852" y="4800599"/>
              <a:ext cx="1045844" cy="457200"/>
            </a:xfrm>
            <a:custGeom>
              <a:avLst/>
              <a:gdLst/>
              <a:ahLst/>
              <a:cxnLst/>
              <a:rect l="l" t="t" r="r" b="b"/>
              <a:pathLst>
                <a:path w="1045845" h="457200">
                  <a:moveTo>
                    <a:pt x="564642" y="19685"/>
                  </a:moveTo>
                  <a:lnTo>
                    <a:pt x="606178" y="38534"/>
                  </a:lnTo>
                  <a:lnTo>
                    <a:pt x="644991" y="62859"/>
                  </a:lnTo>
                  <a:lnTo>
                    <a:pt x="680823" y="92231"/>
                  </a:lnTo>
                  <a:lnTo>
                    <a:pt x="713413" y="126218"/>
                  </a:lnTo>
                  <a:lnTo>
                    <a:pt x="742500" y="164391"/>
                  </a:lnTo>
                  <a:lnTo>
                    <a:pt x="767826" y="206317"/>
                  </a:lnTo>
                  <a:lnTo>
                    <a:pt x="789130" y="251568"/>
                  </a:lnTo>
                  <a:lnTo>
                    <a:pt x="806152" y="299712"/>
                  </a:lnTo>
                  <a:lnTo>
                    <a:pt x="818632" y="350319"/>
                  </a:lnTo>
                  <a:lnTo>
                    <a:pt x="826311" y="402958"/>
                  </a:lnTo>
                  <a:lnTo>
                    <a:pt x="828928" y="457200"/>
                  </a:lnTo>
                  <a:lnTo>
                    <a:pt x="1045463" y="457200"/>
                  </a:lnTo>
                  <a:lnTo>
                    <a:pt x="1042958" y="403886"/>
                  </a:lnTo>
                  <a:lnTo>
                    <a:pt x="1035626" y="352377"/>
                  </a:lnTo>
                  <a:lnTo>
                    <a:pt x="1023749" y="303016"/>
                  </a:lnTo>
                  <a:lnTo>
                    <a:pt x="1007603" y="256147"/>
                  </a:lnTo>
                  <a:lnTo>
                    <a:pt x="987470" y="212113"/>
                  </a:lnTo>
                  <a:lnTo>
                    <a:pt x="963627" y="171256"/>
                  </a:lnTo>
                  <a:lnTo>
                    <a:pt x="936355" y="133921"/>
                  </a:lnTo>
                  <a:lnTo>
                    <a:pt x="905931" y="100450"/>
                  </a:lnTo>
                  <a:lnTo>
                    <a:pt x="872635" y="71187"/>
                  </a:lnTo>
                  <a:lnTo>
                    <a:pt x="836747" y="46475"/>
                  </a:lnTo>
                  <a:lnTo>
                    <a:pt x="798544" y="26657"/>
                  </a:lnTo>
                  <a:lnTo>
                    <a:pt x="758307" y="12076"/>
                  </a:lnTo>
                  <a:lnTo>
                    <a:pt x="716315" y="3076"/>
                  </a:lnTo>
                  <a:lnTo>
                    <a:pt x="672846" y="0"/>
                  </a:lnTo>
                  <a:lnTo>
                    <a:pt x="456311" y="0"/>
                  </a:lnTo>
                  <a:lnTo>
                    <a:pt x="413736" y="2982"/>
                  </a:lnTo>
                  <a:lnTo>
                    <a:pt x="372331" y="11745"/>
                  </a:lnTo>
                  <a:lnTo>
                    <a:pt x="332415" y="26009"/>
                  </a:lnTo>
                  <a:lnTo>
                    <a:pt x="294307" y="45497"/>
                  </a:lnTo>
                  <a:lnTo>
                    <a:pt x="258328" y="69931"/>
                  </a:lnTo>
                  <a:lnTo>
                    <a:pt x="224796" y="99031"/>
                  </a:lnTo>
                  <a:lnTo>
                    <a:pt x="194031" y="132520"/>
                  </a:lnTo>
                  <a:lnTo>
                    <a:pt x="166352" y="170120"/>
                  </a:lnTo>
                  <a:lnTo>
                    <a:pt x="142079" y="211552"/>
                  </a:lnTo>
                  <a:lnTo>
                    <a:pt x="121531" y="256538"/>
                  </a:lnTo>
                  <a:lnTo>
                    <a:pt x="105029" y="304800"/>
                  </a:lnTo>
                  <a:lnTo>
                    <a:pt x="0" y="304800"/>
                  </a:lnTo>
                  <a:lnTo>
                    <a:pt x="192024" y="457200"/>
                  </a:lnTo>
                  <a:lnTo>
                    <a:pt x="426720" y="304800"/>
                  </a:lnTo>
                  <a:lnTo>
                    <a:pt x="321564" y="304800"/>
                  </a:lnTo>
                  <a:lnTo>
                    <a:pt x="338066" y="256538"/>
                  </a:lnTo>
                  <a:lnTo>
                    <a:pt x="358614" y="211552"/>
                  </a:lnTo>
                  <a:lnTo>
                    <a:pt x="382887" y="170120"/>
                  </a:lnTo>
                  <a:lnTo>
                    <a:pt x="410566" y="132520"/>
                  </a:lnTo>
                  <a:lnTo>
                    <a:pt x="441331" y="99031"/>
                  </a:lnTo>
                  <a:lnTo>
                    <a:pt x="474863" y="69931"/>
                  </a:lnTo>
                  <a:lnTo>
                    <a:pt x="510842" y="45497"/>
                  </a:lnTo>
                  <a:lnTo>
                    <a:pt x="548950" y="26009"/>
                  </a:lnTo>
                  <a:lnTo>
                    <a:pt x="588866" y="11745"/>
                  </a:lnTo>
                  <a:lnTo>
                    <a:pt x="630271" y="2982"/>
                  </a:lnTo>
                  <a:lnTo>
                    <a:pt x="672846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933</Words>
  <Application>Microsoft Office PowerPoint</Application>
  <PresentationFormat>On-screen Show (4:3)</PresentationFormat>
  <Paragraphs>318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A SIMPLE LINE FOR PRODUCTION OR  ASSEMBLY</vt:lpstr>
      <vt:lpstr>ACTIVITY CLASSIFICATION</vt:lpstr>
      <vt:lpstr>WASTES</vt:lpstr>
      <vt:lpstr>UNBALANCED LINE : SIMPLE EXAMPLE</vt:lpstr>
      <vt:lpstr>PowerPoint Presentation</vt:lpstr>
      <vt:lpstr>LINE BALANCING: OBJECTIVES</vt:lpstr>
      <vt:lpstr>LINE BALANCING: METHODS</vt:lpstr>
      <vt:lpstr>BALANCED LINE: SIMPLE EXAMPLE</vt:lpstr>
      <vt:lpstr>PowerPoint Presentation</vt:lpstr>
      <vt:lpstr>CONCEPTS</vt:lpstr>
      <vt:lpstr>CONCEPTS</vt:lpstr>
      <vt:lpstr>LINE BALANCING: PREREQUISITES</vt:lpstr>
      <vt:lpstr>LINE BALANCING: A SIMPLE ALGORITHM</vt:lpstr>
      <vt:lpstr>LINE BALANCING: EXAMPLE</vt:lpstr>
      <vt:lpstr>LINE BALANCING: EXAMPLE</vt:lpstr>
      <vt:lpstr>LINE BALANCING: EXAMPLE</vt:lpstr>
      <vt:lpstr>LINE BALANCING: EXAMPLE</vt:lpstr>
      <vt:lpstr>LINE BALANCING: EXAMPLE</vt:lpstr>
      <vt:lpstr>LINE BALANCING: EXAMPLE</vt:lpstr>
      <vt:lpstr>PARALLEL WORKSTATIONS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</cp:lastModifiedBy>
  <cp:revision>9</cp:revision>
  <dcterms:created xsi:type="dcterms:W3CDTF">2020-05-28T01:55:09Z</dcterms:created>
  <dcterms:modified xsi:type="dcterms:W3CDTF">2020-05-29T02:39:36Z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2016-04-29T00:00:00Z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2020-05-28T00:00:00Z</vt:filetime>
  </property>
</Properties>
</file>