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5092" y="-71882"/>
            <a:ext cx="6893814" cy="121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472" y="1455165"/>
            <a:ext cx="7433055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5085" y="1338707"/>
            <a:ext cx="312445" cy="291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1948" y="573023"/>
            <a:ext cx="2540507" cy="1615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371" y="1988820"/>
            <a:ext cx="768096" cy="760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2771" y="1988820"/>
            <a:ext cx="4018787" cy="760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6727" y="856945"/>
            <a:ext cx="1252855" cy="1229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b="0" spc="-5" dirty="0">
                <a:latin typeface="Arial"/>
                <a:cs typeface="Arial"/>
              </a:rPr>
              <a:t>5S</a:t>
            </a:r>
            <a:endParaRPr sz="7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6154" y="2113026"/>
            <a:ext cx="358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562213"/>
                </a:solidFill>
                <a:latin typeface="Arial"/>
                <a:cs typeface="Arial"/>
              </a:rPr>
              <a:t>-</a:t>
            </a:r>
            <a:r>
              <a:rPr sz="3600" b="1" i="1" spc="-5" dirty="0">
                <a:solidFill>
                  <a:srgbClr val="562213"/>
                </a:solidFill>
                <a:latin typeface="Arial"/>
                <a:cs typeface="Arial"/>
              </a:rPr>
              <a:t>Hiroyuki</a:t>
            </a:r>
            <a:r>
              <a:rPr sz="3600" b="1" i="1" spc="-3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600" b="1" i="1" spc="-5" dirty="0">
                <a:solidFill>
                  <a:srgbClr val="562213"/>
                </a:solidFill>
                <a:latin typeface="Arial"/>
                <a:cs typeface="Arial"/>
              </a:rPr>
              <a:t>Hirano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88392"/>
            <a:ext cx="4248912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4691" y="88392"/>
            <a:ext cx="2706623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3804" y="88392"/>
            <a:ext cx="832103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224993"/>
            <a:ext cx="58121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Standardizing</a:t>
            </a:r>
            <a:r>
              <a:rPr spc="-55" dirty="0"/>
              <a:t>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Seiketsu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7" y="1468882"/>
            <a:ext cx="6872605" cy="456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274955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All work </a:t>
            </a:r>
            <a:r>
              <a:rPr sz="3200" spc="-5" dirty="0">
                <a:latin typeface="Arial"/>
                <a:cs typeface="Arial"/>
              </a:rPr>
              <a:t>stations </a:t>
            </a:r>
            <a:r>
              <a:rPr sz="3200" dirty="0">
                <a:latin typeface="Arial"/>
                <a:cs typeface="Arial"/>
              </a:rPr>
              <a:t>for a </a:t>
            </a:r>
            <a:r>
              <a:rPr sz="3200" spc="-5" dirty="0">
                <a:latin typeface="Arial"/>
                <a:cs typeface="Arial"/>
              </a:rPr>
              <a:t>particular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job  </a:t>
            </a:r>
            <a:r>
              <a:rPr sz="3200" spc="-5" dirty="0">
                <a:latin typeface="Arial"/>
                <a:cs typeface="Arial"/>
              </a:rPr>
              <a:t>should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identical.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All </a:t>
            </a:r>
            <a:r>
              <a:rPr sz="3200" spc="-5" dirty="0">
                <a:latin typeface="Arial"/>
                <a:cs typeface="Arial"/>
              </a:rPr>
              <a:t>employees doing the same </a:t>
            </a:r>
            <a:r>
              <a:rPr sz="3200" dirty="0">
                <a:latin typeface="Arial"/>
                <a:cs typeface="Arial"/>
              </a:rPr>
              <a:t>job  </a:t>
            </a:r>
            <a:r>
              <a:rPr sz="3200" spc="-5" dirty="0">
                <a:latin typeface="Arial"/>
                <a:cs typeface="Arial"/>
              </a:rPr>
              <a:t>should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able </a:t>
            </a:r>
            <a:r>
              <a:rPr sz="3200" dirty="0">
                <a:latin typeface="Arial"/>
                <a:cs typeface="Arial"/>
              </a:rPr>
              <a:t>to work in </a:t>
            </a:r>
            <a:r>
              <a:rPr sz="3200" spc="-5" dirty="0">
                <a:latin typeface="Arial"/>
                <a:cs typeface="Arial"/>
              </a:rPr>
              <a:t>any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station 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same </a:t>
            </a:r>
            <a:r>
              <a:rPr sz="3200" spc="-5" dirty="0">
                <a:latin typeface="Arial"/>
                <a:cs typeface="Arial"/>
              </a:rPr>
              <a:t>tools </a:t>
            </a:r>
            <a:r>
              <a:rPr sz="3200" dirty="0">
                <a:latin typeface="Arial"/>
                <a:cs typeface="Arial"/>
              </a:rPr>
              <a:t>that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same location in every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station.</a:t>
            </a:r>
            <a:endParaRPr sz="3200">
              <a:latin typeface="Arial"/>
              <a:cs typeface="Arial"/>
            </a:endParaRPr>
          </a:p>
          <a:p>
            <a:pPr marL="295910" marR="13779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Everyone </a:t>
            </a:r>
            <a:r>
              <a:rPr sz="3200" spc="-5" dirty="0">
                <a:latin typeface="Arial"/>
                <a:cs typeface="Arial"/>
              </a:rPr>
              <a:t>should </a:t>
            </a:r>
            <a:r>
              <a:rPr sz="3200" dirty="0">
                <a:latin typeface="Arial"/>
                <a:cs typeface="Arial"/>
              </a:rPr>
              <a:t>know exactly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what  </a:t>
            </a:r>
            <a:r>
              <a:rPr sz="3200" spc="-5" dirty="0">
                <a:latin typeface="Arial"/>
                <a:cs typeface="Arial"/>
              </a:rPr>
              <a:t>his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her responsibilities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for  adhering </a:t>
            </a:r>
            <a:r>
              <a:rPr sz="3200" dirty="0">
                <a:latin typeface="Arial"/>
                <a:cs typeface="Arial"/>
              </a:rPr>
              <a:t>to the first 3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S's.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7258" y="1447800"/>
            <a:ext cx="7495032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0"/>
            <a:ext cx="7286244" cy="60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385572"/>
            <a:ext cx="1520952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6732" y="385572"/>
            <a:ext cx="832104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1323" y="385572"/>
            <a:ext cx="3262884" cy="815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6696" y="385572"/>
            <a:ext cx="2734055" cy="815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240" y="385572"/>
            <a:ext cx="832103" cy="815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Sustaining </a:t>
            </a:r>
            <a:r>
              <a:rPr spc="-5" dirty="0"/>
              <a:t>the </a:t>
            </a:r>
            <a:r>
              <a:rPr dirty="0"/>
              <a:t>discipline </a:t>
            </a:r>
            <a:r>
              <a:rPr spc="-5" dirty="0"/>
              <a:t>or  </a:t>
            </a:r>
            <a:r>
              <a:rPr dirty="0"/>
              <a:t>self-discipline</a:t>
            </a:r>
            <a:r>
              <a:rPr spc="35" dirty="0"/>
              <a:t>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Shitsuke</a:t>
            </a:r>
            <a:r>
              <a:rPr dirty="0"/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96897" y="1957252"/>
            <a:ext cx="7096759" cy="36690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Maintain and </a:t>
            </a:r>
            <a:r>
              <a:rPr sz="3200" dirty="0">
                <a:latin typeface="Arial"/>
                <a:cs typeface="Arial"/>
              </a:rPr>
              <a:t>review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standards.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Maintain </a:t>
            </a:r>
            <a:r>
              <a:rPr sz="3200" dirty="0">
                <a:latin typeface="Arial"/>
                <a:cs typeface="Arial"/>
              </a:rPr>
              <a:t>focus on </a:t>
            </a: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new way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do </a:t>
            </a:r>
            <a:r>
              <a:rPr sz="3200" spc="-5" dirty="0">
                <a:latin typeface="Arial"/>
                <a:cs typeface="Arial"/>
              </a:rPr>
              <a:t>not allow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gradual </a:t>
            </a:r>
            <a:r>
              <a:rPr sz="3200" dirty="0">
                <a:latin typeface="Arial"/>
                <a:cs typeface="Arial"/>
              </a:rPr>
              <a:t>decline </a:t>
            </a:r>
            <a:r>
              <a:rPr sz="3200" spc="-5" dirty="0">
                <a:latin typeface="Arial"/>
                <a:cs typeface="Arial"/>
              </a:rPr>
              <a:t>back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the old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ways.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While thinking about 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new</a:t>
            </a:r>
            <a:endParaRPr sz="3200">
              <a:latin typeface="Arial"/>
              <a:cs typeface="Arial"/>
            </a:endParaRPr>
          </a:p>
          <a:p>
            <a:pPr marL="295910" marR="124460">
              <a:lnSpc>
                <a:spcPct val="100000"/>
              </a:lnSpc>
            </a:pPr>
            <a:r>
              <a:rPr sz="3200" spc="-60" dirty="0">
                <a:latin typeface="Arial"/>
                <a:cs typeface="Arial"/>
              </a:rPr>
              <a:t>way, </a:t>
            </a:r>
            <a:r>
              <a:rPr sz="3200" dirty="0">
                <a:latin typeface="Arial"/>
                <a:cs typeface="Arial"/>
              </a:rPr>
              <a:t>also be </a:t>
            </a:r>
            <a:r>
              <a:rPr sz="3200" spc="-5" dirty="0">
                <a:latin typeface="Arial"/>
                <a:cs typeface="Arial"/>
              </a:rPr>
              <a:t>thinking about </a:t>
            </a:r>
            <a:r>
              <a:rPr sz="3200" dirty="0">
                <a:latin typeface="Arial"/>
                <a:cs typeface="Arial"/>
              </a:rPr>
              <a:t>yet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better  </a:t>
            </a:r>
            <a:r>
              <a:rPr sz="3200" dirty="0">
                <a:latin typeface="Arial"/>
                <a:cs typeface="Arial"/>
              </a:rPr>
              <a:t>ways.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7179" y="1447800"/>
            <a:ext cx="469519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339852"/>
            <a:ext cx="5128260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44215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latin typeface="Arial"/>
                <a:cs typeface="Arial"/>
              </a:rPr>
              <a:t>BENEFITS OF</a:t>
            </a:r>
            <a:r>
              <a:rPr sz="4300" b="0" spc="-75" dirty="0">
                <a:latin typeface="Arial"/>
                <a:cs typeface="Arial"/>
              </a:rPr>
              <a:t> </a:t>
            </a:r>
            <a:r>
              <a:rPr sz="4300" b="0" spc="-5" dirty="0">
                <a:latin typeface="Arial"/>
                <a:cs typeface="Arial"/>
              </a:rPr>
              <a:t>5S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393272"/>
            <a:ext cx="7007859" cy="48729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improves organizational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efficiency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reduces waste in </a:t>
            </a:r>
            <a:r>
              <a:rPr sz="3200" spc="-5" dirty="0">
                <a:latin typeface="Arial"/>
                <a:cs typeface="Arial"/>
              </a:rPr>
              <a:t>all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forms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cuts </a:t>
            </a:r>
            <a:r>
              <a:rPr sz="3200" spc="-5" dirty="0">
                <a:latin typeface="Arial"/>
                <a:cs typeface="Arial"/>
              </a:rPr>
              <a:t>down employee </a:t>
            </a:r>
            <a:r>
              <a:rPr sz="3200" dirty="0">
                <a:latin typeface="Arial"/>
                <a:cs typeface="Arial"/>
              </a:rPr>
              <a:t>frustration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  "the system </a:t>
            </a:r>
            <a:r>
              <a:rPr sz="3200" spc="-5" dirty="0">
                <a:latin typeface="Arial"/>
                <a:cs typeface="Arial"/>
              </a:rPr>
              <a:t>doesn’t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work"</a:t>
            </a:r>
            <a:endParaRPr sz="3200">
              <a:latin typeface="Arial"/>
              <a:cs typeface="Arial"/>
            </a:endParaRPr>
          </a:p>
          <a:p>
            <a:pPr marL="295910" marR="34353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improves speed and quality of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  </a:t>
            </a:r>
            <a:r>
              <a:rPr sz="3200" spc="-5" dirty="0">
                <a:latin typeface="Arial"/>
                <a:cs typeface="Arial"/>
              </a:rPr>
              <a:t>performance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improves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safety</a:t>
            </a:r>
            <a:endParaRPr sz="3200">
              <a:latin typeface="Arial"/>
              <a:cs typeface="Arial"/>
            </a:endParaRPr>
          </a:p>
          <a:p>
            <a:pPr marL="295910" marR="182943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creates a visually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attractive  </a:t>
            </a:r>
            <a:r>
              <a:rPr sz="3200" spc="-5" dirty="0">
                <a:latin typeface="Arial"/>
                <a:cs typeface="Arial"/>
              </a:rPr>
              <a:t>environment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339852"/>
            <a:ext cx="5856732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51492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latin typeface="Arial"/>
                <a:cs typeface="Arial"/>
              </a:rPr>
              <a:t>OBJECTIVES OF</a:t>
            </a:r>
            <a:r>
              <a:rPr sz="4300" b="0" spc="-65" dirty="0">
                <a:latin typeface="Arial"/>
                <a:cs typeface="Arial"/>
              </a:rPr>
              <a:t> </a:t>
            </a:r>
            <a:r>
              <a:rPr sz="4300" b="0" spc="-5" dirty="0">
                <a:latin typeface="Arial"/>
                <a:cs typeface="Arial"/>
              </a:rPr>
              <a:t>5S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393272"/>
            <a:ext cx="4022090" cy="2281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Productivity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Safety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Reduced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Waste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10" dirty="0">
                <a:latin typeface="Arial"/>
                <a:cs typeface="Arial"/>
              </a:rPr>
              <a:t>Worker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Commitment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8480" y="134208"/>
            <a:ext cx="7079869" cy="659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339852"/>
            <a:ext cx="4370832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36652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latin typeface="Arial"/>
                <a:cs typeface="Arial"/>
              </a:rPr>
              <a:t>CONCLUSION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6955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1038225" algn="l"/>
              </a:tabLst>
            </a:pPr>
            <a:r>
              <a:rPr spc="-5" dirty="0"/>
              <a:t>The </a:t>
            </a:r>
            <a:r>
              <a:rPr dirty="0"/>
              <a:t>5-S </a:t>
            </a:r>
            <a:r>
              <a:rPr spc="-10" dirty="0"/>
              <a:t>practice </a:t>
            </a:r>
            <a:r>
              <a:rPr dirty="0"/>
              <a:t>is a </a:t>
            </a:r>
            <a:r>
              <a:rPr spc="-10" dirty="0"/>
              <a:t>well-recognised  </a:t>
            </a:r>
            <a:r>
              <a:rPr spc="-5" dirty="0"/>
              <a:t>methodology used by </a:t>
            </a:r>
            <a:r>
              <a:rPr dirty="0"/>
              <a:t>the Japanese </a:t>
            </a:r>
            <a:r>
              <a:rPr spc="-30" dirty="0"/>
              <a:t>for  </a:t>
            </a:r>
            <a:r>
              <a:rPr spc="-10" dirty="0"/>
              <a:t>improving </a:t>
            </a:r>
            <a:r>
              <a:rPr dirty="0"/>
              <a:t>the </a:t>
            </a:r>
            <a:r>
              <a:rPr spc="-5" dirty="0"/>
              <a:t>work</a:t>
            </a:r>
            <a:r>
              <a:rPr spc="-30" dirty="0"/>
              <a:t> </a:t>
            </a:r>
            <a:r>
              <a:rPr spc="-15" dirty="0"/>
              <a:t>environment.</a:t>
            </a:r>
          </a:p>
          <a:p>
            <a:pPr marL="1036955" marR="38544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1038225" algn="l"/>
              </a:tabLst>
            </a:pPr>
            <a:r>
              <a:rPr dirty="0"/>
              <a:t>It </a:t>
            </a:r>
            <a:r>
              <a:rPr spc="-10" dirty="0"/>
              <a:t>was </a:t>
            </a:r>
            <a:r>
              <a:rPr spc="-20" dirty="0"/>
              <a:t>found </a:t>
            </a:r>
            <a:r>
              <a:rPr spc="-25" dirty="0"/>
              <a:t>to </a:t>
            </a:r>
            <a:r>
              <a:rPr spc="-5" dirty="0"/>
              <a:t>be </a:t>
            </a:r>
            <a:r>
              <a:rPr spc="-50" dirty="0"/>
              <a:t>key </a:t>
            </a:r>
            <a:r>
              <a:rPr spc="-25" dirty="0"/>
              <a:t>to </a:t>
            </a:r>
            <a:r>
              <a:rPr spc="-5" dirty="0"/>
              <a:t>quality </a:t>
            </a:r>
            <a:r>
              <a:rPr dirty="0"/>
              <a:t>and  </a:t>
            </a:r>
            <a:r>
              <a:rPr spc="-25" dirty="0"/>
              <a:t>productivity.</a:t>
            </a:r>
          </a:p>
          <a:p>
            <a:pPr marL="1036955" marR="11176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1038225" algn="l"/>
              </a:tabLst>
            </a:pPr>
            <a:r>
              <a:rPr spc="-5" dirty="0"/>
              <a:t>The </a:t>
            </a:r>
            <a:r>
              <a:rPr dirty="0"/>
              <a:t>5-S </a:t>
            </a:r>
            <a:r>
              <a:rPr spc="-10" dirty="0"/>
              <a:t>practice helps everyone </a:t>
            </a:r>
            <a:r>
              <a:rPr dirty="0"/>
              <a:t>in the  </a:t>
            </a:r>
            <a:r>
              <a:rPr spc="-15" dirty="0"/>
              <a:t>organisation </a:t>
            </a:r>
            <a:r>
              <a:rPr spc="-25" dirty="0"/>
              <a:t>to </a:t>
            </a:r>
            <a:r>
              <a:rPr spc="-10" dirty="0"/>
              <a:t>live </a:t>
            </a:r>
            <a:r>
              <a:rPr dirty="0"/>
              <a:t>a </a:t>
            </a:r>
            <a:r>
              <a:rPr spc="-20" dirty="0"/>
              <a:t>better</a:t>
            </a:r>
            <a:r>
              <a:rPr spc="60" dirty="0"/>
              <a:t> </a:t>
            </a:r>
            <a:r>
              <a:rPr spc="-20" dirty="0"/>
              <a:t>life.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3243198"/>
            <a:ext cx="20574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solidFill>
                  <a:srgbClr val="3891A7"/>
                </a:solidFill>
                <a:latin typeface="Wingdings 2"/>
                <a:cs typeface="Wingdings 2"/>
              </a:rPr>
              <a:t></a:t>
            </a:r>
            <a:endParaRPr sz="255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6015" y="3160902"/>
            <a:ext cx="2390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THANK</a:t>
            </a:r>
            <a:r>
              <a:rPr sz="3200" b="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339852"/>
            <a:ext cx="3674364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169"/>
            <a:ext cx="29686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latin typeface="Arial"/>
                <a:cs typeface="Arial"/>
              </a:rPr>
              <a:t>What is</a:t>
            </a:r>
            <a:r>
              <a:rPr sz="4300" b="0" spc="-60" dirty="0">
                <a:latin typeface="Arial"/>
                <a:cs typeface="Arial"/>
              </a:rPr>
              <a:t> </a:t>
            </a:r>
            <a:r>
              <a:rPr sz="4300" b="0" spc="-5" dirty="0">
                <a:latin typeface="Arial"/>
                <a:cs typeface="Arial"/>
              </a:rPr>
              <a:t>5S?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0804" y="2228214"/>
            <a:ext cx="625439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619125" indent="-283845" algn="just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sz="2800" b="1" spc="-5" dirty="0">
                <a:latin typeface="Arial"/>
                <a:cs typeface="Arial"/>
              </a:rPr>
              <a:t>5S </a:t>
            </a:r>
            <a:r>
              <a:rPr sz="2800" spc="-5" dirty="0">
                <a:latin typeface="Arial"/>
                <a:cs typeface="Arial"/>
              </a:rPr>
              <a:t>is a workplace </a:t>
            </a:r>
            <a:r>
              <a:rPr sz="2800" dirty="0">
                <a:latin typeface="Arial"/>
                <a:cs typeface="Arial"/>
              </a:rPr>
              <a:t>organization  </a:t>
            </a:r>
            <a:r>
              <a:rPr sz="2800" spc="-5" dirty="0">
                <a:latin typeface="Arial"/>
                <a:cs typeface="Arial"/>
              </a:rPr>
              <a:t>methodology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uses a list of  five </a:t>
            </a:r>
            <a:r>
              <a:rPr sz="2800" dirty="0">
                <a:latin typeface="Arial"/>
                <a:cs typeface="Arial"/>
              </a:rPr>
              <a:t>Japanese </a:t>
            </a:r>
            <a:r>
              <a:rPr sz="2800" spc="-5" dirty="0">
                <a:latin typeface="Arial"/>
                <a:cs typeface="Arial"/>
              </a:rPr>
              <a:t>words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which</a:t>
            </a:r>
            <a:endParaRPr sz="2800" dirty="0">
              <a:latin typeface="Arial"/>
              <a:cs typeface="Arial"/>
            </a:endParaRPr>
          </a:p>
          <a:p>
            <a:pPr marL="295910" marR="5080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are </a:t>
            </a:r>
            <a:r>
              <a:rPr sz="2800" i="1" dirty="0">
                <a:latin typeface="Arial"/>
                <a:cs typeface="Arial"/>
              </a:rPr>
              <a:t>seiri, seiton, seiso, </a:t>
            </a:r>
            <a:r>
              <a:rPr sz="2800" i="1" dirty="0" err="1">
                <a:latin typeface="Arial"/>
                <a:cs typeface="Arial"/>
              </a:rPr>
              <a:t>seiketsu</a:t>
            </a:r>
            <a:r>
              <a:rPr sz="2800" i="1" spc="-7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and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shitsuke.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0534" y="2006356"/>
            <a:ext cx="725805" cy="803910"/>
          </a:xfrm>
          <a:custGeom>
            <a:avLst/>
            <a:gdLst/>
            <a:ahLst/>
            <a:cxnLst/>
            <a:rect l="l" t="t" r="r" b="b"/>
            <a:pathLst>
              <a:path w="725804" h="803910">
                <a:moveTo>
                  <a:pt x="146079" y="0"/>
                </a:moveTo>
                <a:lnTo>
                  <a:pt x="82559" y="11088"/>
                </a:lnTo>
                <a:lnTo>
                  <a:pt x="36516" y="56954"/>
                </a:lnTo>
                <a:lnTo>
                  <a:pt x="0" y="196441"/>
                </a:lnTo>
                <a:lnTo>
                  <a:pt x="14289" y="356593"/>
                </a:lnTo>
                <a:lnTo>
                  <a:pt x="52393" y="510319"/>
                </a:lnTo>
                <a:lnTo>
                  <a:pt x="93673" y="629141"/>
                </a:lnTo>
                <a:lnTo>
                  <a:pt x="173070" y="752752"/>
                </a:lnTo>
                <a:lnTo>
                  <a:pt x="241340" y="803406"/>
                </a:lnTo>
                <a:lnTo>
                  <a:pt x="335027" y="803406"/>
                </a:lnTo>
                <a:lnTo>
                  <a:pt x="430288" y="768628"/>
                </a:lnTo>
                <a:lnTo>
                  <a:pt x="477918" y="679795"/>
                </a:lnTo>
                <a:lnTo>
                  <a:pt x="503321" y="567273"/>
                </a:lnTo>
                <a:lnTo>
                  <a:pt x="493795" y="427912"/>
                </a:lnTo>
                <a:lnTo>
                  <a:pt x="717307" y="427912"/>
                </a:lnTo>
                <a:lnTo>
                  <a:pt x="725661" y="381920"/>
                </a:lnTo>
                <a:lnTo>
                  <a:pt x="473155" y="356593"/>
                </a:lnTo>
                <a:lnTo>
                  <a:pt x="409648" y="212317"/>
                </a:lnTo>
                <a:lnTo>
                  <a:pt x="377894" y="185352"/>
                </a:lnTo>
                <a:lnTo>
                  <a:pt x="314374" y="102945"/>
                </a:lnTo>
                <a:lnTo>
                  <a:pt x="225464" y="41203"/>
                </a:lnTo>
                <a:lnTo>
                  <a:pt x="146079" y="0"/>
                </a:lnTo>
                <a:close/>
              </a:path>
              <a:path w="725804" h="803910">
                <a:moveTo>
                  <a:pt x="717307" y="427912"/>
                </a:moveTo>
                <a:lnTo>
                  <a:pt x="493795" y="427912"/>
                </a:lnTo>
                <a:lnTo>
                  <a:pt x="714446" y="443662"/>
                </a:lnTo>
                <a:lnTo>
                  <a:pt x="717307" y="42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9881" y="1800338"/>
            <a:ext cx="835660" cy="1288415"/>
          </a:xfrm>
          <a:custGeom>
            <a:avLst/>
            <a:gdLst/>
            <a:ahLst/>
            <a:cxnLst/>
            <a:rect l="l" t="t" r="r" b="b"/>
            <a:pathLst>
              <a:path w="835659" h="1288414">
                <a:moveTo>
                  <a:pt x="592241" y="0"/>
                </a:moveTo>
                <a:lnTo>
                  <a:pt x="487453" y="30115"/>
                </a:lnTo>
                <a:lnTo>
                  <a:pt x="530321" y="30115"/>
                </a:lnTo>
                <a:lnTo>
                  <a:pt x="425521" y="75980"/>
                </a:lnTo>
                <a:lnTo>
                  <a:pt x="341374" y="169476"/>
                </a:lnTo>
                <a:lnTo>
                  <a:pt x="230223" y="329628"/>
                </a:lnTo>
                <a:lnTo>
                  <a:pt x="141312" y="483354"/>
                </a:lnTo>
                <a:lnTo>
                  <a:pt x="46045" y="668707"/>
                </a:lnTo>
                <a:lnTo>
                  <a:pt x="0" y="792317"/>
                </a:lnTo>
                <a:lnTo>
                  <a:pt x="9526" y="885813"/>
                </a:lnTo>
                <a:lnTo>
                  <a:pt x="93678" y="963558"/>
                </a:lnTo>
                <a:lnTo>
                  <a:pt x="220697" y="1050627"/>
                </a:lnTo>
                <a:lnTo>
                  <a:pt x="403293" y="1128372"/>
                </a:lnTo>
                <a:lnTo>
                  <a:pt x="623994" y="1240894"/>
                </a:lnTo>
                <a:lnTo>
                  <a:pt x="719268" y="1288398"/>
                </a:lnTo>
                <a:lnTo>
                  <a:pt x="782776" y="1272521"/>
                </a:lnTo>
                <a:lnTo>
                  <a:pt x="835169" y="1220229"/>
                </a:lnTo>
                <a:lnTo>
                  <a:pt x="828819" y="1148911"/>
                </a:lnTo>
                <a:lnTo>
                  <a:pt x="724031" y="1112495"/>
                </a:lnTo>
                <a:lnTo>
                  <a:pt x="582715" y="1055415"/>
                </a:lnTo>
                <a:lnTo>
                  <a:pt x="487453" y="1039538"/>
                </a:lnTo>
                <a:lnTo>
                  <a:pt x="393767" y="1009423"/>
                </a:lnTo>
                <a:lnTo>
                  <a:pt x="220697" y="942893"/>
                </a:lnTo>
                <a:lnTo>
                  <a:pt x="136549" y="865274"/>
                </a:lnTo>
                <a:lnTo>
                  <a:pt x="120671" y="803406"/>
                </a:lnTo>
                <a:lnTo>
                  <a:pt x="141312" y="684583"/>
                </a:lnTo>
                <a:lnTo>
                  <a:pt x="188943" y="560972"/>
                </a:lnTo>
                <a:lnTo>
                  <a:pt x="261989" y="421485"/>
                </a:lnTo>
                <a:lnTo>
                  <a:pt x="314383" y="313751"/>
                </a:lnTo>
                <a:lnTo>
                  <a:pt x="403293" y="215468"/>
                </a:lnTo>
                <a:lnTo>
                  <a:pt x="589065" y="215468"/>
                </a:lnTo>
                <a:lnTo>
                  <a:pt x="592241" y="199591"/>
                </a:lnTo>
                <a:lnTo>
                  <a:pt x="582715" y="144149"/>
                </a:lnTo>
                <a:lnTo>
                  <a:pt x="550961" y="82407"/>
                </a:lnTo>
                <a:lnTo>
                  <a:pt x="630345" y="61742"/>
                </a:lnTo>
                <a:lnTo>
                  <a:pt x="746423" y="61742"/>
                </a:lnTo>
                <a:lnTo>
                  <a:pt x="739908" y="50653"/>
                </a:lnTo>
                <a:lnTo>
                  <a:pt x="676388" y="4662"/>
                </a:lnTo>
                <a:lnTo>
                  <a:pt x="592241" y="0"/>
                </a:lnTo>
                <a:close/>
              </a:path>
              <a:path w="835659" h="1288414">
                <a:moveTo>
                  <a:pt x="589065" y="215468"/>
                </a:moveTo>
                <a:lnTo>
                  <a:pt x="403293" y="215468"/>
                </a:lnTo>
                <a:lnTo>
                  <a:pt x="419170" y="251883"/>
                </a:lnTo>
                <a:lnTo>
                  <a:pt x="503330" y="267760"/>
                </a:lnTo>
                <a:lnTo>
                  <a:pt x="582715" y="247221"/>
                </a:lnTo>
                <a:lnTo>
                  <a:pt x="589065" y="215468"/>
                </a:lnTo>
                <a:close/>
              </a:path>
              <a:path w="835659" h="1288414">
                <a:moveTo>
                  <a:pt x="746423" y="61742"/>
                </a:moveTo>
                <a:lnTo>
                  <a:pt x="630345" y="61742"/>
                </a:lnTo>
                <a:lnTo>
                  <a:pt x="676388" y="82407"/>
                </a:lnTo>
                <a:lnTo>
                  <a:pt x="724031" y="137849"/>
                </a:lnTo>
                <a:lnTo>
                  <a:pt x="708154" y="199591"/>
                </a:lnTo>
                <a:lnTo>
                  <a:pt x="766899" y="199591"/>
                </a:lnTo>
                <a:lnTo>
                  <a:pt x="782776" y="123610"/>
                </a:lnTo>
                <a:lnTo>
                  <a:pt x="746423" y="61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7420" y="2868480"/>
            <a:ext cx="436880" cy="1209675"/>
          </a:xfrm>
          <a:custGeom>
            <a:avLst/>
            <a:gdLst/>
            <a:ahLst/>
            <a:cxnLst/>
            <a:rect l="l" t="t" r="r" b="b"/>
            <a:pathLst>
              <a:path w="436879" h="1209675">
                <a:moveTo>
                  <a:pt x="173070" y="0"/>
                </a:moveTo>
                <a:lnTo>
                  <a:pt x="111138" y="0"/>
                </a:lnTo>
                <a:lnTo>
                  <a:pt x="42867" y="31627"/>
                </a:lnTo>
                <a:lnTo>
                  <a:pt x="26990" y="93495"/>
                </a:lnTo>
                <a:lnTo>
                  <a:pt x="26990" y="139487"/>
                </a:lnTo>
                <a:lnTo>
                  <a:pt x="0" y="251883"/>
                </a:lnTo>
                <a:lnTo>
                  <a:pt x="0" y="510319"/>
                </a:lnTo>
                <a:lnTo>
                  <a:pt x="11113" y="730575"/>
                </a:lnTo>
                <a:lnTo>
                  <a:pt x="31753" y="927016"/>
                </a:lnTo>
                <a:lnTo>
                  <a:pt x="58744" y="1034876"/>
                </a:lnTo>
                <a:lnTo>
                  <a:pt x="88910" y="1142610"/>
                </a:lnTo>
                <a:lnTo>
                  <a:pt x="142904" y="1204353"/>
                </a:lnTo>
                <a:lnTo>
                  <a:pt x="247691" y="1209141"/>
                </a:lnTo>
                <a:lnTo>
                  <a:pt x="347728" y="1193264"/>
                </a:lnTo>
                <a:lnTo>
                  <a:pt x="404885" y="1142610"/>
                </a:lnTo>
                <a:lnTo>
                  <a:pt x="436639" y="1003123"/>
                </a:lnTo>
                <a:lnTo>
                  <a:pt x="436639" y="776567"/>
                </a:lnTo>
                <a:lnTo>
                  <a:pt x="427112" y="602176"/>
                </a:lnTo>
                <a:lnTo>
                  <a:pt x="404885" y="421485"/>
                </a:lnTo>
                <a:lnTo>
                  <a:pt x="379482" y="267760"/>
                </a:lnTo>
                <a:lnTo>
                  <a:pt x="327076" y="155237"/>
                </a:lnTo>
                <a:lnTo>
                  <a:pt x="252454" y="45865"/>
                </a:lnTo>
                <a:lnTo>
                  <a:pt x="173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9069" y="2901745"/>
            <a:ext cx="667385" cy="929005"/>
          </a:xfrm>
          <a:custGeom>
            <a:avLst/>
            <a:gdLst/>
            <a:ahLst/>
            <a:cxnLst/>
            <a:rect l="l" t="t" r="r" b="b"/>
            <a:pathLst>
              <a:path w="667384" h="929004">
                <a:moveTo>
                  <a:pt x="36516" y="0"/>
                </a:moveTo>
                <a:lnTo>
                  <a:pt x="0" y="61742"/>
                </a:lnTo>
                <a:lnTo>
                  <a:pt x="36516" y="118822"/>
                </a:lnTo>
                <a:lnTo>
                  <a:pt x="125427" y="118822"/>
                </a:lnTo>
                <a:lnTo>
                  <a:pt x="225464" y="123610"/>
                </a:lnTo>
                <a:lnTo>
                  <a:pt x="377907" y="155237"/>
                </a:lnTo>
                <a:lnTo>
                  <a:pt x="503284" y="242433"/>
                </a:lnTo>
                <a:lnTo>
                  <a:pt x="555702" y="304301"/>
                </a:lnTo>
                <a:lnTo>
                  <a:pt x="571579" y="356593"/>
                </a:lnTo>
                <a:lnTo>
                  <a:pt x="503284" y="464327"/>
                </a:lnTo>
                <a:lnTo>
                  <a:pt x="409660" y="567399"/>
                </a:lnTo>
                <a:lnTo>
                  <a:pt x="241340" y="633929"/>
                </a:lnTo>
                <a:lnTo>
                  <a:pt x="188947" y="660894"/>
                </a:lnTo>
                <a:lnTo>
                  <a:pt x="173070" y="727425"/>
                </a:lnTo>
                <a:lnTo>
                  <a:pt x="173070" y="789167"/>
                </a:lnTo>
                <a:lnTo>
                  <a:pt x="257217" y="819282"/>
                </a:lnTo>
                <a:lnTo>
                  <a:pt x="362030" y="860486"/>
                </a:lnTo>
                <a:lnTo>
                  <a:pt x="430326" y="928654"/>
                </a:lnTo>
                <a:lnTo>
                  <a:pt x="477956" y="912778"/>
                </a:lnTo>
                <a:lnTo>
                  <a:pt x="523949" y="866912"/>
                </a:lnTo>
                <a:lnTo>
                  <a:pt x="409660" y="805044"/>
                </a:lnTo>
                <a:lnTo>
                  <a:pt x="288946" y="773416"/>
                </a:lnTo>
                <a:lnTo>
                  <a:pt x="204824" y="736875"/>
                </a:lnTo>
                <a:lnTo>
                  <a:pt x="209587" y="695672"/>
                </a:lnTo>
                <a:lnTo>
                  <a:pt x="319188" y="675133"/>
                </a:lnTo>
                <a:lnTo>
                  <a:pt x="382695" y="633929"/>
                </a:lnTo>
                <a:lnTo>
                  <a:pt x="503284" y="567399"/>
                </a:lnTo>
                <a:lnTo>
                  <a:pt x="603333" y="475415"/>
                </a:lnTo>
                <a:lnTo>
                  <a:pt x="666841" y="324840"/>
                </a:lnTo>
                <a:lnTo>
                  <a:pt x="635087" y="274186"/>
                </a:lnTo>
                <a:lnTo>
                  <a:pt x="566791" y="185352"/>
                </a:lnTo>
                <a:lnTo>
                  <a:pt x="462079" y="123610"/>
                </a:lnTo>
                <a:lnTo>
                  <a:pt x="314399" y="41203"/>
                </a:lnTo>
                <a:lnTo>
                  <a:pt x="173070" y="15876"/>
                </a:lnTo>
                <a:lnTo>
                  <a:pt x="36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1462" y="3954010"/>
            <a:ext cx="811530" cy="1501140"/>
          </a:xfrm>
          <a:custGeom>
            <a:avLst/>
            <a:gdLst/>
            <a:ahLst/>
            <a:cxnLst/>
            <a:rect l="l" t="t" r="r" b="b"/>
            <a:pathLst>
              <a:path w="811529" h="1501139">
                <a:moveTo>
                  <a:pt x="788020" y="1450116"/>
                </a:moveTo>
                <a:lnTo>
                  <a:pt x="441439" y="1450116"/>
                </a:lnTo>
                <a:lnTo>
                  <a:pt x="463617" y="1454870"/>
                </a:lnTo>
                <a:lnTo>
                  <a:pt x="616085" y="1464380"/>
                </a:lnTo>
                <a:lnTo>
                  <a:pt x="732011" y="1500830"/>
                </a:lnTo>
                <a:lnTo>
                  <a:pt x="773216" y="1480227"/>
                </a:lnTo>
                <a:lnTo>
                  <a:pt x="788020" y="1450116"/>
                </a:lnTo>
                <a:close/>
              </a:path>
              <a:path w="811529" h="1501139">
                <a:moveTo>
                  <a:pt x="93686" y="0"/>
                </a:moveTo>
                <a:lnTo>
                  <a:pt x="20639" y="0"/>
                </a:lnTo>
                <a:lnTo>
                  <a:pt x="0" y="107734"/>
                </a:lnTo>
                <a:lnTo>
                  <a:pt x="52393" y="171240"/>
                </a:lnTo>
                <a:lnTo>
                  <a:pt x="220675" y="320152"/>
                </a:lnTo>
                <a:lnTo>
                  <a:pt x="368355" y="510331"/>
                </a:lnTo>
                <a:lnTo>
                  <a:pt x="463617" y="706848"/>
                </a:lnTo>
                <a:lnTo>
                  <a:pt x="477981" y="835209"/>
                </a:lnTo>
                <a:lnTo>
                  <a:pt x="473193" y="928717"/>
                </a:lnTo>
                <a:lnTo>
                  <a:pt x="431863" y="1139498"/>
                </a:lnTo>
                <a:lnTo>
                  <a:pt x="377932" y="1310650"/>
                </a:lnTo>
                <a:lnTo>
                  <a:pt x="331813" y="1408911"/>
                </a:lnTo>
                <a:lnTo>
                  <a:pt x="320725" y="1470719"/>
                </a:lnTo>
                <a:lnTo>
                  <a:pt x="368355" y="1470719"/>
                </a:lnTo>
                <a:lnTo>
                  <a:pt x="441439" y="1450116"/>
                </a:lnTo>
                <a:lnTo>
                  <a:pt x="788020" y="1450116"/>
                </a:lnTo>
                <a:lnTo>
                  <a:pt x="811396" y="1402572"/>
                </a:lnTo>
                <a:lnTo>
                  <a:pt x="415986" y="1402572"/>
                </a:lnTo>
                <a:lnTo>
                  <a:pt x="425563" y="1331252"/>
                </a:lnTo>
                <a:lnTo>
                  <a:pt x="489070" y="1221905"/>
                </a:lnTo>
                <a:lnTo>
                  <a:pt x="541489" y="1052328"/>
                </a:lnTo>
                <a:lnTo>
                  <a:pt x="584331" y="908115"/>
                </a:lnTo>
                <a:lnTo>
                  <a:pt x="552578" y="743289"/>
                </a:lnTo>
                <a:lnTo>
                  <a:pt x="504947" y="567386"/>
                </a:lnTo>
                <a:lnTo>
                  <a:pt x="409686" y="366106"/>
                </a:lnTo>
                <a:lnTo>
                  <a:pt x="273094" y="180690"/>
                </a:lnTo>
                <a:lnTo>
                  <a:pt x="157193" y="45991"/>
                </a:lnTo>
                <a:lnTo>
                  <a:pt x="93686" y="0"/>
                </a:lnTo>
                <a:close/>
              </a:path>
              <a:path w="811529" h="1501139">
                <a:moveTo>
                  <a:pt x="600208" y="1356617"/>
                </a:moveTo>
                <a:lnTo>
                  <a:pt x="477981" y="1372455"/>
                </a:lnTo>
                <a:lnTo>
                  <a:pt x="415986" y="1402572"/>
                </a:lnTo>
                <a:lnTo>
                  <a:pt x="811396" y="1402572"/>
                </a:lnTo>
                <a:lnTo>
                  <a:pt x="773216" y="1361367"/>
                </a:lnTo>
                <a:lnTo>
                  <a:pt x="600208" y="1356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1790" y="3950860"/>
            <a:ext cx="546735" cy="1529715"/>
          </a:xfrm>
          <a:custGeom>
            <a:avLst/>
            <a:gdLst/>
            <a:ahLst/>
            <a:cxnLst/>
            <a:rect l="l" t="t" r="r" b="b"/>
            <a:pathLst>
              <a:path w="546734" h="1529714">
                <a:moveTo>
                  <a:pt x="420762" y="0"/>
                </a:moveTo>
                <a:lnTo>
                  <a:pt x="377882" y="0"/>
                </a:lnTo>
                <a:lnTo>
                  <a:pt x="309611" y="144275"/>
                </a:lnTo>
                <a:lnTo>
                  <a:pt x="261980" y="354993"/>
                </a:lnTo>
                <a:lnTo>
                  <a:pt x="204824" y="587963"/>
                </a:lnTo>
                <a:lnTo>
                  <a:pt x="152417" y="824096"/>
                </a:lnTo>
                <a:lnTo>
                  <a:pt x="152417" y="911266"/>
                </a:lnTo>
                <a:lnTo>
                  <a:pt x="204824" y="1066579"/>
                </a:lnTo>
                <a:lnTo>
                  <a:pt x="277857" y="1148986"/>
                </a:lnTo>
                <a:lnTo>
                  <a:pt x="346128" y="1251995"/>
                </a:lnTo>
                <a:lnTo>
                  <a:pt x="393771" y="1328064"/>
                </a:lnTo>
                <a:lnTo>
                  <a:pt x="373118" y="1364517"/>
                </a:lnTo>
                <a:lnTo>
                  <a:pt x="252454" y="1380369"/>
                </a:lnTo>
                <a:lnTo>
                  <a:pt x="57156" y="1410477"/>
                </a:lnTo>
                <a:lnTo>
                  <a:pt x="0" y="1458020"/>
                </a:lnTo>
                <a:lnTo>
                  <a:pt x="47630" y="1499226"/>
                </a:lnTo>
                <a:lnTo>
                  <a:pt x="157180" y="1529337"/>
                </a:lnTo>
                <a:lnTo>
                  <a:pt x="284208" y="1467530"/>
                </a:lnTo>
                <a:lnTo>
                  <a:pt x="377882" y="1426325"/>
                </a:lnTo>
                <a:lnTo>
                  <a:pt x="498558" y="1410477"/>
                </a:lnTo>
                <a:lnTo>
                  <a:pt x="546189" y="1396207"/>
                </a:lnTo>
                <a:lnTo>
                  <a:pt x="530312" y="1343915"/>
                </a:lnTo>
                <a:lnTo>
                  <a:pt x="393771" y="1210791"/>
                </a:lnTo>
                <a:lnTo>
                  <a:pt x="314374" y="1071329"/>
                </a:lnTo>
                <a:lnTo>
                  <a:pt x="246104" y="977821"/>
                </a:lnTo>
                <a:lnTo>
                  <a:pt x="236577" y="885913"/>
                </a:lnTo>
                <a:lnTo>
                  <a:pt x="268331" y="732175"/>
                </a:lnTo>
                <a:lnTo>
                  <a:pt x="341365" y="572111"/>
                </a:lnTo>
                <a:lnTo>
                  <a:pt x="420762" y="299525"/>
                </a:lnTo>
                <a:lnTo>
                  <a:pt x="489032" y="139487"/>
                </a:lnTo>
                <a:lnTo>
                  <a:pt x="482681" y="45991"/>
                </a:lnTo>
                <a:lnTo>
                  <a:pt x="420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1192" y="1494398"/>
            <a:ext cx="270510" cy="314325"/>
          </a:xfrm>
          <a:custGeom>
            <a:avLst/>
            <a:gdLst/>
            <a:ahLst/>
            <a:cxnLst/>
            <a:rect l="l" t="t" r="r" b="b"/>
            <a:pathLst>
              <a:path w="270509" h="314325">
                <a:moveTo>
                  <a:pt x="244371" y="45991"/>
                </a:moveTo>
                <a:lnTo>
                  <a:pt x="174695" y="45991"/>
                </a:lnTo>
                <a:lnTo>
                  <a:pt x="215900" y="96645"/>
                </a:lnTo>
                <a:lnTo>
                  <a:pt x="206449" y="153725"/>
                </a:lnTo>
                <a:lnTo>
                  <a:pt x="168269" y="190141"/>
                </a:lnTo>
                <a:lnTo>
                  <a:pt x="73033" y="199717"/>
                </a:lnTo>
                <a:lnTo>
                  <a:pt x="15876" y="236132"/>
                </a:lnTo>
                <a:lnTo>
                  <a:pt x="0" y="298001"/>
                </a:lnTo>
                <a:lnTo>
                  <a:pt x="41279" y="313751"/>
                </a:lnTo>
                <a:lnTo>
                  <a:pt x="57156" y="266247"/>
                </a:lnTo>
                <a:lnTo>
                  <a:pt x="104762" y="236132"/>
                </a:lnTo>
                <a:lnTo>
                  <a:pt x="184146" y="236132"/>
                </a:lnTo>
                <a:lnTo>
                  <a:pt x="238203" y="199717"/>
                </a:lnTo>
                <a:lnTo>
                  <a:pt x="269957" y="137849"/>
                </a:lnTo>
                <a:lnTo>
                  <a:pt x="269957" y="91983"/>
                </a:lnTo>
                <a:lnTo>
                  <a:pt x="244371" y="45991"/>
                </a:lnTo>
                <a:close/>
              </a:path>
              <a:path w="270509" h="314325">
                <a:moveTo>
                  <a:pt x="104762" y="0"/>
                </a:moveTo>
                <a:lnTo>
                  <a:pt x="31753" y="14238"/>
                </a:lnTo>
                <a:lnTo>
                  <a:pt x="15876" y="45991"/>
                </a:lnTo>
                <a:lnTo>
                  <a:pt x="41279" y="61868"/>
                </a:lnTo>
                <a:lnTo>
                  <a:pt x="111188" y="45991"/>
                </a:lnTo>
                <a:lnTo>
                  <a:pt x="244371" y="45991"/>
                </a:lnTo>
                <a:lnTo>
                  <a:pt x="238203" y="34903"/>
                </a:lnTo>
                <a:lnTo>
                  <a:pt x="174695" y="4788"/>
                </a:lnTo>
                <a:lnTo>
                  <a:pt x="104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36084" y="1860568"/>
            <a:ext cx="84160" cy="85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88392"/>
            <a:ext cx="7046976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682751"/>
            <a:ext cx="2732532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2" y="224993"/>
            <a:ext cx="626364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Arial"/>
                <a:cs typeface="Arial"/>
              </a:rPr>
              <a:t>Translated </a:t>
            </a:r>
            <a:r>
              <a:rPr b="0" dirty="0">
                <a:latin typeface="Arial"/>
                <a:cs typeface="Arial"/>
              </a:rPr>
              <a:t>into English,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they  </a:t>
            </a:r>
            <a:r>
              <a:rPr b="0" spc="-5" dirty="0">
                <a:latin typeface="Arial"/>
                <a:cs typeface="Arial"/>
              </a:rPr>
              <a:t>stand</a:t>
            </a:r>
            <a:r>
              <a:rPr b="0" dirty="0">
                <a:latin typeface="Arial"/>
                <a:cs typeface="Arial"/>
              </a:rPr>
              <a:t> for: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6897" y="1957252"/>
            <a:ext cx="5252085" cy="2845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Sorting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(seiri)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Straightening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(seiton)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Systematic cleaning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(seiso)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Standardizing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(seiketsu)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Sustaining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(shitsuke)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88392"/>
            <a:ext cx="2703576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9355" y="88392"/>
            <a:ext cx="1740408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2252" y="88392"/>
            <a:ext cx="832103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224993"/>
            <a:ext cx="330009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Sorting</a:t>
            </a:r>
            <a:r>
              <a:rPr spc="-70" dirty="0"/>
              <a:t> </a:t>
            </a:r>
            <a:r>
              <a:rPr spc="-5" dirty="0"/>
              <a:t>(</a:t>
            </a:r>
            <a:r>
              <a:rPr i="1" spc="-5" dirty="0">
                <a:latin typeface="Arial"/>
                <a:cs typeface="Arial"/>
              </a:rPr>
              <a:t>Seiri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7" y="1468882"/>
            <a:ext cx="7190105" cy="415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17183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Eliminate </a:t>
            </a:r>
            <a:r>
              <a:rPr sz="3200" dirty="0">
                <a:latin typeface="Arial"/>
                <a:cs typeface="Arial"/>
              </a:rPr>
              <a:t>all unnecessary  </a:t>
            </a:r>
            <a:r>
              <a:rPr sz="3200" spc="-5" dirty="0">
                <a:latin typeface="Arial"/>
                <a:cs typeface="Arial"/>
              </a:rPr>
              <a:t>tools, </a:t>
            </a:r>
            <a:r>
              <a:rPr sz="3200" dirty="0">
                <a:latin typeface="Arial"/>
                <a:cs typeface="Arial"/>
              </a:rPr>
              <a:t>parts,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instructions.</a:t>
            </a:r>
            <a:endParaRPr sz="3200">
              <a:latin typeface="Arial"/>
              <a:cs typeface="Arial"/>
            </a:endParaRPr>
          </a:p>
          <a:p>
            <a:pPr marL="295910" marR="149479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Keep only </a:t>
            </a:r>
            <a:r>
              <a:rPr sz="3200" dirty="0">
                <a:latin typeface="Arial"/>
                <a:cs typeface="Arial"/>
              </a:rPr>
              <a:t>essential </a:t>
            </a:r>
            <a:r>
              <a:rPr sz="3200" spc="-5" dirty="0">
                <a:latin typeface="Arial"/>
                <a:cs typeface="Arial"/>
              </a:rPr>
              <a:t>items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eliminate what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required</a:t>
            </a:r>
            <a:endParaRPr sz="3200">
              <a:latin typeface="Arial"/>
              <a:cs typeface="Arial"/>
            </a:endParaRPr>
          </a:p>
          <a:p>
            <a:pPr marL="295910" marR="4699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Prioritizing </a:t>
            </a:r>
            <a:r>
              <a:rPr sz="3200" spc="-5" dirty="0">
                <a:latin typeface="Arial"/>
                <a:cs typeface="Arial"/>
              </a:rPr>
              <a:t>things per requirements  and </a:t>
            </a:r>
            <a:r>
              <a:rPr sz="3200" dirty="0">
                <a:latin typeface="Arial"/>
                <a:cs typeface="Arial"/>
              </a:rPr>
              <a:t>keeping </a:t>
            </a:r>
            <a:r>
              <a:rPr sz="3200" spc="-5" dirty="0">
                <a:latin typeface="Arial"/>
                <a:cs typeface="Arial"/>
              </a:rPr>
              <a:t>them in easily-accessible  places.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Everything else is stored or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discarded.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1916810"/>
            <a:ext cx="4104513" cy="307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6017" y="1916810"/>
            <a:ext cx="4128516" cy="3096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0"/>
            <a:ext cx="6979920" cy="60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385572"/>
            <a:ext cx="4608576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4355" y="385572"/>
            <a:ext cx="2182368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9211" y="385572"/>
            <a:ext cx="832103" cy="815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Straightening or setting in  </a:t>
            </a:r>
            <a:r>
              <a:rPr dirty="0"/>
              <a:t>order / </a:t>
            </a:r>
            <a:r>
              <a:rPr spc="-5" dirty="0"/>
              <a:t>stabilize</a:t>
            </a:r>
            <a:r>
              <a:rPr dirty="0"/>
              <a:t> (</a:t>
            </a:r>
            <a:r>
              <a:rPr i="1" dirty="0">
                <a:latin typeface="Arial"/>
                <a:cs typeface="Arial"/>
              </a:rPr>
              <a:t>Seiton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6897" y="1468882"/>
            <a:ext cx="7233920" cy="408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There should </a:t>
            </a:r>
            <a:r>
              <a:rPr sz="3200" dirty="0">
                <a:latin typeface="Arial"/>
                <a:cs typeface="Arial"/>
              </a:rPr>
              <a:t>be a </a:t>
            </a:r>
            <a:r>
              <a:rPr sz="3200" spc="-5" dirty="0">
                <a:latin typeface="Arial"/>
                <a:cs typeface="Arial"/>
              </a:rPr>
              <a:t>place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everything  and </a:t>
            </a:r>
            <a:r>
              <a:rPr sz="3200" dirty="0">
                <a:latin typeface="Arial"/>
                <a:cs typeface="Arial"/>
              </a:rPr>
              <a:t>everything </a:t>
            </a:r>
            <a:r>
              <a:rPr sz="3200" spc="-5" dirty="0">
                <a:latin typeface="Arial"/>
                <a:cs typeface="Arial"/>
              </a:rPr>
              <a:t>should </a:t>
            </a:r>
            <a:r>
              <a:rPr sz="3200" dirty="0">
                <a:latin typeface="Arial"/>
                <a:cs typeface="Arial"/>
              </a:rPr>
              <a:t>be in </a:t>
            </a:r>
            <a:r>
              <a:rPr sz="3200" spc="-5" dirty="0">
                <a:latin typeface="Arial"/>
                <a:cs typeface="Arial"/>
              </a:rPr>
              <a:t>its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place.</a:t>
            </a:r>
            <a:endParaRPr sz="3200">
              <a:latin typeface="Arial"/>
              <a:cs typeface="Arial"/>
            </a:endParaRPr>
          </a:p>
          <a:p>
            <a:pPr marL="295910" marR="817244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place for each item should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  </a:t>
            </a:r>
            <a:r>
              <a:rPr sz="3200" spc="-5" dirty="0">
                <a:latin typeface="Arial"/>
                <a:cs typeface="Arial"/>
              </a:rPr>
              <a:t>clearly labelled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demarcated.</a:t>
            </a:r>
            <a:endParaRPr sz="3200">
              <a:latin typeface="Arial"/>
              <a:cs typeface="Arial"/>
            </a:endParaRPr>
          </a:p>
          <a:p>
            <a:pPr marL="295910" marR="7556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Items </a:t>
            </a:r>
            <a:r>
              <a:rPr sz="3200" spc="-5" dirty="0">
                <a:latin typeface="Arial"/>
                <a:cs typeface="Arial"/>
              </a:rPr>
              <a:t>should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arranged </a:t>
            </a:r>
            <a:r>
              <a:rPr sz="3200" dirty="0">
                <a:latin typeface="Arial"/>
                <a:cs typeface="Arial"/>
              </a:rPr>
              <a:t>in a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manner  that promotes </a:t>
            </a:r>
            <a:r>
              <a:rPr sz="3200" spc="-10" dirty="0">
                <a:latin typeface="Arial"/>
                <a:cs typeface="Arial"/>
              </a:rPr>
              <a:t>efficient </a:t>
            </a:r>
            <a:r>
              <a:rPr sz="3200" dirty="0">
                <a:latin typeface="Arial"/>
                <a:cs typeface="Arial"/>
              </a:rPr>
              <a:t>work </a:t>
            </a:r>
            <a:r>
              <a:rPr sz="3200" spc="-40" dirty="0">
                <a:latin typeface="Arial"/>
                <a:cs typeface="Arial"/>
              </a:rPr>
              <a:t>flow, </a:t>
            </a:r>
            <a:r>
              <a:rPr sz="3200" dirty="0">
                <a:latin typeface="Arial"/>
                <a:cs typeface="Arial"/>
              </a:rPr>
              <a:t>with  </a:t>
            </a:r>
            <a:r>
              <a:rPr sz="3200" spc="-5" dirty="0">
                <a:latin typeface="Arial"/>
                <a:cs typeface="Arial"/>
              </a:rPr>
              <a:t>equipment </a:t>
            </a:r>
            <a:r>
              <a:rPr sz="3200" dirty="0">
                <a:latin typeface="Arial"/>
                <a:cs typeface="Arial"/>
              </a:rPr>
              <a:t>used </a:t>
            </a:r>
            <a:r>
              <a:rPr sz="3200" spc="-5" dirty="0">
                <a:latin typeface="Arial"/>
                <a:cs typeface="Arial"/>
              </a:rPr>
              <a:t>most often being the  most easily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accessible.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555" y="1844852"/>
            <a:ext cx="3528441" cy="4262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4053" y="1844776"/>
            <a:ext cx="3544188" cy="427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0"/>
            <a:ext cx="2569464" cy="60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5244" y="0"/>
            <a:ext cx="1301495" cy="606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9228" y="0"/>
            <a:ext cx="3371087" cy="606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2803" y="0"/>
            <a:ext cx="2711196" cy="606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291" y="385572"/>
            <a:ext cx="832104" cy="815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7883" y="385572"/>
            <a:ext cx="1990343" cy="815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0716" y="385572"/>
            <a:ext cx="832104" cy="815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14602" y="0"/>
            <a:ext cx="727583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shining or </a:t>
            </a:r>
            <a:r>
              <a:rPr dirty="0"/>
              <a:t>systematic cleaning  (</a:t>
            </a:r>
            <a:r>
              <a:rPr i="1" dirty="0">
                <a:latin typeface="Arial"/>
                <a:cs typeface="Arial"/>
              </a:rPr>
              <a:t>Seiso</a:t>
            </a:r>
            <a:r>
              <a:rPr dirty="0"/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96897" y="1468882"/>
            <a:ext cx="7187565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165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Clean </a:t>
            </a:r>
            <a:r>
              <a:rPr sz="3200" dirty="0">
                <a:latin typeface="Arial"/>
                <a:cs typeface="Arial"/>
              </a:rPr>
              <a:t>the workspace </a:t>
            </a:r>
            <a:r>
              <a:rPr sz="3200" spc="-5" dirty="0">
                <a:latin typeface="Arial"/>
                <a:cs typeface="Arial"/>
              </a:rPr>
              <a:t>and all  equipment, and </a:t>
            </a:r>
            <a:r>
              <a:rPr sz="3200" dirty="0">
                <a:latin typeface="Arial"/>
                <a:cs typeface="Arial"/>
              </a:rPr>
              <a:t>keep it clean, </a:t>
            </a:r>
            <a:r>
              <a:rPr sz="3200" spc="-5" dirty="0">
                <a:latin typeface="Arial"/>
                <a:cs typeface="Arial"/>
              </a:rPr>
              <a:t>tidy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organized.</a:t>
            </a:r>
            <a:endParaRPr sz="3200">
              <a:latin typeface="Arial"/>
              <a:cs typeface="Arial"/>
            </a:endParaRPr>
          </a:p>
          <a:p>
            <a:pPr marL="295910" marR="45847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At the </a:t>
            </a:r>
            <a:r>
              <a:rPr sz="3200" spc="-5" dirty="0">
                <a:latin typeface="Arial"/>
                <a:cs typeface="Arial"/>
              </a:rPr>
              <a:t>end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each </a:t>
            </a:r>
            <a:r>
              <a:rPr sz="3200" dirty="0">
                <a:latin typeface="Arial"/>
                <a:cs typeface="Arial"/>
              </a:rPr>
              <a:t>shift, </a:t>
            </a:r>
            <a:r>
              <a:rPr sz="3200" spc="-5" dirty="0">
                <a:latin typeface="Arial"/>
                <a:cs typeface="Arial"/>
              </a:rPr>
              <a:t>clean </a:t>
            </a:r>
            <a:r>
              <a:rPr sz="3200" dirty="0">
                <a:latin typeface="Arial"/>
                <a:cs typeface="Arial"/>
              </a:rPr>
              <a:t>the  work </a:t>
            </a:r>
            <a:r>
              <a:rPr sz="3200" spc="-5" dirty="0">
                <a:latin typeface="Arial"/>
                <a:cs typeface="Arial"/>
              </a:rPr>
              <a:t>area and </a:t>
            </a:r>
            <a:r>
              <a:rPr sz="3200" dirty="0">
                <a:latin typeface="Arial"/>
                <a:cs typeface="Arial"/>
              </a:rPr>
              <a:t>be sure everything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restored to its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place.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Maintaining cleanliness should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 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daily </a:t>
            </a:r>
            <a:r>
              <a:rPr sz="3200" dirty="0">
                <a:latin typeface="Arial"/>
                <a:cs typeface="Arial"/>
              </a:rPr>
              <a:t>work – </a:t>
            </a:r>
            <a:r>
              <a:rPr sz="3200" spc="-5" dirty="0">
                <a:latin typeface="Arial"/>
                <a:cs typeface="Arial"/>
              </a:rPr>
              <a:t>not an </a:t>
            </a:r>
            <a:r>
              <a:rPr sz="3200" dirty="0">
                <a:latin typeface="Arial"/>
                <a:cs typeface="Arial"/>
              </a:rPr>
              <a:t>occasional  activity </a:t>
            </a:r>
            <a:r>
              <a:rPr sz="3200" spc="-5" dirty="0">
                <a:latin typeface="Arial"/>
                <a:cs typeface="Arial"/>
              </a:rPr>
              <a:t>initiated when things get too  </a:t>
            </a:r>
            <a:r>
              <a:rPr sz="3200" spc="-40" dirty="0">
                <a:latin typeface="Arial"/>
                <a:cs typeface="Arial"/>
              </a:rPr>
              <a:t>messy.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3739" y="3789032"/>
            <a:ext cx="3816477" cy="286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582" y="1196721"/>
            <a:ext cx="3456432" cy="2592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972" y="1196721"/>
            <a:ext cx="3456432" cy="2592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430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5S</vt:lpstr>
      <vt:lpstr>What is 5S?</vt:lpstr>
      <vt:lpstr>Translated into English, they  stand for:</vt:lpstr>
      <vt:lpstr>Sorting (Seiri)</vt:lpstr>
      <vt:lpstr>PowerPoint Presentation</vt:lpstr>
      <vt:lpstr>Straightening or setting in  order / stabilize (Seiton)</vt:lpstr>
      <vt:lpstr>PowerPoint Presentation</vt:lpstr>
      <vt:lpstr>shining or systematic cleaning  (Seiso)</vt:lpstr>
      <vt:lpstr>PowerPoint Presentation</vt:lpstr>
      <vt:lpstr>Standardizing (Seiketsu)</vt:lpstr>
      <vt:lpstr>PowerPoint Presentation</vt:lpstr>
      <vt:lpstr>Sustaining the discipline or  self-discipline (Shitsuke)</vt:lpstr>
      <vt:lpstr>PowerPoint Presentation</vt:lpstr>
      <vt:lpstr>BENEFITS OF 5S</vt:lpstr>
      <vt:lpstr>OBJECTIVES OF 5S</vt:lpstr>
      <vt:lpstr>PowerPoint Presentation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5S</dc:title>
  <cp:lastModifiedBy>Microsoft</cp:lastModifiedBy>
  <cp:revision>1</cp:revision>
  <dcterms:created xsi:type="dcterms:W3CDTF">2020-05-29T14:20:04Z</dcterms:created>
  <dcterms:modified xsi:type="dcterms:W3CDTF">2020-05-29T14:24:30Z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2020-05-29T00:00:00Z</vt:filetime>
  </property>
</Properties>
</file>