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0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310" r:id="rId10"/>
    <p:sldId id="311" r:id="rId11"/>
    <p:sldId id="312" r:id="rId12"/>
    <p:sldId id="269" r:id="rId13"/>
    <p:sldId id="313" r:id="rId14"/>
    <p:sldId id="314" r:id="rId15"/>
    <p:sldId id="315" r:id="rId16"/>
    <p:sldId id="268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2B811-A080-4620-8D16-7EC7C58199E3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F83EA-EDA4-4FD0-84FB-4598BD7C8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Presenter</a:t>
            </a:r>
          </a:p>
          <a:p>
            <a:r>
              <a:t>2016-02-12 14:19:36</a:t>
            </a:r>
          </a:p>
          <a:p>
            <a:r>
              <a:t>--------------------------------------------</a:t>
            </a:r>
          </a:p>
          <a:p>
            <a:r>
              <a:t>mp1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81650" y="1219212"/>
            <a:ext cx="1352550" cy="3390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6339" y="-152759"/>
            <a:ext cx="4666615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4400" dirty="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400" dirty="0">
                <a:solidFill>
                  <a:srgbClr val="604A7B"/>
                </a:solidFill>
              </a:rPr>
              <a:t>Linear</a:t>
            </a:r>
            <a:r>
              <a:rPr sz="4400" spc="-100" dirty="0">
                <a:solidFill>
                  <a:srgbClr val="604A7B"/>
                </a:solidFill>
              </a:rPr>
              <a:t> </a:t>
            </a:r>
            <a:r>
              <a:rPr sz="4400" dirty="0" smtClean="0">
                <a:solidFill>
                  <a:srgbClr val="604A7B"/>
                </a:solidFill>
              </a:rPr>
              <a:t>Measurement</a:t>
            </a:r>
            <a:endParaRPr sz="4400" dirty="0"/>
          </a:p>
        </p:txBody>
      </p:sp>
      <p:sp>
        <p:nvSpPr>
          <p:cNvPr id="5" name="object 5"/>
          <p:cNvSpPr/>
          <p:nvPr/>
        </p:nvSpPr>
        <p:spPr>
          <a:xfrm>
            <a:off x="1371600" y="2057400"/>
            <a:ext cx="3371850" cy="24336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665353" y="152400"/>
            <a:ext cx="2345690" cy="6253480"/>
            <a:chOff x="6665353" y="152400"/>
            <a:chExt cx="2345690" cy="6253480"/>
          </a:xfrm>
        </p:grpSpPr>
        <p:sp>
          <p:nvSpPr>
            <p:cNvPr id="7" name="object 7"/>
            <p:cNvSpPr/>
            <p:nvPr/>
          </p:nvSpPr>
          <p:spPr>
            <a:xfrm>
              <a:off x="6934199" y="152400"/>
              <a:ext cx="2076437" cy="3810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65353" y="4491037"/>
              <a:ext cx="2295525" cy="19145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7" t="8532" r="32176" b="21825"/>
          <a:stretch/>
        </p:blipFill>
        <p:spPr bwMode="auto">
          <a:xfrm>
            <a:off x="805542" y="609600"/>
            <a:ext cx="7271658" cy="509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9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484" r="14328" b="15476"/>
          <a:stretch/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00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2811" y="65531"/>
            <a:ext cx="4109085" cy="1219200"/>
            <a:chOff x="1162811" y="65531"/>
            <a:chExt cx="4109085" cy="1219200"/>
          </a:xfrm>
        </p:grpSpPr>
        <p:sp>
          <p:nvSpPr>
            <p:cNvPr id="3" name="object 3"/>
            <p:cNvSpPr/>
            <p:nvPr/>
          </p:nvSpPr>
          <p:spPr>
            <a:xfrm>
              <a:off x="1162811" y="65531"/>
              <a:ext cx="2333243" cy="12191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09316" y="65531"/>
              <a:ext cx="2362200" cy="12191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14347" y="212852"/>
            <a:ext cx="3405504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75" dirty="0">
                <a:solidFill>
                  <a:srgbClr val="11488B"/>
                </a:solidFill>
                <a:latin typeface="Times New Roman"/>
                <a:cs typeface="Times New Roman"/>
              </a:rPr>
              <a:t>Vernier</a:t>
            </a:r>
            <a:r>
              <a:rPr sz="4300" dirty="0">
                <a:solidFill>
                  <a:srgbClr val="11488B"/>
                </a:solidFill>
                <a:latin typeface="Times New Roman"/>
                <a:cs typeface="Times New Roman"/>
              </a:rPr>
              <a:t> </a:t>
            </a:r>
            <a:r>
              <a:rPr sz="4300" spc="-10" dirty="0">
                <a:solidFill>
                  <a:srgbClr val="11488B"/>
                </a:solidFill>
                <a:latin typeface="Times New Roman"/>
                <a:cs typeface="Times New Roman"/>
              </a:rPr>
              <a:t>calliper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86675" y="195681"/>
            <a:ext cx="1179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ork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66800" y="850900"/>
            <a:ext cx="8077199" cy="6007099"/>
            <a:chOff x="1066800" y="850900"/>
            <a:chExt cx="8077199" cy="6007099"/>
          </a:xfrm>
        </p:grpSpPr>
        <p:sp>
          <p:nvSpPr>
            <p:cNvPr id="8" name="object 8"/>
            <p:cNvSpPr/>
            <p:nvPr/>
          </p:nvSpPr>
          <p:spPr>
            <a:xfrm>
              <a:off x="1066800" y="1066800"/>
              <a:ext cx="4265129" cy="2057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88008" y="3352800"/>
              <a:ext cx="6717792" cy="35051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84317" y="850900"/>
              <a:ext cx="3759682" cy="25019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0" y="2667000"/>
              <a:ext cx="612775" cy="304800"/>
            </a:xfrm>
            <a:custGeom>
              <a:avLst/>
              <a:gdLst/>
              <a:ahLst/>
              <a:cxnLst/>
              <a:rect l="l" t="t" r="r" b="b"/>
              <a:pathLst>
                <a:path w="612775" h="304800">
                  <a:moveTo>
                    <a:pt x="460248" y="0"/>
                  </a:moveTo>
                  <a:lnTo>
                    <a:pt x="460248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460248" y="228600"/>
                  </a:lnTo>
                  <a:lnTo>
                    <a:pt x="460248" y="304800"/>
                  </a:lnTo>
                  <a:lnTo>
                    <a:pt x="612648" y="152400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2000" y="2667000"/>
              <a:ext cx="612775" cy="304800"/>
            </a:xfrm>
            <a:custGeom>
              <a:avLst/>
              <a:gdLst/>
              <a:ahLst/>
              <a:cxnLst/>
              <a:rect l="l" t="t" r="r" b="b"/>
              <a:pathLst>
                <a:path w="612775" h="304800">
                  <a:moveTo>
                    <a:pt x="0" y="76200"/>
                  </a:moveTo>
                  <a:lnTo>
                    <a:pt x="460248" y="76200"/>
                  </a:lnTo>
                  <a:lnTo>
                    <a:pt x="460248" y="0"/>
                  </a:lnTo>
                  <a:lnTo>
                    <a:pt x="612648" y="152400"/>
                  </a:lnTo>
                  <a:lnTo>
                    <a:pt x="460248" y="304800"/>
                  </a:lnTo>
                  <a:lnTo>
                    <a:pt x="460248" y="228600"/>
                  </a:lnTo>
                  <a:lnTo>
                    <a:pt x="0" y="228600"/>
                  </a:lnTo>
                  <a:lnTo>
                    <a:pt x="0" y="7620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58200" y="3352800"/>
              <a:ext cx="475615" cy="990600"/>
            </a:xfrm>
            <a:custGeom>
              <a:avLst/>
              <a:gdLst/>
              <a:ahLst/>
              <a:cxnLst/>
              <a:rect l="l" t="t" r="r" b="b"/>
              <a:pathLst>
                <a:path w="475615" h="990600">
                  <a:moveTo>
                    <a:pt x="475488" y="0"/>
                  </a:moveTo>
                  <a:lnTo>
                    <a:pt x="318223" y="0"/>
                  </a:lnTo>
                  <a:lnTo>
                    <a:pt x="318223" y="504964"/>
                  </a:lnTo>
                  <a:lnTo>
                    <a:pt x="312958" y="550673"/>
                  </a:lnTo>
                  <a:lnTo>
                    <a:pt x="297961" y="592633"/>
                  </a:lnTo>
                  <a:lnTo>
                    <a:pt x="274427" y="629648"/>
                  </a:lnTo>
                  <a:lnTo>
                    <a:pt x="243555" y="660520"/>
                  </a:lnTo>
                  <a:lnTo>
                    <a:pt x="206540" y="684053"/>
                  </a:lnTo>
                  <a:lnTo>
                    <a:pt x="164580" y="699051"/>
                  </a:lnTo>
                  <a:lnTo>
                    <a:pt x="118872" y="704316"/>
                  </a:lnTo>
                  <a:lnTo>
                    <a:pt x="118872" y="575297"/>
                  </a:lnTo>
                  <a:lnTo>
                    <a:pt x="0" y="782955"/>
                  </a:lnTo>
                  <a:lnTo>
                    <a:pt x="118872" y="990600"/>
                  </a:lnTo>
                  <a:lnTo>
                    <a:pt x="118872" y="861580"/>
                  </a:lnTo>
                  <a:lnTo>
                    <a:pt x="167262" y="858325"/>
                  </a:lnTo>
                  <a:lnTo>
                    <a:pt x="213673" y="848841"/>
                  </a:lnTo>
                  <a:lnTo>
                    <a:pt x="257682" y="833555"/>
                  </a:lnTo>
                  <a:lnTo>
                    <a:pt x="298862" y="812891"/>
                  </a:lnTo>
                  <a:lnTo>
                    <a:pt x="336788" y="787274"/>
                  </a:lnTo>
                  <a:lnTo>
                    <a:pt x="371036" y="757129"/>
                  </a:lnTo>
                  <a:lnTo>
                    <a:pt x="401181" y="722881"/>
                  </a:lnTo>
                  <a:lnTo>
                    <a:pt x="426799" y="684954"/>
                  </a:lnTo>
                  <a:lnTo>
                    <a:pt x="447463" y="643774"/>
                  </a:lnTo>
                  <a:lnTo>
                    <a:pt x="462749" y="599766"/>
                  </a:lnTo>
                  <a:lnTo>
                    <a:pt x="472232" y="553354"/>
                  </a:lnTo>
                  <a:lnTo>
                    <a:pt x="475488" y="504964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58200" y="3352800"/>
              <a:ext cx="475615" cy="990600"/>
            </a:xfrm>
            <a:custGeom>
              <a:avLst/>
              <a:gdLst/>
              <a:ahLst/>
              <a:cxnLst/>
              <a:rect l="l" t="t" r="r" b="b"/>
              <a:pathLst>
                <a:path w="475615" h="990600">
                  <a:moveTo>
                    <a:pt x="475488" y="0"/>
                  </a:moveTo>
                  <a:lnTo>
                    <a:pt x="475488" y="504964"/>
                  </a:lnTo>
                  <a:lnTo>
                    <a:pt x="472232" y="553354"/>
                  </a:lnTo>
                  <a:lnTo>
                    <a:pt x="462749" y="599766"/>
                  </a:lnTo>
                  <a:lnTo>
                    <a:pt x="447463" y="643774"/>
                  </a:lnTo>
                  <a:lnTo>
                    <a:pt x="426799" y="684954"/>
                  </a:lnTo>
                  <a:lnTo>
                    <a:pt x="401181" y="722881"/>
                  </a:lnTo>
                  <a:lnTo>
                    <a:pt x="371036" y="757129"/>
                  </a:lnTo>
                  <a:lnTo>
                    <a:pt x="336788" y="787274"/>
                  </a:lnTo>
                  <a:lnTo>
                    <a:pt x="298862" y="812891"/>
                  </a:lnTo>
                  <a:lnTo>
                    <a:pt x="257682" y="833555"/>
                  </a:lnTo>
                  <a:lnTo>
                    <a:pt x="213673" y="848841"/>
                  </a:lnTo>
                  <a:lnTo>
                    <a:pt x="167262" y="858325"/>
                  </a:lnTo>
                  <a:lnTo>
                    <a:pt x="118872" y="861580"/>
                  </a:lnTo>
                  <a:lnTo>
                    <a:pt x="118872" y="990600"/>
                  </a:lnTo>
                  <a:lnTo>
                    <a:pt x="0" y="782955"/>
                  </a:lnTo>
                  <a:lnTo>
                    <a:pt x="118872" y="575297"/>
                  </a:lnTo>
                  <a:lnTo>
                    <a:pt x="118872" y="704316"/>
                  </a:lnTo>
                  <a:lnTo>
                    <a:pt x="164580" y="699051"/>
                  </a:lnTo>
                  <a:lnTo>
                    <a:pt x="206540" y="684053"/>
                  </a:lnTo>
                  <a:lnTo>
                    <a:pt x="243555" y="660520"/>
                  </a:lnTo>
                  <a:lnTo>
                    <a:pt x="274427" y="629648"/>
                  </a:lnTo>
                  <a:lnTo>
                    <a:pt x="297961" y="592633"/>
                  </a:lnTo>
                  <a:lnTo>
                    <a:pt x="312958" y="550673"/>
                  </a:lnTo>
                  <a:lnTo>
                    <a:pt x="318223" y="504964"/>
                  </a:lnTo>
                  <a:lnTo>
                    <a:pt x="318223" y="0"/>
                  </a:lnTo>
                  <a:lnTo>
                    <a:pt x="475488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t="15278" r="14997" b="20833"/>
          <a:stretch/>
        </p:blipFill>
        <p:spPr bwMode="auto">
          <a:xfrm>
            <a:off x="0" y="1117600"/>
            <a:ext cx="91440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2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t="9722" r="17117" b="18560"/>
          <a:stretch/>
        </p:blipFill>
        <p:spPr bwMode="auto">
          <a:xfrm>
            <a:off x="152400" y="228600"/>
            <a:ext cx="8610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4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1" t="9920" r="15777" b="18850"/>
          <a:stretch/>
        </p:blipFill>
        <p:spPr bwMode="auto">
          <a:xfrm>
            <a:off x="152400" y="228600"/>
            <a:ext cx="8991600" cy="521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4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685800"/>
            <a:ext cx="7503795" cy="1910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marR="5080" indent="-281940" algn="just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Vernier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principle </a:t>
            </a: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spc="-5" dirty="0">
                <a:latin typeface="Times New Roman"/>
                <a:cs typeface="Times New Roman"/>
              </a:rPr>
              <a:t>When two scales (main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10" dirty="0">
                <a:latin typeface="Times New Roman"/>
                <a:cs typeface="Times New Roman"/>
              </a:rPr>
              <a:t>auxiliary  </a:t>
            </a:r>
            <a:r>
              <a:rPr sz="2400" spc="-5" dirty="0">
                <a:latin typeface="Times New Roman"/>
                <a:cs typeface="Times New Roman"/>
              </a:rPr>
              <a:t>scales)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division slightly </a:t>
            </a:r>
            <a:r>
              <a:rPr sz="2400" spc="-10" dirty="0">
                <a:latin typeface="Times New Roman"/>
                <a:cs typeface="Times New Roman"/>
              </a:rPr>
              <a:t>different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size are used, </a:t>
            </a:r>
            <a:r>
              <a:rPr sz="2400" dirty="0">
                <a:latin typeface="Times New Roman"/>
                <a:cs typeface="Times New Roman"/>
              </a:rPr>
              <a:t>the  </a:t>
            </a:r>
            <a:r>
              <a:rPr sz="2400" spc="-10" dirty="0">
                <a:latin typeface="Times New Roman"/>
                <a:cs typeface="Times New Roman"/>
              </a:rPr>
              <a:t>difference </a:t>
            </a:r>
            <a:r>
              <a:rPr sz="2400" spc="-5" dirty="0">
                <a:latin typeface="Times New Roman"/>
                <a:cs typeface="Times New Roman"/>
              </a:rPr>
              <a:t>between them </a:t>
            </a:r>
            <a:r>
              <a:rPr sz="2400" dirty="0">
                <a:latin typeface="Times New Roman"/>
                <a:cs typeface="Times New Roman"/>
              </a:rPr>
              <a:t>can be </a:t>
            </a:r>
            <a:r>
              <a:rPr sz="2400" spc="-5" dirty="0">
                <a:latin typeface="Times New Roman"/>
                <a:cs typeface="Times New Roman"/>
              </a:rPr>
              <a:t>utilized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enhance </a:t>
            </a:r>
            <a:r>
              <a:rPr sz="2400" spc="-10" dirty="0">
                <a:latin typeface="Times New Roman"/>
                <a:cs typeface="Times New Roman"/>
              </a:rPr>
              <a:t>the  </a:t>
            </a:r>
            <a:r>
              <a:rPr sz="2400" dirty="0">
                <a:latin typeface="Times New Roman"/>
                <a:cs typeface="Times New Roman"/>
              </a:rPr>
              <a:t>accuracy of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measurement.</a:t>
            </a:r>
            <a:endParaRPr sz="2400">
              <a:latin typeface="Times New Roman"/>
              <a:cs typeface="Times New Roman"/>
            </a:endParaRPr>
          </a:p>
          <a:p>
            <a:pPr marL="53340" algn="just">
              <a:lnSpc>
                <a:spcPct val="100000"/>
              </a:lnSpc>
              <a:spcBef>
                <a:spcPts val="44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Construction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587" y="2871787"/>
            <a:ext cx="77724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2371" y="533400"/>
            <a:ext cx="8115300" cy="541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339" y="626706"/>
            <a:ext cx="46348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Errors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vernier calliper</a:t>
            </a:r>
            <a:r>
              <a:rPr sz="3200" b="1" spc="-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304" y="1603590"/>
            <a:ext cx="7538084" cy="3865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7995" marR="6985" indent="-455930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70534" algn="l"/>
              </a:tabLst>
            </a:pPr>
            <a:r>
              <a:rPr sz="2800" dirty="0">
                <a:latin typeface="Times New Roman"/>
                <a:cs typeface="Times New Roman"/>
              </a:rPr>
              <a:t>Errors due </a:t>
            </a:r>
            <a:r>
              <a:rPr sz="2800" spc="-5" dirty="0">
                <a:latin typeface="Times New Roman"/>
                <a:cs typeface="Times New Roman"/>
              </a:rPr>
              <a:t>to 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play </a:t>
            </a:r>
            <a:r>
              <a:rPr sz="2800" spc="-10" dirty="0">
                <a:latin typeface="Times New Roman"/>
                <a:cs typeface="Times New Roman"/>
              </a:rPr>
              <a:t>between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sliding </a:t>
            </a:r>
            <a:r>
              <a:rPr sz="2800" spc="-10" dirty="0">
                <a:latin typeface="Times New Roman"/>
                <a:cs typeface="Times New Roman"/>
              </a:rPr>
              <a:t>jaw </a:t>
            </a:r>
            <a:r>
              <a:rPr sz="2800" spc="-5" dirty="0">
                <a:latin typeface="Times New Roman"/>
                <a:cs typeface="Times New Roman"/>
              </a:rPr>
              <a:t>and  fixed </a:t>
            </a:r>
            <a:r>
              <a:rPr sz="2800" spc="-10" dirty="0">
                <a:latin typeface="Times New Roman"/>
                <a:cs typeface="Times New Roman"/>
              </a:rPr>
              <a:t>scale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bar.</a:t>
            </a:r>
            <a:endParaRPr sz="2800">
              <a:latin typeface="Times New Roman"/>
              <a:cs typeface="Times New Roman"/>
            </a:endParaRPr>
          </a:p>
          <a:p>
            <a:pPr marL="469900" indent="-457834" algn="just">
              <a:lnSpc>
                <a:spcPct val="100000"/>
              </a:lnSpc>
              <a:buAutoNum type="arabicPeriod"/>
              <a:tabLst>
                <a:tab pos="470534" algn="l"/>
              </a:tabLst>
            </a:pPr>
            <a:r>
              <a:rPr sz="2800" dirty="0">
                <a:latin typeface="Times New Roman"/>
                <a:cs typeface="Times New Roman"/>
              </a:rPr>
              <a:t>Error due </a:t>
            </a:r>
            <a:r>
              <a:rPr sz="2800" spc="-5" dirty="0">
                <a:latin typeface="Times New Roman"/>
                <a:cs typeface="Times New Roman"/>
              </a:rPr>
              <a:t>to </a:t>
            </a:r>
            <a:r>
              <a:rPr sz="2800" spc="-10" dirty="0">
                <a:solidFill>
                  <a:srgbClr val="7030A0"/>
                </a:solidFill>
                <a:latin typeface="Times New Roman"/>
                <a:cs typeface="Times New Roman"/>
              </a:rPr>
              <a:t>wear 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and wrapping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jaws.</a:t>
            </a:r>
            <a:endParaRPr sz="2800"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100000"/>
              </a:lnSpc>
              <a:buAutoNum type="arabicPeriod"/>
              <a:tabLst>
                <a:tab pos="470534" algn="l"/>
              </a:tabLst>
            </a:pPr>
            <a:r>
              <a:rPr sz="2800" dirty="0">
                <a:latin typeface="Times New Roman"/>
                <a:cs typeface="Times New Roman"/>
              </a:rPr>
              <a:t>Errors due </a:t>
            </a:r>
            <a:r>
              <a:rPr sz="2800" spc="-5" dirty="0">
                <a:latin typeface="Times New Roman"/>
                <a:cs typeface="Times New Roman"/>
              </a:rPr>
              <a:t>to 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incorrect observation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scale  </a:t>
            </a:r>
            <a:r>
              <a:rPr sz="2800" spc="-5" dirty="0">
                <a:latin typeface="Times New Roman"/>
                <a:cs typeface="Times New Roman"/>
              </a:rPr>
              <a:t>readings</a:t>
            </a:r>
            <a:endParaRPr sz="2800">
              <a:latin typeface="Times New Roman"/>
              <a:cs typeface="Times New Roman"/>
            </a:endParaRPr>
          </a:p>
          <a:p>
            <a:pPr marL="469900" indent="-457834" algn="just">
              <a:lnSpc>
                <a:spcPct val="100000"/>
              </a:lnSpc>
              <a:buAutoNum type="arabicPeriod"/>
              <a:tabLst>
                <a:tab pos="470534" algn="l"/>
              </a:tabLst>
            </a:pPr>
            <a:r>
              <a:rPr sz="2800" dirty="0">
                <a:latin typeface="Times New Roman"/>
                <a:cs typeface="Times New Roman"/>
              </a:rPr>
              <a:t>Errors due </a:t>
            </a:r>
            <a:r>
              <a:rPr sz="2800" spc="-5" dirty="0">
                <a:latin typeface="Times New Roman"/>
                <a:cs typeface="Times New Roman"/>
              </a:rPr>
              <a:t>to 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excessive force </a:t>
            </a:r>
            <a:r>
              <a:rPr sz="2800" dirty="0">
                <a:latin typeface="Times New Roman"/>
                <a:cs typeface="Times New Roman"/>
              </a:rPr>
              <a:t>on </a:t>
            </a:r>
            <a:r>
              <a:rPr sz="2800" spc="-5" dirty="0">
                <a:latin typeface="Times New Roman"/>
                <a:cs typeface="Times New Roman"/>
              </a:rPr>
              <a:t>moving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jaw.</a:t>
            </a:r>
            <a:endParaRPr sz="2800">
              <a:latin typeface="Times New Roman"/>
              <a:cs typeface="Times New Roman"/>
            </a:endParaRPr>
          </a:p>
          <a:p>
            <a:pPr marL="468630" marR="5080" indent="-456565" algn="just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Error </a:t>
            </a:r>
            <a:r>
              <a:rPr sz="2800" spc="-5" dirty="0">
                <a:latin typeface="Times New Roman"/>
                <a:cs typeface="Times New Roman"/>
              </a:rPr>
              <a:t>is also introduced if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line 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of  </a:t>
            </a:r>
            <a:r>
              <a:rPr sz="2800" spc="-10" dirty="0">
                <a:solidFill>
                  <a:srgbClr val="7030A0"/>
                </a:solidFill>
                <a:latin typeface="Times New Roman"/>
                <a:cs typeface="Times New Roman"/>
              </a:rPr>
              <a:t>measurement 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does not </a:t>
            </a:r>
            <a:r>
              <a:rPr sz="2800" spc="-10" dirty="0">
                <a:solidFill>
                  <a:srgbClr val="7030A0"/>
                </a:solidFill>
                <a:latin typeface="Times New Roman"/>
                <a:cs typeface="Times New Roman"/>
              </a:rPr>
              <a:t>coincide 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with 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line 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of  the</a:t>
            </a:r>
            <a:r>
              <a:rPr sz="2800" spc="-1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7030A0"/>
                </a:solidFill>
                <a:latin typeface="Times New Roman"/>
                <a:cs typeface="Times New Roman"/>
              </a:rPr>
              <a:t>scale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705" y="636206"/>
            <a:ext cx="7820659" cy="5740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Precautions </a:t>
            </a:r>
            <a:r>
              <a:rPr sz="25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to be taken in use of vernier calliper</a:t>
            </a:r>
            <a:r>
              <a:rPr sz="25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358140" marR="5080" indent="-346075" algn="just">
              <a:lnSpc>
                <a:spcPct val="100000"/>
              </a:lnSpc>
              <a:buClr>
                <a:srgbClr val="000000"/>
              </a:buClr>
              <a:buSzPct val="96000"/>
              <a:buAutoNum type="arabicParenBoth"/>
              <a:tabLst>
                <a:tab pos="383540" algn="l"/>
              </a:tabLst>
            </a:pPr>
            <a:r>
              <a:rPr sz="2500" spc="-10" dirty="0">
                <a:solidFill>
                  <a:srgbClr val="7030A0"/>
                </a:solidFill>
                <a:latin typeface="Times New Roman"/>
                <a:cs typeface="Times New Roman"/>
              </a:rPr>
              <a:t>No </a:t>
            </a:r>
            <a:r>
              <a:rPr sz="2500" spc="-5" dirty="0">
                <a:solidFill>
                  <a:srgbClr val="7030A0"/>
                </a:solidFill>
                <a:latin typeface="Times New Roman"/>
                <a:cs typeface="Times New Roman"/>
              </a:rPr>
              <a:t>play </a:t>
            </a:r>
            <a:r>
              <a:rPr sz="2500" spc="-5" dirty="0">
                <a:latin typeface="Times New Roman"/>
                <a:cs typeface="Times New Roman"/>
              </a:rPr>
              <a:t>should be there between sliding and fixed jaws. If  play exists then the </a:t>
            </a:r>
            <a:r>
              <a:rPr sz="2500" spc="-10" dirty="0">
                <a:latin typeface="Times New Roman"/>
                <a:cs typeface="Times New Roman"/>
              </a:rPr>
              <a:t>accuracy </a:t>
            </a:r>
            <a:r>
              <a:rPr sz="2500" spc="-5" dirty="0">
                <a:latin typeface="Times New Roman"/>
                <a:cs typeface="Times New Roman"/>
              </a:rPr>
              <a:t>of the vernier calliper will be  lost.</a:t>
            </a:r>
            <a:endParaRPr sz="2500">
              <a:latin typeface="Times New Roman"/>
              <a:cs typeface="Times New Roman"/>
            </a:endParaRPr>
          </a:p>
          <a:p>
            <a:pPr marL="12700" marR="789305" algn="just">
              <a:lnSpc>
                <a:spcPct val="100000"/>
              </a:lnSpc>
              <a:buSzPct val="96000"/>
              <a:buAutoNum type="arabicParenBoth"/>
              <a:tabLst>
                <a:tab pos="382905" algn="l"/>
              </a:tabLst>
            </a:pPr>
            <a:r>
              <a:rPr sz="2500" spc="-5" dirty="0">
                <a:latin typeface="Times New Roman"/>
                <a:cs typeface="Times New Roman"/>
              </a:rPr>
              <a:t>The tips of </a:t>
            </a:r>
            <a:r>
              <a:rPr sz="2500" spc="-10" dirty="0">
                <a:latin typeface="Times New Roman"/>
                <a:cs typeface="Times New Roman"/>
              </a:rPr>
              <a:t>measuring </a:t>
            </a:r>
            <a:r>
              <a:rPr sz="2500" spc="-5" dirty="0">
                <a:latin typeface="Times New Roman"/>
                <a:cs typeface="Times New Roman"/>
              </a:rPr>
              <a:t>jaws should not be </a:t>
            </a:r>
            <a:r>
              <a:rPr sz="2500" spc="-5" dirty="0">
                <a:solidFill>
                  <a:srgbClr val="7030A0"/>
                </a:solidFill>
                <a:latin typeface="Times New Roman"/>
                <a:cs typeface="Times New Roman"/>
              </a:rPr>
              <a:t>worn </a:t>
            </a:r>
            <a:r>
              <a:rPr sz="2500" spc="-5" dirty="0">
                <a:latin typeface="Times New Roman"/>
                <a:cs typeface="Times New Roman"/>
              </a:rPr>
              <a:t>.  (3)Use the </a:t>
            </a:r>
            <a:r>
              <a:rPr sz="2500" spc="-5" dirty="0">
                <a:solidFill>
                  <a:srgbClr val="7030A0"/>
                </a:solidFill>
                <a:latin typeface="Times New Roman"/>
                <a:cs typeface="Times New Roman"/>
              </a:rPr>
              <a:t>stationary jaw on reference point </a:t>
            </a:r>
            <a:r>
              <a:rPr sz="2500" spc="-5" dirty="0">
                <a:latin typeface="Times New Roman"/>
                <a:cs typeface="Times New Roman"/>
              </a:rPr>
              <a:t>and</a:t>
            </a:r>
            <a:r>
              <a:rPr sz="2500" spc="18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obtain</a:t>
            </a:r>
            <a:endParaRPr sz="2500">
              <a:latin typeface="Times New Roman"/>
              <a:cs typeface="Times New Roman"/>
            </a:endParaRPr>
          </a:p>
          <a:p>
            <a:pPr marL="358775" algn="just">
              <a:lnSpc>
                <a:spcPct val="100000"/>
              </a:lnSpc>
            </a:pPr>
            <a:r>
              <a:rPr sz="2500" spc="-10" dirty="0">
                <a:latin typeface="Times New Roman"/>
                <a:cs typeface="Times New Roman"/>
              </a:rPr>
              <a:t>measured </a:t>
            </a:r>
            <a:r>
              <a:rPr sz="2500" spc="-5" dirty="0">
                <a:latin typeface="Times New Roman"/>
                <a:cs typeface="Times New Roman"/>
              </a:rPr>
              <a:t>point by sliding the </a:t>
            </a:r>
            <a:r>
              <a:rPr sz="2500" spc="-10" dirty="0">
                <a:latin typeface="Times New Roman"/>
                <a:cs typeface="Times New Roman"/>
              </a:rPr>
              <a:t>movable</a:t>
            </a:r>
            <a:r>
              <a:rPr sz="2500" spc="18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jaws.</a:t>
            </a:r>
            <a:endParaRPr sz="2500">
              <a:latin typeface="Times New Roman"/>
              <a:cs typeface="Times New Roman"/>
            </a:endParaRPr>
          </a:p>
          <a:p>
            <a:pPr marL="358775" marR="186055" indent="-346075">
              <a:lnSpc>
                <a:spcPct val="100000"/>
              </a:lnSpc>
              <a:buSzPct val="96000"/>
              <a:buAutoNum type="arabicParenBoth" startAt="4"/>
              <a:tabLst>
                <a:tab pos="383540" algn="l"/>
                <a:tab pos="4625340" algn="l"/>
              </a:tabLst>
            </a:pPr>
            <a:r>
              <a:rPr sz="2500" spc="-5" dirty="0">
                <a:latin typeface="Times New Roman"/>
                <a:cs typeface="Times New Roman"/>
              </a:rPr>
              <a:t>The vernier calliper </a:t>
            </a:r>
            <a:r>
              <a:rPr sz="2500" spc="-10" dirty="0">
                <a:latin typeface="Times New Roman"/>
                <a:cs typeface="Times New Roman"/>
              </a:rPr>
              <a:t>must </a:t>
            </a:r>
            <a:r>
              <a:rPr sz="2500" spc="-5" dirty="0">
                <a:latin typeface="Times New Roman"/>
                <a:cs typeface="Times New Roman"/>
              </a:rPr>
              <a:t>always be </a:t>
            </a:r>
            <a:r>
              <a:rPr sz="2500" spc="-5" dirty="0">
                <a:solidFill>
                  <a:srgbClr val="7030A0"/>
                </a:solidFill>
                <a:latin typeface="Times New Roman"/>
                <a:cs typeface="Times New Roman"/>
              </a:rPr>
              <a:t>properly balanced in  hand </a:t>
            </a:r>
            <a:r>
              <a:rPr sz="2500" spc="-5" dirty="0">
                <a:latin typeface="Times New Roman"/>
                <a:cs typeface="Times New Roman"/>
              </a:rPr>
              <a:t>and held lightly</a:t>
            </a:r>
            <a:r>
              <a:rPr sz="2500" spc="1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sliding	jaw through adjusting  </a:t>
            </a:r>
            <a:r>
              <a:rPr sz="2500" spc="-35" dirty="0">
                <a:latin typeface="Times New Roman"/>
                <a:cs typeface="Times New Roman"/>
              </a:rPr>
              <a:t>screw. </a:t>
            </a:r>
            <a:r>
              <a:rPr sz="2500" spc="-10" dirty="0">
                <a:solidFill>
                  <a:srgbClr val="7030A0"/>
                </a:solidFill>
                <a:latin typeface="Times New Roman"/>
                <a:cs typeface="Times New Roman"/>
              </a:rPr>
              <a:t>Do </a:t>
            </a:r>
            <a:r>
              <a:rPr sz="2500" spc="-5" dirty="0">
                <a:solidFill>
                  <a:srgbClr val="7030A0"/>
                </a:solidFill>
                <a:latin typeface="Times New Roman"/>
                <a:cs typeface="Times New Roman"/>
              </a:rPr>
              <a:t>not push the </a:t>
            </a:r>
            <a:r>
              <a:rPr sz="2500" spc="-10" dirty="0">
                <a:solidFill>
                  <a:srgbClr val="7030A0"/>
                </a:solidFill>
                <a:latin typeface="Times New Roman"/>
                <a:cs typeface="Times New Roman"/>
              </a:rPr>
              <a:t>moving </a:t>
            </a:r>
            <a:r>
              <a:rPr sz="2500" spc="-50" dirty="0">
                <a:solidFill>
                  <a:srgbClr val="7030A0"/>
                </a:solidFill>
                <a:latin typeface="Times New Roman"/>
                <a:cs typeface="Times New Roman"/>
              </a:rPr>
              <a:t>jaw</a:t>
            </a:r>
            <a:r>
              <a:rPr sz="2500" spc="-50" dirty="0">
                <a:latin typeface="Times New Roman"/>
                <a:cs typeface="Times New Roman"/>
              </a:rPr>
              <a:t>, </a:t>
            </a:r>
            <a:r>
              <a:rPr sz="2500" spc="-5" dirty="0">
                <a:latin typeface="Times New Roman"/>
                <a:cs typeface="Times New Roman"/>
              </a:rPr>
              <a:t>under pressure, use  adjusting screw for fine</a:t>
            </a:r>
            <a:r>
              <a:rPr sz="2500" spc="9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adjustment.</a:t>
            </a:r>
            <a:endParaRPr sz="2500">
              <a:latin typeface="Times New Roman"/>
              <a:cs typeface="Times New Roman"/>
            </a:endParaRPr>
          </a:p>
          <a:p>
            <a:pPr marL="358140" marR="136525" indent="-346075">
              <a:lnSpc>
                <a:spcPct val="100000"/>
              </a:lnSpc>
              <a:buSzPct val="96000"/>
              <a:buAutoNum type="arabicParenBoth" startAt="4"/>
              <a:tabLst>
                <a:tab pos="382905" algn="l"/>
              </a:tabLst>
            </a:pPr>
            <a:r>
              <a:rPr sz="2500" spc="-5" dirty="0">
                <a:latin typeface="Times New Roman"/>
                <a:cs typeface="Times New Roman"/>
              </a:rPr>
              <a:t>In case of </a:t>
            </a:r>
            <a:r>
              <a:rPr sz="2500" spc="-10" dirty="0">
                <a:latin typeface="Times New Roman"/>
                <a:cs typeface="Times New Roman"/>
              </a:rPr>
              <a:t>measuring </a:t>
            </a:r>
            <a:r>
              <a:rPr sz="2500" spc="-5" dirty="0">
                <a:latin typeface="Times New Roman"/>
                <a:cs typeface="Times New Roman"/>
              </a:rPr>
              <a:t>an outside </a:t>
            </a:r>
            <a:r>
              <a:rPr sz="2500" spc="-20" dirty="0">
                <a:latin typeface="Times New Roman"/>
                <a:cs typeface="Times New Roman"/>
              </a:rPr>
              <a:t>diameter, </a:t>
            </a:r>
            <a:r>
              <a:rPr sz="2500" spc="-5" dirty="0">
                <a:latin typeface="Times New Roman"/>
                <a:cs typeface="Times New Roman"/>
              </a:rPr>
              <a:t>be sure that  calliper bar and the plane of Calliper jaws are truly </a:t>
            </a:r>
            <a:r>
              <a:rPr sz="2500" spc="-5" dirty="0">
                <a:solidFill>
                  <a:srgbClr val="7030A0"/>
                </a:solidFill>
                <a:latin typeface="Times New Roman"/>
                <a:cs typeface="Times New Roman"/>
              </a:rPr>
              <a:t> perpendicular to the work </a:t>
            </a:r>
            <a:r>
              <a:rPr sz="2500" spc="-10" dirty="0">
                <a:solidFill>
                  <a:srgbClr val="7030A0"/>
                </a:solidFill>
                <a:latin typeface="Times New Roman"/>
                <a:cs typeface="Times New Roman"/>
              </a:rPr>
              <a:t>piece's </a:t>
            </a:r>
            <a:r>
              <a:rPr sz="2500" spc="-5" dirty="0">
                <a:solidFill>
                  <a:srgbClr val="7030A0"/>
                </a:solidFill>
                <a:latin typeface="Times New Roman"/>
                <a:cs typeface="Times New Roman"/>
              </a:rPr>
              <a:t>longitudinal centre</a:t>
            </a:r>
            <a:r>
              <a:rPr sz="2500" spc="26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7030A0"/>
                </a:solidFill>
                <a:latin typeface="Times New Roman"/>
                <a:cs typeface="Times New Roman"/>
              </a:rPr>
              <a:t>line.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6335" y="478345"/>
            <a:ext cx="50520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000000"/>
                </a:solidFill>
                <a:latin typeface="Times New Roman"/>
                <a:cs typeface="Times New Roman"/>
              </a:rPr>
              <a:t>Linear</a:t>
            </a:r>
            <a:r>
              <a:rPr sz="4400" b="1" spc="-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Measurement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537" y="1570736"/>
            <a:ext cx="7765415" cy="422084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4965" marR="551180" indent="-3429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Measurement of perpendicular distance  Between two points or surfaces.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Designed  either for </a:t>
            </a:r>
            <a:r>
              <a:rPr sz="3200" dirty="0">
                <a:solidFill>
                  <a:srgbClr val="7030A0"/>
                </a:solidFill>
                <a:latin typeface="Times New Roman"/>
                <a:cs typeface="Times New Roman"/>
              </a:rPr>
              <a:t>line measurements </a:t>
            </a:r>
            <a:r>
              <a:rPr sz="3200" dirty="0">
                <a:latin typeface="Times New Roman"/>
                <a:cs typeface="Times New Roman"/>
              </a:rPr>
              <a:t>or </a:t>
            </a:r>
            <a:r>
              <a:rPr sz="3200" spc="5" dirty="0">
                <a:solidFill>
                  <a:srgbClr val="7030A0"/>
                </a:solidFill>
                <a:latin typeface="Times New Roman"/>
                <a:cs typeface="Times New Roman"/>
              </a:rPr>
              <a:t>end  </a:t>
            </a:r>
            <a:r>
              <a:rPr sz="3200" dirty="0">
                <a:solidFill>
                  <a:srgbClr val="7030A0"/>
                </a:solidFill>
                <a:latin typeface="Times New Roman"/>
                <a:cs typeface="Times New Roman"/>
              </a:rPr>
              <a:t>measurements</a:t>
            </a:r>
            <a:endParaRPr sz="3200">
              <a:latin typeface="Times New Roman"/>
              <a:cs typeface="Times New Roman"/>
            </a:endParaRPr>
          </a:p>
          <a:p>
            <a:pPr marL="355600" marR="407670" indent="-342900">
              <a:lnSpc>
                <a:spcPts val="346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Applies </a:t>
            </a:r>
            <a:r>
              <a:rPr sz="3200" spc="-5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measurement of length,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heights,  diameters, thicknesses, radius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3460"/>
              </a:lnSpc>
              <a:spcBef>
                <a:spcPts val="76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Line measuring instruments consists of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7030A0"/>
                </a:solidFill>
                <a:latin typeface="Times New Roman"/>
                <a:cs typeface="Times New Roman"/>
              </a:rPr>
              <a:t>series 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20" dirty="0">
                <a:latin typeface="Times New Roman"/>
                <a:cs typeface="Times New Roman"/>
              </a:rPr>
              <a:t>accurately, </a:t>
            </a:r>
            <a:r>
              <a:rPr sz="3200" spc="5" dirty="0">
                <a:latin typeface="Times New Roman"/>
                <a:cs typeface="Times New Roman"/>
              </a:rPr>
              <a:t>spaced </a:t>
            </a:r>
            <a:r>
              <a:rPr sz="3200" dirty="0">
                <a:latin typeface="Times New Roman"/>
                <a:cs typeface="Times New Roman"/>
              </a:rPr>
              <a:t>painted or marked lines  on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them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8600" y="0"/>
            <a:ext cx="5105400" cy="5273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9339" y="1371625"/>
            <a:ext cx="394906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Similar </a:t>
            </a:r>
            <a:r>
              <a:rPr sz="2400" dirty="0">
                <a:latin typeface="Times New Roman"/>
                <a:cs typeface="Times New Roman"/>
              </a:rPr>
              <a:t>to a vernier calliper 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except </a:t>
            </a:r>
            <a:r>
              <a:rPr sz="2400" dirty="0">
                <a:latin typeface="Times New Roman"/>
                <a:cs typeface="Times New Roman"/>
              </a:rPr>
              <a:t>that the </a:t>
            </a:r>
            <a:r>
              <a:rPr sz="2400" spc="-5" dirty="0">
                <a:latin typeface="Times New Roman"/>
                <a:cs typeface="Times New Roman"/>
              </a:rPr>
              <a:t>fixed </a:t>
            </a:r>
            <a:r>
              <a:rPr sz="2400" dirty="0">
                <a:latin typeface="Times New Roman"/>
                <a:cs typeface="Times New Roman"/>
              </a:rPr>
              <a:t>jaw in this  </a:t>
            </a:r>
            <a:r>
              <a:rPr sz="2400" spc="-5" dirty="0">
                <a:latin typeface="Times New Roman"/>
                <a:cs typeface="Times New Roman"/>
              </a:rPr>
              <a:t>case </a:t>
            </a:r>
            <a:r>
              <a:rPr sz="2400" dirty="0">
                <a:latin typeface="Times New Roman"/>
                <a:cs typeface="Times New Roman"/>
              </a:rPr>
              <a:t>is replaced by a </a:t>
            </a:r>
            <a:r>
              <a:rPr sz="2400" spc="-5" dirty="0">
                <a:latin typeface="Times New Roman"/>
                <a:cs typeface="Times New Roman"/>
              </a:rPr>
              <a:t>fixed base  which </a:t>
            </a:r>
            <a:r>
              <a:rPr sz="2400" dirty="0">
                <a:latin typeface="Times New Roman"/>
                <a:cs typeface="Times New Roman"/>
              </a:rPr>
              <a:t>rests on a </a:t>
            </a:r>
            <a:r>
              <a:rPr sz="2400" spc="-5" dirty="0">
                <a:latin typeface="Times New Roman"/>
                <a:cs typeface="Times New Roman"/>
              </a:rPr>
              <a:t>surface </a:t>
            </a:r>
            <a:r>
              <a:rPr sz="2400" dirty="0">
                <a:latin typeface="Times New Roman"/>
                <a:cs typeface="Times New Roman"/>
              </a:rPr>
              <a:t>plate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 table </a:t>
            </a:r>
            <a:r>
              <a:rPr sz="2400" spc="-5" dirty="0">
                <a:latin typeface="Times New Roman"/>
                <a:cs typeface="Times New Roman"/>
              </a:rPr>
              <a:t>when </a:t>
            </a:r>
            <a:r>
              <a:rPr sz="2400" dirty="0">
                <a:latin typeface="Times New Roman"/>
                <a:cs typeface="Times New Roman"/>
              </a:rPr>
              <a:t>taking  </a:t>
            </a:r>
            <a:r>
              <a:rPr sz="2400" spc="-5" dirty="0">
                <a:latin typeface="Times New Roman"/>
                <a:cs typeface="Times New Roman"/>
              </a:rPr>
              <a:t>measurements.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5539" y="488213"/>
            <a:ext cx="3187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Vernier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height</a:t>
            </a:r>
            <a:r>
              <a:rPr sz="2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guage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539" y="5203952"/>
            <a:ext cx="7766684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Precautions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be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taken in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use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vernier height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gauge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5" dirty="0">
                <a:latin typeface="Times New Roman"/>
                <a:cs typeface="Times New Roman"/>
              </a:rPr>
              <a:t>should </a:t>
            </a:r>
            <a:r>
              <a:rPr sz="2400" spc="-10" dirty="0">
                <a:latin typeface="Times New Roman"/>
                <a:cs typeface="Times New Roman"/>
              </a:rPr>
              <a:t>be </a:t>
            </a:r>
            <a:r>
              <a:rPr sz="2400" spc="-5" dirty="0">
                <a:latin typeface="Times New Roman"/>
                <a:cs typeface="Times New Roman"/>
              </a:rPr>
              <a:t>tested for </a:t>
            </a:r>
            <a:r>
              <a:rPr sz="2400" spc="-5" dirty="0">
                <a:solidFill>
                  <a:srgbClr val="7030A0"/>
                </a:solidFill>
                <a:latin typeface="Times New Roman"/>
                <a:cs typeface="Times New Roman"/>
              </a:rPr>
              <a:t>straightness, squareness, and parallelism 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0070C0"/>
                </a:solidFill>
                <a:latin typeface="Times New Roman"/>
                <a:cs typeface="Times New Roman"/>
              </a:rPr>
              <a:t>working beam, measuring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jaw and</a:t>
            </a:r>
            <a:r>
              <a:rPr sz="2400" spc="-3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70C0"/>
                </a:solidFill>
                <a:latin typeface="Times New Roman"/>
                <a:cs typeface="Times New Roman"/>
              </a:rPr>
              <a:t>scriber</a:t>
            </a:r>
            <a:r>
              <a:rPr sz="2400" spc="-2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base </a:t>
            </a:r>
            <a:r>
              <a:rPr sz="2400" dirty="0">
                <a:latin typeface="Times New Roman"/>
                <a:cs typeface="Times New Roman"/>
              </a:rPr>
              <a:t>is clean and </a:t>
            </a:r>
            <a:r>
              <a:rPr sz="2400" spc="-5" dirty="0">
                <a:latin typeface="Times New Roman"/>
                <a:cs typeface="Times New Roman"/>
              </a:rPr>
              <a:t>free from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burrs.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6800" y="1066800"/>
            <a:ext cx="8077200" cy="5181600"/>
            <a:chOff x="1066800" y="1066800"/>
            <a:chExt cx="8077200" cy="5181600"/>
          </a:xfrm>
        </p:grpSpPr>
        <p:sp>
          <p:nvSpPr>
            <p:cNvPr id="3" name="object 3"/>
            <p:cNvSpPr/>
            <p:nvPr/>
          </p:nvSpPr>
          <p:spPr>
            <a:xfrm>
              <a:off x="1066800" y="1143000"/>
              <a:ext cx="4724400" cy="5105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81600" y="1066800"/>
              <a:ext cx="3962387" cy="51815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5539" y="488213"/>
            <a:ext cx="3110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Vernier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depth</a:t>
            </a:r>
            <a:r>
              <a:rPr sz="2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gauge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6486" y="478345"/>
            <a:ext cx="73450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000000"/>
                </a:solidFill>
                <a:latin typeface="Times New Roman"/>
                <a:cs typeface="Times New Roman"/>
              </a:rPr>
              <a:t>Linear Measuring</a:t>
            </a:r>
            <a:r>
              <a:rPr sz="4400" b="1" spc="-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000000"/>
                </a:solidFill>
                <a:latin typeface="Times New Roman"/>
                <a:cs typeface="Times New Roman"/>
              </a:rPr>
              <a:t>instruments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4338" y="1389988"/>
            <a:ext cx="7342505" cy="493903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spc="-5" dirty="0">
                <a:latin typeface="Times New Roman"/>
                <a:cs typeface="Times New Roman"/>
              </a:rPr>
              <a:t>(A)Classification based </a:t>
            </a:r>
            <a:r>
              <a:rPr sz="2600" dirty="0">
                <a:latin typeface="Times New Roman"/>
                <a:cs typeface="Times New Roman"/>
              </a:rPr>
              <a:t>on methods of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measurement</a:t>
            </a:r>
            <a:endParaRPr sz="2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600" spc="-5" dirty="0">
                <a:latin typeface="Times New Roman"/>
                <a:cs typeface="Times New Roman"/>
              </a:rPr>
              <a:t>l.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Direct measuring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instruments.</a:t>
            </a:r>
            <a:endParaRPr sz="2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600" dirty="0">
                <a:latin typeface="Times New Roman"/>
                <a:cs typeface="Times New Roman"/>
              </a:rPr>
              <a:t>2.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Indirect measuring</a:t>
            </a:r>
            <a:r>
              <a:rPr sz="26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instruments.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355600" indent="-343535" algn="just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600" dirty="0">
                <a:latin typeface="Times New Roman"/>
                <a:cs typeface="Times New Roman"/>
              </a:rPr>
              <a:t>Measuring </a:t>
            </a:r>
            <a:r>
              <a:rPr sz="2600" spc="-5" dirty="0">
                <a:latin typeface="Times New Roman"/>
                <a:cs typeface="Times New Roman"/>
              </a:rPr>
              <a:t>instruments can </a:t>
            </a:r>
            <a:r>
              <a:rPr sz="2600" dirty="0">
                <a:latin typeface="Times New Roman"/>
                <a:cs typeface="Times New Roman"/>
              </a:rPr>
              <a:t>be further </a:t>
            </a:r>
            <a:r>
              <a:rPr sz="2600" spc="-5" dirty="0">
                <a:latin typeface="Times New Roman"/>
                <a:cs typeface="Times New Roman"/>
              </a:rPr>
              <a:t>classified as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:</a:t>
            </a:r>
            <a:endParaRPr sz="2600">
              <a:latin typeface="Times New Roman"/>
              <a:cs typeface="Times New Roman"/>
            </a:endParaRPr>
          </a:p>
          <a:p>
            <a:pPr marL="355600" marR="5080" lvl="1" indent="-260985" algn="just">
              <a:lnSpc>
                <a:spcPct val="100000"/>
              </a:lnSpc>
              <a:spcBef>
                <a:spcPts val="625"/>
              </a:spcBef>
              <a:buClr>
                <a:srgbClr val="000000"/>
              </a:buClr>
              <a:buAutoNum type="alphaLcParenBoth"/>
              <a:tabLst>
                <a:tab pos="593725" algn="l"/>
              </a:tabLst>
            </a:pP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Graduated instruments</a:t>
            </a:r>
            <a:r>
              <a:rPr sz="2600" spc="-5" dirty="0">
                <a:latin typeface="Times New Roman"/>
                <a:cs typeface="Times New Roman"/>
              </a:rPr>
              <a:t>. It </a:t>
            </a:r>
            <a:r>
              <a:rPr sz="2600" dirty="0">
                <a:latin typeface="Times New Roman"/>
                <a:cs typeface="Times New Roman"/>
              </a:rPr>
              <a:t>includes </a:t>
            </a:r>
            <a:r>
              <a:rPr sz="2600" spc="-5" dirty="0">
                <a:latin typeface="Times New Roman"/>
                <a:cs typeface="Times New Roman"/>
              </a:rPr>
              <a:t>rules, vemier  callipers, vernier </a:t>
            </a:r>
            <a:r>
              <a:rPr sz="2600" dirty="0">
                <a:latin typeface="Times New Roman"/>
                <a:cs typeface="Times New Roman"/>
              </a:rPr>
              <a:t>height </a:t>
            </a:r>
            <a:r>
              <a:rPr sz="2600" spc="-10" dirty="0">
                <a:latin typeface="Times New Roman"/>
                <a:cs typeface="Times New Roman"/>
              </a:rPr>
              <a:t>gauges, </a:t>
            </a:r>
            <a:r>
              <a:rPr sz="2600" spc="-5" dirty="0">
                <a:latin typeface="Times New Roman"/>
                <a:cs typeface="Times New Roman"/>
              </a:rPr>
              <a:t>vernier depth  </a:t>
            </a:r>
            <a:r>
              <a:rPr sz="2600" dirty="0">
                <a:latin typeface="Times New Roman"/>
                <a:cs typeface="Times New Roman"/>
              </a:rPr>
              <a:t>gauges, </a:t>
            </a:r>
            <a:r>
              <a:rPr sz="2600" spc="-5" dirty="0">
                <a:latin typeface="Times New Roman"/>
                <a:cs typeface="Times New Roman"/>
              </a:rPr>
              <a:t>micromètres, </a:t>
            </a:r>
            <a:r>
              <a:rPr sz="2600" dirty="0">
                <a:latin typeface="Times New Roman"/>
                <a:cs typeface="Times New Roman"/>
              </a:rPr>
              <a:t>dial indicators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etc.</a:t>
            </a:r>
            <a:endParaRPr sz="2600">
              <a:latin typeface="Times New Roman"/>
              <a:cs typeface="Times New Roman"/>
            </a:endParaRPr>
          </a:p>
          <a:p>
            <a:pPr marL="407034" marR="5080" lvl="1" indent="-311150" algn="just">
              <a:lnSpc>
                <a:spcPct val="100000"/>
              </a:lnSpc>
              <a:spcBef>
                <a:spcPts val="625"/>
              </a:spcBef>
              <a:buClr>
                <a:srgbClr val="000000"/>
              </a:buClr>
              <a:buAutoNum type="alphaLcParenBoth"/>
              <a:tabLst>
                <a:tab pos="590550" algn="l"/>
              </a:tabLst>
            </a:pP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Non-graduated instruments </a:t>
            </a:r>
            <a:r>
              <a:rPr sz="2600" dirty="0">
                <a:latin typeface="Times New Roman"/>
                <a:cs typeface="Times New Roman"/>
              </a:rPr>
              <a:t>: </a:t>
            </a:r>
            <a:r>
              <a:rPr sz="2600" spc="-5" dirty="0">
                <a:latin typeface="Times New Roman"/>
                <a:cs typeface="Times New Roman"/>
              </a:rPr>
              <a:t>It </a:t>
            </a:r>
            <a:r>
              <a:rPr sz="2600" dirty="0">
                <a:latin typeface="Times New Roman"/>
                <a:cs typeface="Times New Roman"/>
              </a:rPr>
              <a:t>includes </a:t>
            </a:r>
            <a:r>
              <a:rPr sz="2600" spc="-5" dirty="0">
                <a:latin typeface="Times New Roman"/>
                <a:cs typeface="Times New Roman"/>
              </a:rPr>
              <a:t>callipers,,  wire </a:t>
            </a:r>
            <a:r>
              <a:rPr sz="2600" spc="-10" dirty="0">
                <a:latin typeface="Times New Roman"/>
                <a:cs typeface="Times New Roman"/>
              </a:rPr>
              <a:t>gauges, </a:t>
            </a:r>
            <a:r>
              <a:rPr sz="2600" spc="-5" dirty="0">
                <a:latin typeface="Times New Roman"/>
                <a:cs typeface="Times New Roman"/>
              </a:rPr>
              <a:t>screw pitch gauges, </a:t>
            </a:r>
            <a:r>
              <a:rPr sz="2600" dirty="0">
                <a:latin typeface="Times New Roman"/>
                <a:cs typeface="Times New Roman"/>
              </a:rPr>
              <a:t>radius </a:t>
            </a:r>
            <a:r>
              <a:rPr sz="2600" spc="-5" dirty="0">
                <a:latin typeface="Times New Roman"/>
                <a:cs typeface="Times New Roman"/>
              </a:rPr>
              <a:t>gauges,  </a:t>
            </a:r>
            <a:r>
              <a:rPr sz="2600" dirty="0">
                <a:latin typeface="Times New Roman"/>
                <a:cs typeface="Times New Roman"/>
              </a:rPr>
              <a:t>thickness gauges, </a:t>
            </a:r>
            <a:r>
              <a:rPr sz="2600" spc="-5" dirty="0">
                <a:latin typeface="Times New Roman"/>
                <a:cs typeface="Times New Roman"/>
              </a:rPr>
              <a:t>slip </a:t>
            </a:r>
            <a:r>
              <a:rPr sz="2600" dirty="0">
                <a:latin typeface="Times New Roman"/>
                <a:cs typeface="Times New Roman"/>
              </a:rPr>
              <a:t>gauges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etc.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7937"/>
            <a:ext cx="8077200" cy="6850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8214" y="250952"/>
            <a:ext cx="3084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Graduated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instruments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0" y="990612"/>
            <a:ext cx="3417925" cy="2819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57800" y="838200"/>
            <a:ext cx="3124200" cy="3124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0" y="4267200"/>
            <a:ext cx="3962387" cy="2057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7800" y="4495800"/>
            <a:ext cx="2133587" cy="2143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97939" y="250952"/>
            <a:ext cx="3644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Non-graduated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instruments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5539" y="768286"/>
            <a:ext cx="916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Callipers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4139" y="4064012"/>
            <a:ext cx="1229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Times New Roman"/>
                <a:cs typeface="Times New Roman"/>
              </a:rPr>
              <a:t>Wire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gauges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9140" y="4140136"/>
            <a:ext cx="1887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Screw </a:t>
            </a:r>
            <a:r>
              <a:rPr sz="1800" b="1" spc="-5" dirty="0">
                <a:latin typeface="Times New Roman"/>
                <a:cs typeface="Times New Roman"/>
              </a:rPr>
              <a:t>pitch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gauges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0286" y="478345"/>
            <a:ext cx="73450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000000"/>
                </a:solidFill>
                <a:latin typeface="Times New Roman"/>
                <a:cs typeface="Times New Roman"/>
              </a:rPr>
              <a:t>Linear Measuring</a:t>
            </a:r>
            <a:r>
              <a:rPr sz="4400" b="1" spc="-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000000"/>
                </a:solidFill>
                <a:latin typeface="Times New Roman"/>
                <a:cs typeface="Times New Roman"/>
              </a:rPr>
              <a:t>instruments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4347" y="1468628"/>
            <a:ext cx="7265670" cy="4633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marR="234950" indent="1841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(B) Classification based </a:t>
            </a:r>
            <a:r>
              <a:rPr sz="2800" dirty="0">
                <a:latin typeface="Times New Roman"/>
                <a:cs typeface="Times New Roman"/>
              </a:rPr>
              <a:t>on the </a:t>
            </a:r>
            <a:r>
              <a:rPr sz="2800" spc="-10" dirty="0">
                <a:latin typeface="Times New Roman"/>
                <a:cs typeface="Times New Roman"/>
              </a:rPr>
              <a:t>accuracy </a:t>
            </a:r>
            <a:r>
              <a:rPr sz="2800" spc="-5" dirty="0">
                <a:latin typeface="Times New Roman"/>
                <a:cs typeface="Times New Roman"/>
              </a:rPr>
              <a:t>that </a:t>
            </a:r>
            <a:r>
              <a:rPr sz="2800" spc="-15" dirty="0">
                <a:latin typeface="Times New Roman"/>
                <a:cs typeface="Times New Roman"/>
              </a:rPr>
              <a:t>can 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obtained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354965" marR="37846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l.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Non-precision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type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instruments </a:t>
            </a:r>
            <a:r>
              <a:rPr sz="2800" spc="-5" dirty="0">
                <a:latin typeface="Times New Roman"/>
                <a:cs typeface="Times New Roman"/>
              </a:rPr>
              <a:t>: </a:t>
            </a:r>
            <a:r>
              <a:rPr sz="2800" dirty="0">
                <a:latin typeface="Times New Roman"/>
                <a:cs typeface="Times New Roman"/>
              </a:rPr>
              <a:t>It </a:t>
            </a:r>
            <a:r>
              <a:rPr sz="2800" spc="-5" dirty="0">
                <a:latin typeface="Times New Roman"/>
                <a:cs typeface="Times New Roman"/>
              </a:rPr>
              <a:t>includes  steel rule, </a:t>
            </a:r>
            <a:r>
              <a:rPr sz="2800" spc="-20" dirty="0">
                <a:latin typeface="Times New Roman"/>
                <a:cs typeface="Times New Roman"/>
              </a:rPr>
              <a:t>caliper, </a:t>
            </a:r>
            <a:r>
              <a:rPr sz="2800" spc="-5" dirty="0">
                <a:latin typeface="Times New Roman"/>
                <a:cs typeface="Times New Roman"/>
              </a:rPr>
              <a:t>divider; depth gauge,  telescopic gauge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2.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Precision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type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instruments </a:t>
            </a:r>
            <a:r>
              <a:rPr sz="2800" dirty="0">
                <a:latin typeface="Times New Roman"/>
                <a:cs typeface="Times New Roman"/>
              </a:rPr>
              <a:t>:It </a:t>
            </a:r>
            <a:r>
              <a:rPr sz="2800" spc="-5" dirty="0">
                <a:latin typeface="Times New Roman"/>
                <a:cs typeface="Times New Roman"/>
              </a:rPr>
              <a:t>includes vernier  </a:t>
            </a:r>
            <a:r>
              <a:rPr sz="2800" spc="-20" dirty="0">
                <a:latin typeface="Times New Roman"/>
                <a:cs typeface="Times New Roman"/>
              </a:rPr>
              <a:t>calliper, </a:t>
            </a:r>
            <a:r>
              <a:rPr sz="2800" spc="-5" dirty="0">
                <a:latin typeface="Times New Roman"/>
                <a:cs typeface="Times New Roman"/>
              </a:rPr>
              <a:t>vernier height gauge, vernier depth  gauge, </a:t>
            </a:r>
            <a:r>
              <a:rPr sz="2800" spc="-20" dirty="0">
                <a:latin typeface="Times New Roman"/>
                <a:cs typeface="Times New Roman"/>
              </a:rPr>
              <a:t>micrometer, </a:t>
            </a:r>
            <a:r>
              <a:rPr sz="2800" spc="-5" dirty="0">
                <a:latin typeface="Times New Roman"/>
                <a:cs typeface="Times New Roman"/>
              </a:rPr>
              <a:t>slip gauges,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16012" y="152400"/>
            <a:ext cx="8028305" cy="3200400"/>
            <a:chOff x="1116012" y="152400"/>
            <a:chExt cx="8028305" cy="3200400"/>
          </a:xfrm>
        </p:grpSpPr>
        <p:sp>
          <p:nvSpPr>
            <p:cNvPr id="3" name="object 3"/>
            <p:cNvSpPr/>
            <p:nvPr/>
          </p:nvSpPr>
          <p:spPr>
            <a:xfrm>
              <a:off x="4505325" y="152400"/>
              <a:ext cx="4638675" cy="32003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16012" y="1752600"/>
              <a:ext cx="4086225" cy="1447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43000" y="3657600"/>
            <a:ext cx="6229350" cy="2514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74139" y="327152"/>
            <a:ext cx="1336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Steel</a:t>
            </a:r>
            <a:r>
              <a:rPr sz="24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Rule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339" y="203707"/>
            <a:ext cx="29610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000000"/>
                </a:solidFill>
                <a:latin typeface="Times New Roman"/>
                <a:cs typeface="Times New Roman"/>
              </a:rPr>
              <a:t>Least</a:t>
            </a:r>
            <a:r>
              <a:rPr sz="4400" b="1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000000"/>
                </a:solidFill>
                <a:latin typeface="Times New Roman"/>
                <a:cs typeface="Times New Roman"/>
              </a:rPr>
              <a:t>Count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1636" y="1011427"/>
            <a:ext cx="7294245" cy="3505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5450" marR="34988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25450" algn="l"/>
                <a:tab pos="426084" algn="l"/>
              </a:tabLst>
            </a:pPr>
            <a:r>
              <a:rPr sz="2600" spc="-5" dirty="0">
                <a:latin typeface="Times New Roman"/>
                <a:cs typeface="Times New Roman"/>
              </a:rPr>
              <a:t>Capability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an instrument to measure minimum  distance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accurately.</a:t>
            </a:r>
            <a:endParaRPr sz="2600">
              <a:latin typeface="Times New Roman"/>
              <a:cs typeface="Times New Roman"/>
            </a:endParaRPr>
          </a:p>
          <a:p>
            <a:pPr marL="425450" indent="-34353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425450" algn="l"/>
                <a:tab pos="426084" algn="l"/>
              </a:tabLst>
            </a:pPr>
            <a:r>
              <a:rPr sz="2600" spc="-5" dirty="0">
                <a:latin typeface="Times New Roman"/>
                <a:cs typeface="Times New Roman"/>
              </a:rPr>
              <a:t>It </a:t>
            </a:r>
            <a:r>
              <a:rPr sz="2600" spc="-5" dirty="0">
                <a:solidFill>
                  <a:srgbClr val="7030A0"/>
                </a:solidFill>
                <a:latin typeface="Times New Roman"/>
                <a:cs typeface="Times New Roman"/>
              </a:rPr>
              <a:t>represent </a:t>
            </a:r>
            <a:r>
              <a:rPr sz="2600" dirty="0">
                <a:solidFill>
                  <a:srgbClr val="7030A0"/>
                </a:solidFill>
                <a:latin typeface="Times New Roman"/>
                <a:cs typeface="Times New Roman"/>
              </a:rPr>
              <a:t>the </a:t>
            </a:r>
            <a:r>
              <a:rPr sz="2600" spc="-5" dirty="0">
                <a:solidFill>
                  <a:srgbClr val="7030A0"/>
                </a:solidFill>
                <a:latin typeface="Times New Roman"/>
                <a:cs typeface="Times New Roman"/>
              </a:rPr>
              <a:t>accuracy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measurement</a:t>
            </a:r>
            <a:endParaRPr sz="2600">
              <a:latin typeface="Times New Roman"/>
              <a:cs typeface="Times New Roman"/>
            </a:endParaRPr>
          </a:p>
          <a:p>
            <a:pPr marL="424815" marR="508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425450" algn="l"/>
                <a:tab pos="426084" algn="l"/>
              </a:tabLst>
            </a:pPr>
            <a:r>
              <a:rPr sz="2600" spc="-10" dirty="0">
                <a:latin typeface="Times New Roman"/>
                <a:cs typeface="Times New Roman"/>
              </a:rPr>
              <a:t>Difference </a:t>
            </a:r>
            <a:r>
              <a:rPr sz="2600" spc="-5" dirty="0">
                <a:latin typeface="Times New Roman"/>
                <a:cs typeface="Times New Roman"/>
              </a:rPr>
              <a:t>between </a:t>
            </a:r>
            <a:r>
              <a:rPr sz="2600" dirty="0">
                <a:latin typeface="Times New Roman"/>
                <a:cs typeface="Times New Roman"/>
              </a:rPr>
              <a:t>the value of </a:t>
            </a:r>
            <a:r>
              <a:rPr sz="2600" spc="-5" dirty="0">
                <a:solidFill>
                  <a:srgbClr val="7030A0"/>
                </a:solidFill>
                <a:latin typeface="Times New Roman"/>
                <a:cs typeface="Times New Roman"/>
              </a:rPr>
              <a:t>main scale </a:t>
            </a:r>
            <a:r>
              <a:rPr sz="2600" dirty="0">
                <a:latin typeface="Times New Roman"/>
                <a:cs typeface="Times New Roman"/>
              </a:rPr>
              <a:t>division  and </a:t>
            </a:r>
            <a:r>
              <a:rPr sz="2600" spc="-5" dirty="0">
                <a:solidFill>
                  <a:srgbClr val="7030A0"/>
                </a:solidFill>
                <a:latin typeface="Times New Roman"/>
                <a:cs typeface="Times New Roman"/>
              </a:rPr>
              <a:t>auxiliary scale</a:t>
            </a:r>
            <a:r>
              <a:rPr sz="2600" spc="-2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division.</a:t>
            </a:r>
            <a:endParaRPr sz="2600">
              <a:latin typeface="Times New Roman"/>
              <a:cs typeface="Times New Roman"/>
            </a:endParaRPr>
          </a:p>
          <a:p>
            <a:pPr marL="94615">
              <a:lnSpc>
                <a:spcPct val="100000"/>
              </a:lnSpc>
              <a:spcBef>
                <a:spcPts val="1225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Least count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vernier</a:t>
            </a:r>
            <a:r>
              <a:rPr sz="2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instruments</a:t>
            </a:r>
            <a:endParaRPr sz="2800">
              <a:latin typeface="Times New Roman"/>
              <a:cs typeface="Times New Roman"/>
            </a:endParaRPr>
          </a:p>
          <a:p>
            <a:pPr marL="295910" marR="2253615" indent="-283845">
              <a:lnSpc>
                <a:spcPts val="2590"/>
              </a:lnSpc>
              <a:spcBef>
                <a:spcPts val="815"/>
              </a:spcBef>
              <a:tabLst>
                <a:tab pos="295910" algn="l"/>
              </a:tabLst>
            </a:pPr>
            <a:r>
              <a:rPr sz="1900" spc="-484" dirty="0">
                <a:solidFill>
                  <a:srgbClr val="4F81BD"/>
                </a:solidFill>
                <a:latin typeface="Arial"/>
                <a:cs typeface="Arial"/>
              </a:rPr>
              <a:t>	</a:t>
            </a:r>
            <a:r>
              <a:rPr sz="2400" spc="-5" dirty="0">
                <a:latin typeface="Times New Roman"/>
                <a:cs typeface="Times New Roman"/>
              </a:rPr>
              <a:t>L.C. </a:t>
            </a:r>
            <a:r>
              <a:rPr sz="2400" dirty="0">
                <a:latin typeface="Times New Roman"/>
                <a:cs typeface="Times New Roman"/>
              </a:rPr>
              <a:t>of vernier </a:t>
            </a:r>
            <a:r>
              <a:rPr sz="2400" spc="-5" dirty="0">
                <a:latin typeface="Times New Roman"/>
                <a:cs typeface="Times New Roman"/>
              </a:rPr>
              <a:t>instruments </a:t>
            </a:r>
            <a:r>
              <a:rPr sz="2400" dirty="0">
                <a:latin typeface="Times New Roman"/>
                <a:cs typeface="Times New Roman"/>
              </a:rPr>
              <a:t>also can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  </a:t>
            </a:r>
            <a:r>
              <a:rPr sz="2400" spc="-5" dirty="0">
                <a:latin typeface="Times New Roman"/>
                <a:cs typeface="Times New Roman"/>
              </a:rPr>
              <a:t>calculated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55193" y="4191000"/>
            <a:ext cx="7912100" cy="2592705"/>
            <a:chOff x="1155193" y="4191000"/>
            <a:chExt cx="7912100" cy="2592705"/>
          </a:xfrm>
        </p:grpSpPr>
        <p:sp>
          <p:nvSpPr>
            <p:cNvPr id="5" name="object 5"/>
            <p:cNvSpPr/>
            <p:nvPr/>
          </p:nvSpPr>
          <p:spPr>
            <a:xfrm>
              <a:off x="1155193" y="4953000"/>
              <a:ext cx="4636006" cy="7905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91199" y="4191000"/>
              <a:ext cx="3275977" cy="25925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4" t="7936" r="22268" b="16468"/>
          <a:stretch/>
        </p:blipFill>
        <p:spPr bwMode="auto">
          <a:xfrm>
            <a:off x="304800" y="304800"/>
            <a:ext cx="8575305" cy="552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89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</TotalTime>
  <Words>503</Words>
  <Application>Microsoft Office PowerPoint</Application>
  <PresentationFormat>On-screen Show (4:3)</PresentationFormat>
  <Paragraphs>59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 Linear Measurement</vt:lpstr>
      <vt:lpstr>Linear Measurement</vt:lpstr>
      <vt:lpstr>Linear Measuring instruments</vt:lpstr>
      <vt:lpstr>Graduated instruments</vt:lpstr>
      <vt:lpstr>Non-graduated instruments</vt:lpstr>
      <vt:lpstr>Linear Measuring instruments</vt:lpstr>
      <vt:lpstr>Steel Rule</vt:lpstr>
      <vt:lpstr>Least Count</vt:lpstr>
      <vt:lpstr>PowerPoint Presentation</vt:lpstr>
      <vt:lpstr>PowerPoint Presentation</vt:lpstr>
      <vt:lpstr>PowerPoint Presentation</vt:lpstr>
      <vt:lpstr>Working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Errors in vernier calliper :</vt:lpstr>
      <vt:lpstr>PowerPoint Presentation</vt:lpstr>
      <vt:lpstr>Vernier height guage</vt:lpstr>
      <vt:lpstr>Vernier depth gauge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Linear Measurement</dc:title>
  <dc:creator>admin</dc:creator>
  <cp:lastModifiedBy>Microsoft</cp:lastModifiedBy>
  <cp:revision>3</cp:revision>
  <dcterms:created xsi:type="dcterms:W3CDTF">2020-05-15T08:00:03Z</dcterms:created>
  <dcterms:modified xsi:type="dcterms:W3CDTF">2020-05-15T08:23:53Z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2016-02-12T00:00:00Z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2020-05-15T00:00:00Z</vt:filetime>
  </property>
</Properties>
</file>